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69" r:id="rId1"/>
    <p:sldMasterId id="2147483981" r:id="rId2"/>
  </p:sldMasterIdLst>
  <p:notesMasterIdLst>
    <p:notesMasterId r:id="rId92"/>
  </p:notesMasterIdLst>
  <p:handoutMasterIdLst>
    <p:handoutMasterId r:id="rId93"/>
  </p:handoutMasterIdLst>
  <p:sldIdLst>
    <p:sldId id="728" r:id="rId3"/>
    <p:sldId id="729" r:id="rId4"/>
    <p:sldId id="838" r:id="rId5"/>
    <p:sldId id="731" r:id="rId6"/>
    <p:sldId id="896" r:id="rId7"/>
    <p:sldId id="868" r:id="rId8"/>
    <p:sldId id="766" r:id="rId9"/>
    <p:sldId id="900" r:id="rId10"/>
    <p:sldId id="949" r:id="rId11"/>
    <p:sldId id="950" r:id="rId12"/>
    <p:sldId id="951" r:id="rId13"/>
    <p:sldId id="1002" r:id="rId14"/>
    <p:sldId id="1003" r:id="rId15"/>
    <p:sldId id="903" r:id="rId16"/>
    <p:sldId id="954" r:id="rId17"/>
    <p:sldId id="905" r:id="rId18"/>
    <p:sldId id="741" r:id="rId19"/>
    <p:sldId id="871" r:id="rId20"/>
    <p:sldId id="969" r:id="rId21"/>
    <p:sldId id="970" r:id="rId22"/>
    <p:sldId id="971" r:id="rId23"/>
    <p:sldId id="1004" r:id="rId24"/>
    <p:sldId id="1005" r:id="rId25"/>
    <p:sldId id="1006" r:id="rId26"/>
    <p:sldId id="1007" r:id="rId27"/>
    <p:sldId id="747" r:id="rId28"/>
    <p:sldId id="977" r:id="rId29"/>
    <p:sldId id="750" r:id="rId30"/>
    <p:sldId id="978" r:id="rId31"/>
    <p:sldId id="849" r:id="rId32"/>
    <p:sldId id="851" r:id="rId33"/>
    <p:sldId id="979" r:id="rId34"/>
    <p:sldId id="980" r:id="rId35"/>
    <p:sldId id="981" r:id="rId36"/>
    <p:sldId id="982" r:id="rId37"/>
    <p:sldId id="983" r:id="rId38"/>
    <p:sldId id="984" r:id="rId39"/>
    <p:sldId id="985" r:id="rId40"/>
    <p:sldId id="986" r:id="rId41"/>
    <p:sldId id="987" r:id="rId42"/>
    <p:sldId id="988" r:id="rId43"/>
    <p:sldId id="989" r:id="rId44"/>
    <p:sldId id="752" r:id="rId45"/>
    <p:sldId id="753" r:id="rId46"/>
    <p:sldId id="990" r:id="rId47"/>
    <p:sldId id="991" r:id="rId48"/>
    <p:sldId id="992" r:id="rId49"/>
    <p:sldId id="993" r:id="rId50"/>
    <p:sldId id="994" r:id="rId51"/>
    <p:sldId id="995" r:id="rId52"/>
    <p:sldId id="996" r:id="rId53"/>
    <p:sldId id="997" r:id="rId54"/>
    <p:sldId id="998" r:id="rId55"/>
    <p:sldId id="999" r:id="rId56"/>
    <p:sldId id="1000" r:id="rId57"/>
    <p:sldId id="1001" r:id="rId58"/>
    <p:sldId id="1008" r:id="rId59"/>
    <p:sldId id="1009" r:id="rId60"/>
    <p:sldId id="1010" r:id="rId61"/>
    <p:sldId id="1011" r:id="rId62"/>
    <p:sldId id="1012" r:id="rId63"/>
    <p:sldId id="1013" r:id="rId64"/>
    <p:sldId id="1014" r:id="rId65"/>
    <p:sldId id="1015" r:id="rId66"/>
    <p:sldId id="1016" r:id="rId67"/>
    <p:sldId id="1017" r:id="rId68"/>
    <p:sldId id="1018" r:id="rId69"/>
    <p:sldId id="1019" r:id="rId70"/>
    <p:sldId id="1020" r:id="rId71"/>
    <p:sldId id="1021" r:id="rId72"/>
    <p:sldId id="1022" r:id="rId73"/>
    <p:sldId id="1023" r:id="rId74"/>
    <p:sldId id="1024" r:id="rId75"/>
    <p:sldId id="1025" r:id="rId76"/>
    <p:sldId id="1026" r:id="rId77"/>
    <p:sldId id="1027" r:id="rId78"/>
    <p:sldId id="1028" r:id="rId79"/>
    <p:sldId id="1029" r:id="rId80"/>
    <p:sldId id="1030" r:id="rId81"/>
    <p:sldId id="1031" r:id="rId82"/>
    <p:sldId id="1032" r:id="rId83"/>
    <p:sldId id="1039" r:id="rId84"/>
    <p:sldId id="1040" r:id="rId85"/>
    <p:sldId id="1041" r:id="rId86"/>
    <p:sldId id="1042" r:id="rId87"/>
    <p:sldId id="1043" r:id="rId88"/>
    <p:sldId id="1044" r:id="rId89"/>
    <p:sldId id="1045" r:id="rId90"/>
    <p:sldId id="948" r:id="rId91"/>
  </p:sldIdLst>
  <p:sldSz cx="9144000" cy="6858000" type="screen4x3"/>
  <p:notesSz cx="6858000" cy="9144000"/>
  <p:defaultTextStyle>
    <a:defPPr>
      <a:defRPr lang="en-US"/>
    </a:defPPr>
    <a:lvl1pPr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1pPr>
    <a:lvl2pPr marL="4572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2pPr>
    <a:lvl3pPr marL="9144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3pPr>
    <a:lvl4pPr marL="13716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4pPr>
    <a:lvl5pPr marL="18288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5pPr>
    <a:lvl6pPr marL="2286000" algn="l" defTabSz="914400" rtl="0" eaLnBrk="1" latinLnBrk="0" hangingPunct="1">
      <a:defRPr sz="2400" kern="1200">
        <a:solidFill>
          <a:srgbClr val="FF0000"/>
        </a:solidFill>
        <a:latin typeface="Arial" pitchFamily="34" charset="0"/>
        <a:ea typeface="宋体-PUA" pitchFamily="2" charset="-122"/>
        <a:cs typeface="+mn-cs"/>
      </a:defRPr>
    </a:lvl6pPr>
    <a:lvl7pPr marL="2743200" algn="l" defTabSz="914400" rtl="0" eaLnBrk="1" latinLnBrk="0" hangingPunct="1">
      <a:defRPr sz="2400" kern="1200">
        <a:solidFill>
          <a:srgbClr val="FF0000"/>
        </a:solidFill>
        <a:latin typeface="Arial" pitchFamily="34" charset="0"/>
        <a:ea typeface="宋体-PUA" pitchFamily="2" charset="-122"/>
        <a:cs typeface="+mn-cs"/>
      </a:defRPr>
    </a:lvl7pPr>
    <a:lvl8pPr marL="3200400" algn="l" defTabSz="914400" rtl="0" eaLnBrk="1" latinLnBrk="0" hangingPunct="1">
      <a:defRPr sz="2400" kern="1200">
        <a:solidFill>
          <a:srgbClr val="FF0000"/>
        </a:solidFill>
        <a:latin typeface="Arial" pitchFamily="34" charset="0"/>
        <a:ea typeface="宋体-PUA" pitchFamily="2" charset="-122"/>
        <a:cs typeface="+mn-cs"/>
      </a:defRPr>
    </a:lvl8pPr>
    <a:lvl9pPr marL="3657600" algn="l" defTabSz="914400" rtl="0" eaLnBrk="1" latinLnBrk="0" hangingPunct="1">
      <a:defRPr sz="2400" kern="1200">
        <a:solidFill>
          <a:srgbClr val="FF0000"/>
        </a:solidFill>
        <a:latin typeface="Arial" pitchFamily="34" charset="0"/>
        <a:ea typeface="宋体-PUA"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FF99FF"/>
    <a:srgbClr val="00CCFF"/>
    <a:srgbClr val="FF0066"/>
    <a:srgbClr val="FF3399"/>
    <a:srgbClr val="FF33CC"/>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85" autoAdjust="0"/>
    <p:restoredTop sz="94660"/>
  </p:normalViewPr>
  <p:slideViewPr>
    <p:cSldViewPr>
      <p:cViewPr varScale="1">
        <p:scale>
          <a:sx n="71" d="100"/>
          <a:sy n="71" d="100"/>
        </p:scale>
        <p:origin x="-1260" y="-102"/>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1794" y="-108"/>
      </p:cViewPr>
      <p:guideLst>
        <p:guide orient="horz" pos="2880"/>
        <p:guide pos="2160"/>
      </p:guideLst>
    </p:cSldViewPr>
  </p:notesViewPr>
  <p:gridSpacing cx="184343675" cy="184343675"/>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zh-CN" altLang="en-US"/>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fld id="{0757FB2C-1496-4A3F-8146-085333B334C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zh-CN" altLang="en-US"/>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fld id="{2F34C84B-D562-409F-AD7F-CD235CAEB367}"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image" Target="../media/image2.png"/><Relationship Id="rId7" Type="http://schemas.openxmlformats.org/officeDocument/2006/relationships/slide" Target="../slides/slide26.xml"/><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slide" Target="../slides/slide1.xml"/><Relationship Id="rId5" Type="http://schemas.openxmlformats.org/officeDocument/2006/relationships/slide" Target="../slides/slide28.xml"/><Relationship Id="rId10" Type="http://schemas.openxmlformats.org/officeDocument/2006/relationships/slide" Target="../slides/slide17.xml"/><Relationship Id="rId4" Type="http://schemas.openxmlformats.org/officeDocument/2006/relationships/image" Target="../media/image3.png"/><Relationship Id="rId9" Type="http://schemas.openxmlformats.org/officeDocument/2006/relationships/slide" Target="../slides/slide4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pic>
        <p:nvPicPr>
          <p:cNvPr id="4" name="Picture 46" descr="an02">
            <a:hlinkClick r:id="" action="ppaction://hlinkshowjump?jump=nextslide"/>
          </p:cNvPr>
          <p:cNvPicPr>
            <a:picLocks noChangeAspect="1" noChangeArrowheads="1"/>
          </p:cNvPicPr>
          <p:nvPr userDrawn="1"/>
        </p:nvPicPr>
        <p:blipFill>
          <a:blip r:embed="rId2" cstate="print"/>
          <a:srcRect/>
          <a:stretch>
            <a:fillRect/>
          </a:stretch>
        </p:blipFill>
        <p:spPr bwMode="auto">
          <a:xfrm>
            <a:off x="5227638" y="6540500"/>
            <a:ext cx="333375" cy="327025"/>
          </a:xfrm>
          <a:prstGeom prst="rect">
            <a:avLst/>
          </a:prstGeom>
          <a:noFill/>
          <a:ln w="9525">
            <a:noFill/>
            <a:miter lim="800000"/>
            <a:headEnd/>
            <a:tailEnd/>
          </a:ln>
        </p:spPr>
      </p:pic>
      <p:pic>
        <p:nvPicPr>
          <p:cNvPr id="5" name="Picture 47" descr="an03">
            <a:hlinkClick r:id="" action="ppaction://hlinkshowjump?jump=firstslide"/>
          </p:cNvPr>
          <p:cNvPicPr>
            <a:picLocks noChangeAspect="1" noChangeArrowheads="1"/>
          </p:cNvPicPr>
          <p:nvPr userDrawn="1"/>
        </p:nvPicPr>
        <p:blipFill>
          <a:blip r:embed="rId3" cstate="print"/>
          <a:srcRect/>
          <a:stretch>
            <a:fillRect/>
          </a:stretch>
        </p:blipFill>
        <p:spPr bwMode="auto">
          <a:xfrm>
            <a:off x="4703763" y="6521450"/>
            <a:ext cx="368300" cy="346075"/>
          </a:xfrm>
          <a:prstGeom prst="rect">
            <a:avLst/>
          </a:prstGeom>
          <a:noFill/>
          <a:ln w="9525">
            <a:noFill/>
            <a:miter lim="800000"/>
            <a:headEnd/>
            <a:tailEnd/>
          </a:ln>
        </p:spPr>
      </p:pic>
      <p:pic>
        <p:nvPicPr>
          <p:cNvPr id="6" name="Picture 48" descr="an01">
            <a:hlinkClick r:id="" action="ppaction://hlinkshowjump?jump=previousslide"/>
          </p:cNvPr>
          <p:cNvPicPr>
            <a:picLocks noChangeAspect="1" noChangeArrowheads="1"/>
          </p:cNvPicPr>
          <p:nvPr userDrawn="1"/>
        </p:nvPicPr>
        <p:blipFill>
          <a:blip r:embed="rId4" cstate="print"/>
          <a:srcRect/>
          <a:stretch>
            <a:fillRect/>
          </a:stretch>
        </p:blipFill>
        <p:spPr bwMode="auto">
          <a:xfrm>
            <a:off x="4148138" y="6540500"/>
            <a:ext cx="333375" cy="327025"/>
          </a:xfrm>
          <a:prstGeom prst="rect">
            <a:avLst/>
          </a:prstGeom>
          <a:noFill/>
          <a:ln w="9525">
            <a:noFill/>
            <a:miter lim="800000"/>
            <a:headEnd/>
            <a:tailEnd/>
          </a:ln>
        </p:spPr>
      </p:pic>
      <p:sp>
        <p:nvSpPr>
          <p:cNvPr id="7" name="AutoShape 49"/>
          <p:cNvSpPr>
            <a:spLocks noChangeArrowheads="1"/>
          </p:cNvSpPr>
          <p:nvPr userDrawn="1"/>
        </p:nvSpPr>
        <p:spPr bwMode="auto">
          <a:xfrm>
            <a:off x="1257300" y="6523038"/>
            <a:ext cx="104140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anchor="ctr"/>
          <a:lstStyle/>
          <a:p>
            <a:pPr algn="ctr" eaLnBrk="1" hangingPunct="1">
              <a:spcBef>
                <a:spcPct val="0"/>
              </a:spcBef>
              <a:buFontTx/>
              <a:buNone/>
            </a:pPr>
            <a:r>
              <a:rPr lang="zh-CN" altLang="en-US" sz="1400" b="1">
                <a:solidFill>
                  <a:schemeClr val="tx1"/>
                </a:solidFill>
                <a:ea typeface="宋体" pitchFamily="2" charset="-122"/>
              </a:rPr>
              <a:t>菜         单</a:t>
            </a:r>
          </a:p>
        </p:txBody>
      </p:sp>
      <p:sp>
        <p:nvSpPr>
          <p:cNvPr id="8" name="AutoShape 50">
            <a:hlinkClick r:id="rId5" action="ppaction://hlinksldjump"/>
          </p:cNvPr>
          <p:cNvSpPr>
            <a:spLocks noChangeArrowheads="1"/>
          </p:cNvSpPr>
          <p:nvPr userDrawn="1"/>
        </p:nvSpPr>
        <p:spPr bwMode="auto">
          <a:xfrm rot="5400000">
            <a:off x="8174831" y="5233194"/>
            <a:ext cx="160178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课时作业</a:t>
            </a:r>
          </a:p>
          <a:p>
            <a:pPr algn="ctr" eaLnBrk="1" hangingPunct="1">
              <a:spcBef>
                <a:spcPct val="0"/>
              </a:spcBef>
              <a:buFontTx/>
              <a:buNone/>
            </a:pPr>
            <a:endParaRPr lang="zh-CN" altLang="en-US" sz="1400" b="1">
              <a:solidFill>
                <a:schemeClr val="tx1"/>
              </a:solidFill>
              <a:ea typeface="宋体" pitchFamily="2" charset="-122"/>
            </a:endParaRPr>
          </a:p>
        </p:txBody>
      </p:sp>
      <p:sp>
        <p:nvSpPr>
          <p:cNvPr id="9" name="AutoShape 53">
            <a:hlinkClick r:id="rId6" action="ppaction://hlinksldjump"/>
          </p:cNvPr>
          <p:cNvSpPr>
            <a:spLocks noChangeArrowheads="1"/>
          </p:cNvSpPr>
          <p:nvPr userDrawn="1"/>
        </p:nvSpPr>
        <p:spPr bwMode="auto">
          <a:xfrm rot="5400000">
            <a:off x="-625475" y="1030288"/>
            <a:ext cx="161925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晨读开卷有益</a:t>
            </a:r>
          </a:p>
        </p:txBody>
      </p:sp>
      <p:sp>
        <p:nvSpPr>
          <p:cNvPr id="10" name="AutoShape 54">
            <a:hlinkClick r:id="rId7" action="ppaction://hlinksldjump"/>
          </p:cNvPr>
          <p:cNvSpPr>
            <a:spLocks noChangeArrowheads="1"/>
          </p:cNvSpPr>
          <p:nvPr userDrawn="1"/>
        </p:nvSpPr>
        <p:spPr bwMode="auto">
          <a:xfrm rot="5400000">
            <a:off x="8096250" y="1111250"/>
            <a:ext cx="174625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素材日积月累</a:t>
            </a:r>
          </a:p>
          <a:p>
            <a:pPr algn="ctr" eaLnBrk="1" hangingPunct="1">
              <a:spcBef>
                <a:spcPct val="0"/>
              </a:spcBef>
              <a:buFontTx/>
              <a:buNone/>
            </a:pPr>
            <a:endParaRPr lang="zh-CN" altLang="en-US" sz="1400" b="1">
              <a:solidFill>
                <a:schemeClr val="tx1"/>
              </a:solidFill>
              <a:ea typeface="宋体" pitchFamily="2" charset="-122"/>
            </a:endParaRPr>
          </a:p>
        </p:txBody>
      </p:sp>
      <p:sp>
        <p:nvSpPr>
          <p:cNvPr id="11" name="AutoShape 55">
            <a:hlinkClick r:id="rId8" action="ppaction://hlinksldjump"/>
          </p:cNvPr>
          <p:cNvSpPr>
            <a:spLocks noChangeArrowheads="1"/>
          </p:cNvSpPr>
          <p:nvPr userDrawn="1"/>
        </p:nvSpPr>
        <p:spPr bwMode="auto">
          <a:xfrm rot="5400000">
            <a:off x="-625475" y="3086100"/>
            <a:ext cx="161925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课前自主导学</a:t>
            </a:r>
          </a:p>
        </p:txBody>
      </p:sp>
      <p:sp>
        <p:nvSpPr>
          <p:cNvPr id="12" name="AutoShape 56">
            <a:hlinkClick r:id="rId9" action="ppaction://hlinksldjump"/>
          </p:cNvPr>
          <p:cNvSpPr>
            <a:spLocks noChangeArrowheads="1"/>
          </p:cNvSpPr>
          <p:nvPr userDrawn="1"/>
        </p:nvSpPr>
        <p:spPr bwMode="auto">
          <a:xfrm rot="5400000">
            <a:off x="8165306" y="3145632"/>
            <a:ext cx="1601787"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教学资源链接</a:t>
            </a:r>
          </a:p>
          <a:p>
            <a:pPr algn="ctr" eaLnBrk="1" hangingPunct="1">
              <a:spcBef>
                <a:spcPct val="0"/>
              </a:spcBef>
              <a:buFontTx/>
              <a:buNone/>
            </a:pPr>
            <a:endParaRPr lang="zh-CN" altLang="en-US" sz="1400" b="1">
              <a:solidFill>
                <a:schemeClr val="tx1"/>
              </a:solidFill>
              <a:ea typeface="宋体" pitchFamily="2" charset="-122"/>
            </a:endParaRPr>
          </a:p>
        </p:txBody>
      </p:sp>
      <p:sp>
        <p:nvSpPr>
          <p:cNvPr id="13" name="AutoShape 57">
            <a:hlinkClick r:id="rId10" action="ppaction://hlinksldjump"/>
          </p:cNvPr>
          <p:cNvSpPr>
            <a:spLocks noChangeArrowheads="1"/>
          </p:cNvSpPr>
          <p:nvPr userDrawn="1"/>
        </p:nvSpPr>
        <p:spPr bwMode="auto">
          <a:xfrm rot="5400000">
            <a:off x="-572294" y="5115719"/>
            <a:ext cx="151288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课堂互动探究</a:t>
            </a:r>
          </a:p>
        </p:txBody>
      </p:sp>
      <p:sp>
        <p:nvSpPr>
          <p:cNvPr id="14" name="Text Box 59"/>
          <p:cNvSpPr txBox="1">
            <a:spLocks noChangeArrowheads="1"/>
          </p:cNvSpPr>
          <p:nvPr userDrawn="1"/>
        </p:nvSpPr>
        <p:spPr bwMode="auto">
          <a:xfrm>
            <a:off x="6475413" y="0"/>
            <a:ext cx="2493962" cy="366713"/>
          </a:xfrm>
          <a:prstGeom prst="rect">
            <a:avLst/>
          </a:prstGeom>
          <a:noFill/>
          <a:ln w="9525">
            <a:noFill/>
            <a:miter lim="800000"/>
            <a:headEnd/>
            <a:tailEnd/>
          </a:ln>
          <a:effectLst/>
        </p:spPr>
        <p:txBody>
          <a:bodyPr wrap="none">
            <a:spAutoFit/>
          </a:bodyPr>
          <a:lstStyle/>
          <a:p>
            <a:pPr eaLnBrk="1" hangingPunct="1">
              <a:spcBef>
                <a:spcPct val="0"/>
              </a:spcBef>
              <a:buFontTx/>
              <a:buNone/>
            </a:pPr>
            <a:r>
              <a:rPr lang="zh-CN" altLang="en-US" sz="1800" b="1">
                <a:solidFill>
                  <a:schemeClr val="bg1"/>
                </a:solidFill>
                <a:ea typeface="黑体" pitchFamily="2" charset="-122"/>
              </a:rPr>
              <a:t>新课标</a:t>
            </a:r>
            <a:r>
              <a:rPr lang="en-US" altLang="zh-CN" sz="1800" b="1">
                <a:solidFill>
                  <a:schemeClr val="bg1"/>
                </a:solidFill>
                <a:ea typeface="黑体" pitchFamily="2" charset="-122"/>
              </a:rPr>
              <a:t>· </a:t>
            </a:r>
            <a:r>
              <a:rPr lang="zh-CN" altLang="en-US" sz="1800" b="1">
                <a:solidFill>
                  <a:schemeClr val="bg1"/>
                </a:solidFill>
                <a:ea typeface="黑体" pitchFamily="2" charset="-122"/>
              </a:rPr>
              <a:t>语文    必修</a:t>
            </a:r>
            <a:r>
              <a:rPr lang="en-US" altLang="zh-CN" sz="1800" b="1">
                <a:solidFill>
                  <a:schemeClr val="bg1"/>
                </a:solidFill>
                <a:ea typeface="黑体" pitchFamily="2" charset="-122"/>
              </a:rPr>
              <a:t>5   </a:t>
            </a: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3" y="1628775"/>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grpId="1" nodeType="withEffect">
                                  <p:stCondLst>
                                    <p:cond delay="0"/>
                                  </p:stCondLst>
                                  <p:childTnLst>
                                    <p:anim calcmode="lin" valueType="num">
                                      <p:cBhvr additive="base">
                                        <p:cTn id="6" dur="2000"/>
                                        <p:tgtEl>
                                          <p:spTgt spid="8"/>
                                        </p:tgtEl>
                                        <p:attrNameLst>
                                          <p:attrName>ppt_x</p:attrName>
                                        </p:attrNameLst>
                                      </p:cBhvr>
                                      <p:tavLst>
                                        <p:tav tm="0">
                                          <p:val>
                                            <p:strVal val="ppt_x"/>
                                          </p:val>
                                        </p:tav>
                                        <p:tav tm="100000">
                                          <p:val>
                                            <p:strVal val="1+ppt_w/2"/>
                                          </p:val>
                                        </p:tav>
                                      </p:tavLst>
                                    </p:anim>
                                    <p:anim calcmode="lin" valueType="num">
                                      <p:cBhvr additive="base">
                                        <p:cTn id="7" dur="2000"/>
                                        <p:tgtEl>
                                          <p:spTgt spid="8"/>
                                        </p:tgtEl>
                                        <p:attrNameLst>
                                          <p:attrName>ppt_y</p:attrName>
                                        </p:attrNameLst>
                                      </p:cBhvr>
                                      <p:tavLst>
                                        <p:tav tm="0">
                                          <p:val>
                                            <p:strVal val="ppt_y"/>
                                          </p:val>
                                        </p:tav>
                                        <p:tav tm="100000">
                                          <p:val>
                                            <p:strVal val="ppt_y"/>
                                          </p:val>
                                        </p:tav>
                                      </p:tavLst>
                                    </p:anim>
                                    <p:set>
                                      <p:cBhvr>
                                        <p:cTn id="8" dur="1" fill="hold">
                                          <p:stCondLst>
                                            <p:cond delay="1999"/>
                                          </p:stCondLst>
                                        </p:cTn>
                                        <p:tgtEl>
                                          <p:spTgt spid="8"/>
                                        </p:tgtEl>
                                        <p:attrNameLst>
                                          <p:attrName>style.visibility</p:attrName>
                                        </p:attrNameLst>
                                      </p:cBhvr>
                                      <p:to>
                                        <p:strVal val="hidden"/>
                                      </p:to>
                                    </p:set>
                                  </p:childTnLst>
                                </p:cTn>
                              </p:par>
                              <p:par>
                                <p:cTn id="9" presetID="2" presetClass="exit" presetSubtype="8" fill="hold" grpId="1" nodeType="withEffect">
                                  <p:stCondLst>
                                    <p:cond delay="0"/>
                                  </p:stCondLst>
                                  <p:childTnLst>
                                    <p:anim calcmode="lin" valueType="num">
                                      <p:cBhvr additive="base">
                                        <p:cTn id="10" dur="2000"/>
                                        <p:tgtEl>
                                          <p:spTgt spid="9"/>
                                        </p:tgtEl>
                                        <p:attrNameLst>
                                          <p:attrName>ppt_x</p:attrName>
                                        </p:attrNameLst>
                                      </p:cBhvr>
                                      <p:tavLst>
                                        <p:tav tm="0">
                                          <p:val>
                                            <p:strVal val="ppt_x"/>
                                          </p:val>
                                        </p:tav>
                                        <p:tav tm="100000">
                                          <p:val>
                                            <p:strVal val="0-ppt_w/2"/>
                                          </p:val>
                                        </p:tav>
                                      </p:tavLst>
                                    </p:anim>
                                    <p:anim calcmode="lin" valueType="num">
                                      <p:cBhvr additive="base">
                                        <p:cTn id="11" dur="2000"/>
                                        <p:tgtEl>
                                          <p:spTgt spid="9"/>
                                        </p:tgtEl>
                                        <p:attrNameLst>
                                          <p:attrName>ppt_y</p:attrName>
                                        </p:attrNameLst>
                                      </p:cBhvr>
                                      <p:tavLst>
                                        <p:tav tm="0">
                                          <p:val>
                                            <p:strVal val="ppt_y"/>
                                          </p:val>
                                        </p:tav>
                                        <p:tav tm="100000">
                                          <p:val>
                                            <p:strVal val="ppt_y"/>
                                          </p:val>
                                        </p:tav>
                                      </p:tavLst>
                                    </p:anim>
                                    <p:set>
                                      <p:cBhvr>
                                        <p:cTn id="12" dur="1" fill="hold">
                                          <p:stCondLst>
                                            <p:cond delay="1999"/>
                                          </p:stCondLst>
                                        </p:cTn>
                                        <p:tgtEl>
                                          <p:spTgt spid="9"/>
                                        </p:tgtEl>
                                        <p:attrNameLst>
                                          <p:attrName>style.visibility</p:attrName>
                                        </p:attrNameLst>
                                      </p:cBhvr>
                                      <p:to>
                                        <p:strVal val="hidden"/>
                                      </p:to>
                                    </p:set>
                                  </p:childTnLst>
                                </p:cTn>
                              </p:par>
                              <p:par>
                                <p:cTn id="13" presetID="2" presetClass="exit" presetSubtype="2" fill="hold" grpId="1" nodeType="withEffect">
                                  <p:stCondLst>
                                    <p:cond delay="0"/>
                                  </p:stCondLst>
                                  <p:childTnLst>
                                    <p:anim calcmode="lin" valueType="num">
                                      <p:cBhvr additive="base">
                                        <p:cTn id="14" dur="2000"/>
                                        <p:tgtEl>
                                          <p:spTgt spid="10"/>
                                        </p:tgtEl>
                                        <p:attrNameLst>
                                          <p:attrName>ppt_x</p:attrName>
                                        </p:attrNameLst>
                                      </p:cBhvr>
                                      <p:tavLst>
                                        <p:tav tm="0">
                                          <p:val>
                                            <p:strVal val="ppt_x"/>
                                          </p:val>
                                        </p:tav>
                                        <p:tav tm="100000">
                                          <p:val>
                                            <p:strVal val="1+ppt_w/2"/>
                                          </p:val>
                                        </p:tav>
                                      </p:tavLst>
                                    </p:anim>
                                    <p:anim calcmode="lin" valueType="num">
                                      <p:cBhvr additive="base">
                                        <p:cTn id="15" dur="2000"/>
                                        <p:tgtEl>
                                          <p:spTgt spid="10"/>
                                        </p:tgtEl>
                                        <p:attrNameLst>
                                          <p:attrName>ppt_y</p:attrName>
                                        </p:attrNameLst>
                                      </p:cBhvr>
                                      <p:tavLst>
                                        <p:tav tm="0">
                                          <p:val>
                                            <p:strVal val="ppt_y"/>
                                          </p:val>
                                        </p:tav>
                                        <p:tav tm="100000">
                                          <p:val>
                                            <p:strVal val="ppt_y"/>
                                          </p:val>
                                        </p:tav>
                                      </p:tavLst>
                                    </p:anim>
                                    <p:set>
                                      <p:cBhvr>
                                        <p:cTn id="16" dur="1" fill="hold">
                                          <p:stCondLst>
                                            <p:cond delay="1999"/>
                                          </p:stCondLst>
                                        </p:cTn>
                                        <p:tgtEl>
                                          <p:spTgt spid="10"/>
                                        </p:tgtEl>
                                        <p:attrNameLst>
                                          <p:attrName>style.visibility</p:attrName>
                                        </p:attrNameLst>
                                      </p:cBhvr>
                                      <p:to>
                                        <p:strVal val="hidden"/>
                                      </p:to>
                                    </p:set>
                                  </p:childTnLst>
                                </p:cTn>
                              </p:par>
                              <p:par>
                                <p:cTn id="17" presetID="2" presetClass="exit" presetSubtype="8" fill="hold" grpId="1" nodeType="withEffect">
                                  <p:stCondLst>
                                    <p:cond delay="0"/>
                                  </p:stCondLst>
                                  <p:childTnLst>
                                    <p:anim calcmode="lin" valueType="num">
                                      <p:cBhvr additive="base">
                                        <p:cTn id="18" dur="2000"/>
                                        <p:tgtEl>
                                          <p:spTgt spid="11"/>
                                        </p:tgtEl>
                                        <p:attrNameLst>
                                          <p:attrName>ppt_x</p:attrName>
                                        </p:attrNameLst>
                                      </p:cBhvr>
                                      <p:tavLst>
                                        <p:tav tm="0">
                                          <p:val>
                                            <p:strVal val="ppt_x"/>
                                          </p:val>
                                        </p:tav>
                                        <p:tav tm="100000">
                                          <p:val>
                                            <p:strVal val="0-ppt_w/2"/>
                                          </p:val>
                                        </p:tav>
                                      </p:tavLst>
                                    </p:anim>
                                    <p:anim calcmode="lin" valueType="num">
                                      <p:cBhvr additive="base">
                                        <p:cTn id="19" dur="2000"/>
                                        <p:tgtEl>
                                          <p:spTgt spid="11"/>
                                        </p:tgtEl>
                                        <p:attrNameLst>
                                          <p:attrName>ppt_y</p:attrName>
                                        </p:attrNameLst>
                                      </p:cBhvr>
                                      <p:tavLst>
                                        <p:tav tm="0">
                                          <p:val>
                                            <p:strVal val="ppt_y"/>
                                          </p:val>
                                        </p:tav>
                                        <p:tav tm="100000">
                                          <p:val>
                                            <p:strVal val="ppt_y"/>
                                          </p:val>
                                        </p:tav>
                                      </p:tavLst>
                                    </p:anim>
                                    <p:set>
                                      <p:cBhvr>
                                        <p:cTn id="20" dur="1" fill="hold">
                                          <p:stCondLst>
                                            <p:cond delay="1999"/>
                                          </p:stCondLst>
                                        </p:cTn>
                                        <p:tgtEl>
                                          <p:spTgt spid="11"/>
                                        </p:tgtEl>
                                        <p:attrNameLst>
                                          <p:attrName>style.visibility</p:attrName>
                                        </p:attrNameLst>
                                      </p:cBhvr>
                                      <p:to>
                                        <p:strVal val="hidden"/>
                                      </p:to>
                                    </p:set>
                                  </p:childTnLst>
                                </p:cTn>
                              </p:par>
                              <p:par>
                                <p:cTn id="21" presetID="2" presetClass="exit" presetSubtype="2" fill="hold" grpId="1" nodeType="withEffect">
                                  <p:stCondLst>
                                    <p:cond delay="0"/>
                                  </p:stCondLst>
                                  <p:childTnLst>
                                    <p:anim calcmode="lin" valueType="num">
                                      <p:cBhvr additive="base">
                                        <p:cTn id="22" dur="2000"/>
                                        <p:tgtEl>
                                          <p:spTgt spid="12"/>
                                        </p:tgtEl>
                                        <p:attrNameLst>
                                          <p:attrName>ppt_x</p:attrName>
                                        </p:attrNameLst>
                                      </p:cBhvr>
                                      <p:tavLst>
                                        <p:tav tm="0">
                                          <p:val>
                                            <p:strVal val="ppt_x"/>
                                          </p:val>
                                        </p:tav>
                                        <p:tav tm="100000">
                                          <p:val>
                                            <p:strVal val="1+ppt_w/2"/>
                                          </p:val>
                                        </p:tav>
                                      </p:tavLst>
                                    </p:anim>
                                    <p:anim calcmode="lin" valueType="num">
                                      <p:cBhvr additive="base">
                                        <p:cTn id="23" dur="2000"/>
                                        <p:tgtEl>
                                          <p:spTgt spid="12"/>
                                        </p:tgtEl>
                                        <p:attrNameLst>
                                          <p:attrName>ppt_y</p:attrName>
                                        </p:attrNameLst>
                                      </p:cBhvr>
                                      <p:tavLst>
                                        <p:tav tm="0">
                                          <p:val>
                                            <p:strVal val="ppt_y"/>
                                          </p:val>
                                        </p:tav>
                                        <p:tav tm="100000">
                                          <p:val>
                                            <p:strVal val="ppt_y"/>
                                          </p:val>
                                        </p:tav>
                                      </p:tavLst>
                                    </p:anim>
                                    <p:set>
                                      <p:cBhvr>
                                        <p:cTn id="24" dur="1" fill="hold">
                                          <p:stCondLst>
                                            <p:cond delay="1999"/>
                                          </p:stCondLst>
                                        </p:cTn>
                                        <p:tgtEl>
                                          <p:spTgt spid="12"/>
                                        </p:tgtEl>
                                        <p:attrNameLst>
                                          <p:attrName>style.visibility</p:attrName>
                                        </p:attrNameLst>
                                      </p:cBhvr>
                                      <p:to>
                                        <p:strVal val="hidden"/>
                                      </p:to>
                                    </p:set>
                                  </p:childTnLst>
                                </p:cTn>
                              </p:par>
                              <p:par>
                                <p:cTn id="25" presetID="2" presetClass="exit" presetSubtype="8" fill="hold" grpId="1" nodeType="withEffect">
                                  <p:stCondLst>
                                    <p:cond delay="0"/>
                                  </p:stCondLst>
                                  <p:childTnLst>
                                    <p:anim calcmode="lin" valueType="num">
                                      <p:cBhvr additive="base">
                                        <p:cTn id="26" dur="2000"/>
                                        <p:tgtEl>
                                          <p:spTgt spid="13"/>
                                        </p:tgtEl>
                                        <p:attrNameLst>
                                          <p:attrName>ppt_x</p:attrName>
                                        </p:attrNameLst>
                                      </p:cBhvr>
                                      <p:tavLst>
                                        <p:tav tm="0">
                                          <p:val>
                                            <p:strVal val="ppt_x"/>
                                          </p:val>
                                        </p:tav>
                                        <p:tav tm="100000">
                                          <p:val>
                                            <p:strVal val="0-ppt_w/2"/>
                                          </p:val>
                                        </p:tav>
                                      </p:tavLst>
                                    </p:anim>
                                    <p:anim calcmode="lin" valueType="num">
                                      <p:cBhvr additive="base">
                                        <p:cTn id="27" dur="2000"/>
                                        <p:tgtEl>
                                          <p:spTgt spid="13"/>
                                        </p:tgtEl>
                                        <p:attrNameLst>
                                          <p:attrName>ppt_y</p:attrName>
                                        </p:attrNameLst>
                                      </p:cBhvr>
                                      <p:tavLst>
                                        <p:tav tm="0">
                                          <p:val>
                                            <p:strVal val="ppt_y"/>
                                          </p:val>
                                        </p:tav>
                                        <p:tav tm="100000">
                                          <p:val>
                                            <p:strVal val="ppt_y"/>
                                          </p:val>
                                        </p:tav>
                                      </p:tavLst>
                                    </p:anim>
                                    <p:set>
                                      <p:cBhvr>
                                        <p:cTn id="28"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7"/>
                    </p:tgtEl>
                  </p:cond>
                </p:stCondLst>
                <p:endSync evt="end" delay="0">
                  <p:rtn val="all"/>
                </p:endSync>
                <p:childTnLst>
                  <p:par>
                    <p:cTn id="30" fill="hold">
                      <p:stCondLst>
                        <p:cond delay="0"/>
                      </p:stCondLst>
                      <p:childTnLst>
                        <p:par>
                          <p:cTn id="31" fill="hold">
                            <p:stCondLst>
                              <p:cond delay="0"/>
                            </p:stCondLst>
                            <p:childTnLst>
                              <p:par>
                                <p:cTn id="32" presetID="2" presetClass="entr" presetSubtype="2"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0-#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0-#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0-#ppt_w/2"/>
                                          </p:val>
                                        </p:tav>
                                        <p:tav tm="100000">
                                          <p:val>
                                            <p:strVal val="#ppt_x"/>
                                          </p:val>
                                        </p:tav>
                                      </p:tavLst>
                                    </p:anim>
                                    <p:anim calcmode="lin" valueType="num">
                                      <p:cBhvr additive="base">
                                        <p:cTn id="51" dur="500" fill="hold"/>
                                        <p:tgtEl>
                                          <p:spTgt spid="1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1+#ppt_w/2"/>
                                          </p:val>
                                        </p:tav>
                                        <p:tav tm="100000">
                                          <p:val>
                                            <p:strVal val="#ppt_x"/>
                                          </p:val>
                                        </p:tav>
                                      </p:tavLst>
                                    </p:anim>
                                    <p:anim calcmode="lin" valueType="num">
                                      <p:cBhvr additive="base">
                                        <p:cTn id="5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nextCondLst>
                <p:cond evt="onClick" delay="0">
                  <p:tgtEl>
                    <p:spTgt spid="7"/>
                  </p:tgtEl>
                </p:cond>
              </p:nextCondLst>
            </p:seq>
          </p:childTnLst>
        </p:cTn>
      </p:par>
    </p:tnLst>
    <p:bldLst>
      <p:bldP spid="8" grpId="0" animBg="1" autoUpdateAnimBg="0"/>
      <p:bldP spid="8" grpId="1" animBg="1" autoUpdateAnimBg="0"/>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nimBg="1" autoUpdateAnimBg="0"/>
      <p:bldP spid="12" grpId="1" animBg="1" autoUpdateAnimBg="0"/>
      <p:bldP spid="13" grpId="0" animBg="1" autoUpdateAnimBg="0"/>
      <p:bldP spid="13" grpId="1" animBg="1" autoUpdateAnimBg="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843778" name="WordArt 2"/>
          <p:cNvSpPr>
            <a:spLocks noChangeArrowheads="1" noChangeShapeType="1"/>
          </p:cNvSpPr>
          <p:nvPr userDrawn="1"/>
        </p:nvSpPr>
        <p:spPr bwMode="auto">
          <a:xfrm>
            <a:off x="2438400" y="1981200"/>
            <a:ext cx="4648200" cy="1905000"/>
          </a:xfrm>
          <a:prstGeom prst="rect">
            <a:avLst/>
          </a:prstGeom>
        </p:spPr>
        <p:txBody>
          <a:bodyPr wrap="none" fromWordArt="1">
            <a:prstTxWarp prst="textPlain">
              <a:avLst>
                <a:gd name="adj" fmla="val 50000"/>
              </a:avLst>
            </a:prstTxWarp>
          </a:bodyPr>
          <a:lstStyle/>
          <a:p>
            <a:pPr algn="ctr"/>
            <a:r>
              <a:rPr lang="zh-CN" altLang="en-US" sz="3600" b="1">
                <a:ln w="9525">
                  <a:solidFill>
                    <a:srgbClr val="00CCFF"/>
                  </a:solidFill>
                  <a:round/>
                  <a:headEnd/>
                  <a:tailEnd/>
                </a:ln>
                <a:solidFill>
                  <a:srgbClr val="000000"/>
                </a:solidFill>
                <a:latin typeface="黑体"/>
                <a:ea typeface="黑体"/>
              </a:rPr>
              <a:t>本小节结束</a:t>
            </a:r>
          </a:p>
          <a:p>
            <a:pPr algn="ctr"/>
            <a:r>
              <a:rPr lang="zh-CN" altLang="en-US" sz="3600" b="1">
                <a:ln w="9525">
                  <a:solidFill>
                    <a:srgbClr val="00CCFF"/>
                  </a:solidFill>
                  <a:round/>
                  <a:headEnd/>
                  <a:tailEnd/>
                </a:ln>
                <a:solidFill>
                  <a:srgbClr val="000000"/>
                </a:solidFill>
                <a:latin typeface="黑体"/>
                <a:ea typeface="黑体"/>
              </a:rPr>
              <a:t>请按</a:t>
            </a:r>
            <a:r>
              <a:rPr lang="en-US" altLang="zh-CN" sz="3600" b="1">
                <a:ln w="9525">
                  <a:solidFill>
                    <a:srgbClr val="00CCFF"/>
                  </a:solidFill>
                  <a:round/>
                  <a:headEnd/>
                  <a:tailEnd/>
                </a:ln>
                <a:solidFill>
                  <a:srgbClr val="000000"/>
                </a:solidFill>
                <a:latin typeface="黑体"/>
                <a:ea typeface="黑体"/>
              </a:rPr>
              <a:t>ESC</a:t>
            </a:r>
            <a:r>
              <a:rPr lang="zh-CN" altLang="en-US" sz="3600" b="1">
                <a:ln w="9525">
                  <a:solidFill>
                    <a:srgbClr val="00CCFF"/>
                  </a:solidFill>
                  <a:round/>
                  <a:headEnd/>
                  <a:tailEnd/>
                </a:ln>
                <a:solidFill>
                  <a:srgbClr val="000000"/>
                </a:solidFill>
                <a:latin typeface="黑体"/>
                <a:ea typeface="黑体"/>
              </a:rPr>
              <a:t>键返回</a:t>
            </a:r>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transition>
    <p:random/>
  </p:transition>
  <p:txStyles>
    <p:titleStyle>
      <a:lvl1pPr algn="ctr" rtl="0" fontAlgn="base">
        <a:spcBef>
          <a:spcPct val="0"/>
        </a:spcBef>
        <a:spcAft>
          <a:spcPct val="0"/>
        </a:spcAft>
        <a:defRPr sz="2800" b="1">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方正小标宋简体" pitchFamily="1" charset="-122"/>
          <a:ea typeface="宋体" pitchFamily="2" charset="-122"/>
        </a:defRPr>
      </a:lvl2pPr>
      <a:lvl3pPr algn="ctr" rtl="0" fontAlgn="base">
        <a:spcBef>
          <a:spcPct val="0"/>
        </a:spcBef>
        <a:spcAft>
          <a:spcPct val="0"/>
        </a:spcAft>
        <a:defRPr sz="2800" b="1">
          <a:solidFill>
            <a:srgbClr val="CC0000"/>
          </a:solidFill>
          <a:latin typeface="方正小标宋简体" pitchFamily="1" charset="-122"/>
          <a:ea typeface="宋体" pitchFamily="2" charset="-122"/>
        </a:defRPr>
      </a:lvl3pPr>
      <a:lvl4pPr algn="ctr" rtl="0" fontAlgn="base">
        <a:spcBef>
          <a:spcPct val="0"/>
        </a:spcBef>
        <a:spcAft>
          <a:spcPct val="0"/>
        </a:spcAft>
        <a:defRPr sz="2800" b="1">
          <a:solidFill>
            <a:srgbClr val="CC0000"/>
          </a:solidFill>
          <a:latin typeface="方正小标宋简体" pitchFamily="1" charset="-122"/>
          <a:ea typeface="宋体" pitchFamily="2" charset="-122"/>
        </a:defRPr>
      </a:lvl4pPr>
      <a:lvl5pPr algn="ctr" rtl="0" fontAlgn="base">
        <a:spcBef>
          <a:spcPct val="0"/>
        </a:spcBef>
        <a:spcAft>
          <a:spcPct val="0"/>
        </a:spcAft>
        <a:defRPr sz="2800" b="1">
          <a:solidFill>
            <a:srgbClr val="CC0000"/>
          </a:solidFill>
          <a:latin typeface="方正小标宋简体" pitchFamily="1" charset="-122"/>
          <a:ea typeface="宋体" pitchFamily="2" charset="-122"/>
        </a:defRPr>
      </a:lvl5pPr>
      <a:lvl6pPr marL="457200" algn="ctr" rtl="0" fontAlgn="base">
        <a:spcBef>
          <a:spcPct val="0"/>
        </a:spcBef>
        <a:spcAft>
          <a:spcPct val="0"/>
        </a:spcAft>
        <a:defRPr sz="2800" b="1">
          <a:solidFill>
            <a:srgbClr val="CC0000"/>
          </a:solidFill>
          <a:latin typeface="方正小标宋简体" pitchFamily="1" charset="-122"/>
          <a:ea typeface="宋体" pitchFamily="2" charset="-122"/>
        </a:defRPr>
      </a:lvl6pPr>
      <a:lvl7pPr marL="914400" algn="ctr" rtl="0" fontAlgn="base">
        <a:spcBef>
          <a:spcPct val="0"/>
        </a:spcBef>
        <a:spcAft>
          <a:spcPct val="0"/>
        </a:spcAft>
        <a:defRPr sz="2800" b="1">
          <a:solidFill>
            <a:srgbClr val="CC0000"/>
          </a:solidFill>
          <a:latin typeface="方正小标宋简体" pitchFamily="1" charset="-122"/>
          <a:ea typeface="宋体" pitchFamily="2" charset="-122"/>
        </a:defRPr>
      </a:lvl7pPr>
      <a:lvl8pPr marL="1371600" algn="ctr" rtl="0" fontAlgn="base">
        <a:spcBef>
          <a:spcPct val="0"/>
        </a:spcBef>
        <a:spcAft>
          <a:spcPct val="0"/>
        </a:spcAft>
        <a:defRPr sz="2800" b="1">
          <a:solidFill>
            <a:srgbClr val="CC0000"/>
          </a:solidFill>
          <a:latin typeface="方正小标宋简体" pitchFamily="1" charset="-122"/>
          <a:ea typeface="宋体" pitchFamily="2" charset="-122"/>
        </a:defRPr>
      </a:lvl8pPr>
      <a:lvl9pPr marL="1828800" algn="ctr" rtl="0" fontAlgn="base">
        <a:spcBef>
          <a:spcPct val="0"/>
        </a:spcBef>
        <a:spcAft>
          <a:spcPct val="0"/>
        </a:spcAft>
        <a:defRPr sz="2800" b="1">
          <a:solidFill>
            <a:srgbClr val="CC0000"/>
          </a:solidFill>
          <a:latin typeface="方正小标宋简体" pitchFamily="1" charset="-122"/>
          <a:ea typeface="宋体" pitchFamily="2" charset="-122"/>
        </a:defRPr>
      </a:lvl9pPr>
    </p:titleStyle>
    <p:bodyStyle>
      <a:lvl1pPr indent="622300" algn="just" rtl="0" fontAlgn="base">
        <a:lnSpc>
          <a:spcPct val="145000"/>
        </a:lnSpc>
        <a:spcBef>
          <a:spcPct val="20000"/>
        </a:spcBef>
        <a:spcAft>
          <a:spcPct val="0"/>
        </a:spcAft>
        <a:buClr>
          <a:schemeClr val="accent1"/>
        </a:buClr>
        <a:buFont typeface="Wingdings" pitchFamily="2" charset="2"/>
        <a:defRPr sz="2400" b="1">
          <a:solidFill>
            <a:srgbClr val="000000"/>
          </a:solidFill>
          <a:latin typeface="+mn-lt"/>
          <a:ea typeface="+mn-ea"/>
          <a:cs typeface="+mn-cs"/>
        </a:defRPr>
      </a:lvl1pPr>
      <a:lvl2pPr marL="1184275" indent="-285750" algn="just" rtl="0" fontAlgn="base">
        <a:lnSpc>
          <a:spcPct val="145000"/>
        </a:lnSpc>
        <a:spcBef>
          <a:spcPct val="20000"/>
        </a:spcBef>
        <a:spcAft>
          <a:spcPct val="0"/>
        </a:spcAft>
        <a:buClr>
          <a:schemeClr val="tx2"/>
        </a:buClr>
        <a:buFont typeface="Wingdings" pitchFamily="2" charset="2"/>
        <a:defRPr sz="2400" b="1">
          <a:solidFill>
            <a:srgbClr val="000000"/>
          </a:solidFill>
          <a:latin typeface="+mn-lt"/>
          <a:ea typeface="+mn-ea"/>
        </a:defRPr>
      </a:lvl2pPr>
      <a:lvl3pPr marL="1592263" indent="-228600" algn="just" rtl="0" fontAlgn="base">
        <a:lnSpc>
          <a:spcPct val="145000"/>
        </a:lnSpc>
        <a:spcBef>
          <a:spcPct val="20000"/>
        </a:spcBef>
        <a:spcAft>
          <a:spcPct val="0"/>
        </a:spcAft>
        <a:buClr>
          <a:schemeClr val="tx1"/>
        </a:buClr>
        <a:defRPr sz="2400" b="1">
          <a:solidFill>
            <a:srgbClr val="000000"/>
          </a:solidFill>
          <a:latin typeface="+mn-lt"/>
          <a:ea typeface="+mn-ea"/>
        </a:defRPr>
      </a:lvl3pPr>
      <a:lvl4pPr marL="2000250" indent="-228600" algn="just" rtl="0" fontAlgn="base">
        <a:lnSpc>
          <a:spcPct val="145000"/>
        </a:lnSpc>
        <a:spcBef>
          <a:spcPct val="20000"/>
        </a:spcBef>
        <a:spcAft>
          <a:spcPct val="0"/>
        </a:spcAft>
        <a:defRPr sz="2400" b="1">
          <a:solidFill>
            <a:srgbClr val="000000"/>
          </a:solidFill>
          <a:latin typeface="+mn-lt"/>
          <a:ea typeface="+mn-ea"/>
        </a:defRPr>
      </a:lvl4pPr>
      <a:lvl5pPr marL="2408238" indent="-228600" algn="just" rtl="0" fontAlgn="base">
        <a:lnSpc>
          <a:spcPct val="145000"/>
        </a:lnSpc>
        <a:spcBef>
          <a:spcPct val="20000"/>
        </a:spcBef>
        <a:spcAft>
          <a:spcPct val="0"/>
        </a:spcAft>
        <a:defRPr sz="2400" b="1">
          <a:solidFill>
            <a:srgbClr val="000000"/>
          </a:solidFill>
          <a:latin typeface="+mn-lt"/>
          <a:ea typeface="+mn-ea"/>
        </a:defRPr>
      </a:lvl5pPr>
      <a:lvl6pPr marL="2865438" indent="-228600" algn="just" rtl="0" fontAlgn="base">
        <a:lnSpc>
          <a:spcPct val="145000"/>
        </a:lnSpc>
        <a:spcBef>
          <a:spcPct val="20000"/>
        </a:spcBef>
        <a:spcAft>
          <a:spcPct val="0"/>
        </a:spcAft>
        <a:defRPr sz="2400" b="1">
          <a:solidFill>
            <a:srgbClr val="000000"/>
          </a:solidFill>
          <a:latin typeface="+mn-lt"/>
          <a:ea typeface="+mn-ea"/>
        </a:defRPr>
      </a:lvl6pPr>
      <a:lvl7pPr marL="3322638" indent="-228600" algn="just" rtl="0" fontAlgn="base">
        <a:lnSpc>
          <a:spcPct val="145000"/>
        </a:lnSpc>
        <a:spcBef>
          <a:spcPct val="20000"/>
        </a:spcBef>
        <a:spcAft>
          <a:spcPct val="0"/>
        </a:spcAft>
        <a:defRPr sz="2400" b="1">
          <a:solidFill>
            <a:srgbClr val="000000"/>
          </a:solidFill>
          <a:latin typeface="+mn-lt"/>
          <a:ea typeface="+mn-ea"/>
        </a:defRPr>
      </a:lvl7pPr>
      <a:lvl8pPr marL="3779838" indent="-228600" algn="just" rtl="0" fontAlgn="base">
        <a:lnSpc>
          <a:spcPct val="145000"/>
        </a:lnSpc>
        <a:spcBef>
          <a:spcPct val="20000"/>
        </a:spcBef>
        <a:spcAft>
          <a:spcPct val="0"/>
        </a:spcAft>
        <a:defRPr sz="2400" b="1">
          <a:solidFill>
            <a:srgbClr val="000000"/>
          </a:solidFill>
          <a:latin typeface="+mn-lt"/>
          <a:ea typeface="+mn-ea"/>
        </a:defRPr>
      </a:lvl8pPr>
      <a:lvl9pPr marL="4237038" indent="-228600" algn="just" rtl="0" fontAlgn="base">
        <a:lnSpc>
          <a:spcPct val="145000"/>
        </a:lnSpc>
        <a:spcBef>
          <a:spcPct val="20000"/>
        </a:spcBef>
        <a:spcAft>
          <a:spcPct val="0"/>
        </a:spcAft>
        <a:defRPr sz="2400"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09" name="Rectangle 17"/>
          <p:cNvSpPr>
            <a:spLocks noGrp="1" noChangeArrowheads="1"/>
          </p:cNvSpPr>
          <p:nvPr>
            <p:ph type="body" idx="1"/>
          </p:nvPr>
        </p:nvSpPr>
        <p:spPr bwMode="auto">
          <a:xfrm>
            <a:off x="596900" y="620713"/>
            <a:ext cx="7921625" cy="6397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982" r:id="rId1"/>
  </p:sldLayoutIdLst>
  <p:transition>
    <p:random/>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charset="0"/>
        </a:defRPr>
      </a:lvl2pPr>
      <a:lvl3pPr algn="l" rtl="0" eaLnBrk="0" fontAlgn="base" hangingPunct="0">
        <a:spcBef>
          <a:spcPct val="0"/>
        </a:spcBef>
        <a:spcAft>
          <a:spcPct val="0"/>
        </a:spcAft>
        <a:defRPr sz="4400" b="1">
          <a:solidFill>
            <a:schemeClr val="tx2"/>
          </a:solidFill>
          <a:latin typeface="Arial" charset="0"/>
        </a:defRPr>
      </a:lvl3pPr>
      <a:lvl4pPr algn="l" rtl="0" eaLnBrk="0" fontAlgn="base" hangingPunct="0">
        <a:spcBef>
          <a:spcPct val="0"/>
        </a:spcBef>
        <a:spcAft>
          <a:spcPct val="0"/>
        </a:spcAft>
        <a:defRPr sz="4400" b="1">
          <a:solidFill>
            <a:schemeClr val="tx2"/>
          </a:solidFill>
          <a:latin typeface="Arial" charset="0"/>
        </a:defRPr>
      </a:lvl4pPr>
      <a:lvl5pPr algn="l" rtl="0" eaLnBrk="0" fontAlgn="base" hangingPunct="0">
        <a:spcBef>
          <a:spcPct val="0"/>
        </a:spcBef>
        <a:spcAft>
          <a:spcPct val="0"/>
        </a:spcAft>
        <a:defRPr sz="4400" b="1">
          <a:solidFill>
            <a:schemeClr val="tx2"/>
          </a:solidFill>
          <a:latin typeface="Arial" charset="0"/>
        </a:defRPr>
      </a:lvl5pPr>
      <a:lvl6pPr marL="457200" algn="l" rtl="0" fontAlgn="base">
        <a:spcBef>
          <a:spcPct val="0"/>
        </a:spcBef>
        <a:spcAft>
          <a:spcPct val="0"/>
        </a:spcAft>
        <a:defRPr sz="4400" b="1">
          <a:solidFill>
            <a:schemeClr val="tx2"/>
          </a:solidFill>
          <a:latin typeface="Arial" charset="0"/>
        </a:defRPr>
      </a:lvl6pPr>
      <a:lvl7pPr marL="914400" algn="l" rtl="0" fontAlgn="base">
        <a:spcBef>
          <a:spcPct val="0"/>
        </a:spcBef>
        <a:spcAft>
          <a:spcPct val="0"/>
        </a:spcAft>
        <a:defRPr sz="4400" b="1">
          <a:solidFill>
            <a:schemeClr val="tx2"/>
          </a:solidFill>
          <a:latin typeface="Arial" charset="0"/>
        </a:defRPr>
      </a:lvl7pPr>
      <a:lvl8pPr marL="1371600" algn="l" rtl="0" fontAlgn="base">
        <a:spcBef>
          <a:spcPct val="0"/>
        </a:spcBef>
        <a:spcAft>
          <a:spcPct val="0"/>
        </a:spcAft>
        <a:defRPr sz="4400" b="1">
          <a:solidFill>
            <a:schemeClr val="tx2"/>
          </a:solidFill>
          <a:latin typeface="Arial" charset="0"/>
        </a:defRPr>
      </a:lvl8pPr>
      <a:lvl9pPr marL="1828800" algn="l" rtl="0" fontAlgn="base">
        <a:spcBef>
          <a:spcPct val="0"/>
        </a:spcBef>
        <a:spcAft>
          <a:spcPct val="0"/>
        </a:spcAft>
        <a:defRPr sz="4400" b="1">
          <a:solidFill>
            <a:schemeClr val="tx2"/>
          </a:solidFill>
          <a:latin typeface="Arial" charset="0"/>
        </a:defRPr>
      </a:lvl9pPr>
    </p:titleStyle>
    <p:bodyStyle>
      <a:lvl1pPr indent="631825" algn="l" rtl="0" fontAlgn="base" hangingPunct="0">
        <a:lnSpc>
          <a:spcPct val="150000"/>
        </a:lnSpc>
        <a:spcBef>
          <a:spcPct val="0"/>
        </a:spcBef>
        <a:spcAft>
          <a:spcPct val="0"/>
        </a:spcAft>
        <a:defRPr sz="2400" b="1">
          <a:solidFill>
            <a:srgbClr val="000000"/>
          </a:solidFill>
          <a:latin typeface="+mn-lt"/>
          <a:ea typeface="+mn-ea"/>
          <a:cs typeface="+mn-cs"/>
        </a:defRPr>
      </a:lvl1pPr>
      <a:lvl2pPr marL="1185863" indent="-285750" algn="l" rtl="0" eaLnBrk="0" fontAlgn="base" hangingPunct="0">
        <a:lnSpc>
          <a:spcPct val="150000"/>
        </a:lnSpc>
        <a:spcBef>
          <a:spcPct val="0"/>
        </a:spcBef>
        <a:spcAft>
          <a:spcPct val="0"/>
        </a:spcAft>
        <a:defRPr sz="2400" b="1">
          <a:solidFill>
            <a:srgbClr val="000000"/>
          </a:solidFill>
          <a:latin typeface="+mn-lt"/>
          <a:ea typeface="+mn-ea"/>
        </a:defRPr>
      </a:lvl2pPr>
      <a:lvl3pPr marL="1593850" indent="-228600" algn="l" rtl="0" eaLnBrk="0" fontAlgn="base" hangingPunct="0">
        <a:lnSpc>
          <a:spcPct val="150000"/>
        </a:lnSpc>
        <a:spcBef>
          <a:spcPct val="0"/>
        </a:spcBef>
        <a:spcAft>
          <a:spcPct val="0"/>
        </a:spcAft>
        <a:defRPr sz="2400" b="1">
          <a:solidFill>
            <a:srgbClr val="000000"/>
          </a:solidFill>
          <a:latin typeface="+mn-lt"/>
          <a:ea typeface="+mn-ea"/>
        </a:defRPr>
      </a:lvl3pPr>
      <a:lvl4pPr marL="2001838" indent="-228600" algn="l" rtl="0" eaLnBrk="0" fontAlgn="base" hangingPunct="0">
        <a:lnSpc>
          <a:spcPct val="150000"/>
        </a:lnSpc>
        <a:spcBef>
          <a:spcPct val="0"/>
        </a:spcBef>
        <a:spcAft>
          <a:spcPct val="0"/>
        </a:spcAft>
        <a:defRPr sz="2400" b="1">
          <a:solidFill>
            <a:srgbClr val="000000"/>
          </a:solidFill>
          <a:latin typeface="+mn-lt"/>
          <a:ea typeface="+mn-ea"/>
        </a:defRPr>
      </a:lvl4pPr>
      <a:lvl5pPr marL="2409825" indent="-228600" algn="l" rtl="0" eaLnBrk="0" fontAlgn="base" hangingPunct="0">
        <a:lnSpc>
          <a:spcPct val="150000"/>
        </a:lnSpc>
        <a:spcBef>
          <a:spcPct val="0"/>
        </a:spcBef>
        <a:spcAft>
          <a:spcPct val="0"/>
        </a:spcAft>
        <a:defRPr sz="2400" b="1">
          <a:solidFill>
            <a:srgbClr val="000000"/>
          </a:solidFill>
          <a:latin typeface="+mn-lt"/>
          <a:ea typeface="+mn-ea"/>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2.xml"/><Relationship Id="rId1" Type="http://schemas.openxmlformats.org/officeDocument/2006/relationships/vmlDrawing" Target="../drawings/vmlDrawing10.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11.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2.xml"/><Relationship Id="rId1" Type="http://schemas.openxmlformats.org/officeDocument/2006/relationships/vmlDrawing" Target="../drawings/vmlDrawing12.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2.xml"/><Relationship Id="rId1" Type="http://schemas.openxmlformats.org/officeDocument/2006/relationships/vmlDrawing" Target="../drawings/vmlDrawing13.v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12.xml"/><Relationship Id="rId1" Type="http://schemas.openxmlformats.org/officeDocument/2006/relationships/vmlDrawing" Target="../drawings/vmlDrawing14.vml"/><Relationship Id="rId5" Type="http://schemas.openxmlformats.org/officeDocument/2006/relationships/oleObject" Target="../embeddings/oleObject14.bin"/><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2.xml"/><Relationship Id="rId1" Type="http://schemas.openxmlformats.org/officeDocument/2006/relationships/vmlDrawing" Target="../drawings/vmlDrawing15.vml"/><Relationship Id="rId5" Type="http://schemas.openxmlformats.org/officeDocument/2006/relationships/oleObject" Target="../embeddings/oleObject15.bin"/><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12.xml"/><Relationship Id="rId1" Type="http://schemas.openxmlformats.org/officeDocument/2006/relationships/vmlDrawing" Target="../drawings/vmlDrawing16.vml"/><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2.xml"/><Relationship Id="rId1" Type="http://schemas.openxmlformats.org/officeDocument/2006/relationships/vmlDrawing" Target="../drawings/vmlDrawing17.vml"/><Relationship Id="rId4" Type="http://schemas.openxmlformats.org/officeDocument/2006/relationships/oleObject" Target="../embeddings/oleObject17.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2.xml"/><Relationship Id="rId1" Type="http://schemas.openxmlformats.org/officeDocument/2006/relationships/vmlDrawing" Target="../drawings/vmlDrawing18.v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vmlDrawing" Target="../drawings/vmlDrawing4.vml"/><Relationship Id="rId5" Type="http://schemas.openxmlformats.org/officeDocument/2006/relationships/oleObject" Target="../embeddings/oleObject4.bin"/><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12.xml"/><Relationship Id="rId1" Type="http://schemas.openxmlformats.org/officeDocument/2006/relationships/vmlDrawing" Target="../drawings/vmlDrawing19.vml"/><Relationship Id="rId4" Type="http://schemas.openxmlformats.org/officeDocument/2006/relationships/oleObject" Target="../embeddings/oleObject19.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5.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2.xml"/><Relationship Id="rId1" Type="http://schemas.openxmlformats.org/officeDocument/2006/relationships/vmlDrawing" Target="../drawings/vmlDrawing20.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2.xml"/><Relationship Id="rId1" Type="http://schemas.openxmlformats.org/officeDocument/2006/relationships/vmlDrawing" Target="../drawings/vmlDrawing21.v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2.xml"/><Relationship Id="rId1" Type="http://schemas.openxmlformats.org/officeDocument/2006/relationships/vmlDrawing" Target="../drawings/vmlDrawing22.v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6.v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7.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23.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2.xml"/><Relationship Id="rId1" Type="http://schemas.openxmlformats.org/officeDocument/2006/relationships/vmlDrawing" Target="../drawings/vmlDrawing8.v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2.xml"/><Relationship Id="rId1" Type="http://schemas.openxmlformats.org/officeDocument/2006/relationships/vmlDrawing" Target="../drawings/vmlDrawing24.v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2.xml"/><Relationship Id="rId1" Type="http://schemas.openxmlformats.org/officeDocument/2006/relationships/vmlDrawing" Target="../drawings/vmlDrawing25.v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9.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12" name="Picture 12" descr="晨读开卷有益"/>
          <p:cNvPicPr>
            <a:picLocks noChangeAspect="1" noChangeArrowheads="1"/>
          </p:cNvPicPr>
          <p:nvPr/>
        </p:nvPicPr>
        <p:blipFill>
          <a:blip r:embed="rId3" cstate="print"/>
          <a:srcRect/>
          <a:stretch>
            <a:fillRect/>
          </a:stretch>
        </p:blipFill>
        <p:spPr bwMode="auto">
          <a:xfrm>
            <a:off x="576263" y="1449388"/>
            <a:ext cx="7981950" cy="579437"/>
          </a:xfrm>
          <a:prstGeom prst="rect">
            <a:avLst/>
          </a:prstGeom>
          <a:noFill/>
        </p:spPr>
      </p:pic>
      <p:sp>
        <p:nvSpPr>
          <p:cNvPr id="768013" name="Rectangle 13"/>
          <p:cNvSpPr>
            <a:spLocks noGrp="1" noChangeArrowheads="1"/>
          </p:cNvSpPr>
          <p:nvPr>
            <p:ph type="body" idx="4294967295"/>
          </p:nvPr>
        </p:nvSpPr>
        <p:spPr>
          <a:xfrm>
            <a:off x="596900" y="2068513"/>
            <a:ext cx="7921625" cy="2282825"/>
          </a:xfrm>
        </p:spPr>
        <p:txBody>
          <a:bodyPr/>
          <a:lstStyle/>
          <a:p>
            <a:pPr algn="ctr"/>
            <a:r>
              <a:rPr lang="zh-CN" altLang="en-US" smtClean="0">
                <a:latin typeface="Times New Roman" pitchFamily="18" charset="0"/>
                <a:ea typeface="黑体" pitchFamily="2" charset="-122"/>
                <a:cs typeface="Times New Roman" pitchFamily="18" charset="0"/>
              </a:rPr>
              <a:t>论　诗</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赵　翼</a:t>
            </a:r>
            <a:endParaRPr lang="zh-CN" altLang="en-US" smtClean="0">
              <a:latin typeface="Times New Roman" pitchFamily="18" charset="0"/>
              <a:ea typeface="宋体" pitchFamily="2" charset="-122"/>
              <a:cs typeface="Times New Roman" pitchFamily="18" charset="0"/>
            </a:endParaRPr>
          </a:p>
          <a:p>
            <a:pPr algn="ctr"/>
            <a:r>
              <a:rPr lang="zh-CN" altLang="en-US" smtClean="0">
                <a:latin typeface="Times New Roman" pitchFamily="18" charset="0"/>
                <a:ea typeface="宋体" pitchFamily="2" charset="-122"/>
                <a:cs typeface="Times New Roman" pitchFamily="18" charset="0"/>
              </a:rPr>
              <a:t>李杜诗篇万古传，至今已觉不新鲜。</a:t>
            </a:r>
          </a:p>
          <a:p>
            <a:pPr algn="ctr"/>
            <a:r>
              <a:rPr lang="zh-CN" altLang="en-US" smtClean="0">
                <a:latin typeface="Times New Roman" pitchFamily="18" charset="0"/>
                <a:ea typeface="宋体" pitchFamily="2" charset="-122"/>
                <a:cs typeface="Times New Roman" pitchFamily="18" charset="0"/>
              </a:rPr>
              <a:t>江山代有才人出，各领风骚数百年。</a:t>
            </a:r>
          </a:p>
        </p:txBody>
      </p:sp>
      <p:graphicFrame>
        <p:nvGraphicFramePr>
          <p:cNvPr id="768014" name="Object 14"/>
          <p:cNvGraphicFramePr>
            <a:graphicFrameLocks noChangeAspect="1"/>
          </p:cNvGraphicFramePr>
          <p:nvPr/>
        </p:nvGraphicFramePr>
        <p:xfrm>
          <a:off x="431800" y="728663"/>
          <a:ext cx="7993063" cy="741362"/>
        </p:xfrm>
        <a:graphic>
          <a:graphicData uri="http://schemas.openxmlformats.org/presentationml/2006/ole">
            <p:oleObj spid="_x0000_s768014" name="文档" r:id="rId4" imgW="7992505" imgH="74091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3395" name="Object 3"/>
          <p:cNvGraphicFramePr>
            <a:graphicFrameLocks noChangeAspect="1"/>
          </p:cNvGraphicFramePr>
          <p:nvPr/>
        </p:nvGraphicFramePr>
        <p:xfrm>
          <a:off x="576263" y="1089025"/>
          <a:ext cx="7993062" cy="4149725"/>
        </p:xfrm>
        <a:graphic>
          <a:graphicData uri="http://schemas.openxmlformats.org/presentationml/2006/ole">
            <p:oleObj spid="_x0000_s1083395" name="文档" r:id="rId3" imgW="7992505" imgH="415004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4419" name="Object 3"/>
          <p:cNvGraphicFramePr>
            <a:graphicFrameLocks noChangeAspect="1"/>
          </p:cNvGraphicFramePr>
          <p:nvPr/>
        </p:nvGraphicFramePr>
        <p:xfrm>
          <a:off x="576263" y="1268413"/>
          <a:ext cx="7993062" cy="3557587"/>
        </p:xfrm>
        <a:graphic>
          <a:graphicData uri="http://schemas.openxmlformats.org/presentationml/2006/ole">
            <p:oleObj spid="_x0000_s1084419"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6642" name="Object 2"/>
          <p:cNvGraphicFramePr>
            <a:graphicFrameLocks noChangeAspect="1"/>
          </p:cNvGraphicFramePr>
          <p:nvPr/>
        </p:nvGraphicFramePr>
        <p:xfrm>
          <a:off x="576263" y="1268413"/>
          <a:ext cx="7993062" cy="2963862"/>
        </p:xfrm>
        <a:graphic>
          <a:graphicData uri="http://schemas.openxmlformats.org/presentationml/2006/ole">
            <p:oleObj spid="_x0000_s1136642" name="文档" r:id="rId3" imgW="7992505" imgH="296408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7666" name="Object 2"/>
          <p:cNvGraphicFramePr>
            <a:graphicFrameLocks noChangeAspect="1"/>
          </p:cNvGraphicFramePr>
          <p:nvPr/>
        </p:nvGraphicFramePr>
        <p:xfrm>
          <a:off x="576263" y="1089025"/>
          <a:ext cx="7993062" cy="3557588"/>
        </p:xfrm>
        <a:graphic>
          <a:graphicData uri="http://schemas.openxmlformats.org/presentationml/2006/ole">
            <p:oleObj spid="_x0000_s1137666"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1170" name="Picture 2" descr="相关知识"/>
          <p:cNvPicPr>
            <a:picLocks noChangeAspect="1" noChangeArrowheads="1"/>
          </p:cNvPicPr>
          <p:nvPr/>
        </p:nvPicPr>
        <p:blipFill>
          <a:blip r:embed="rId3" cstate="print"/>
          <a:srcRect/>
          <a:stretch>
            <a:fillRect/>
          </a:stretch>
        </p:blipFill>
        <p:spPr bwMode="auto">
          <a:xfrm>
            <a:off x="1150938" y="549275"/>
            <a:ext cx="2541587" cy="723900"/>
          </a:xfrm>
          <a:prstGeom prst="rect">
            <a:avLst/>
          </a:prstGeom>
          <a:noFill/>
        </p:spPr>
      </p:pic>
      <p:pic>
        <p:nvPicPr>
          <p:cNvPr id="1031173" name="Picture 5" descr="作者名片"/>
          <p:cNvPicPr>
            <a:picLocks noChangeAspect="1" noChangeArrowheads="1"/>
          </p:cNvPicPr>
          <p:nvPr/>
        </p:nvPicPr>
        <p:blipFill>
          <a:blip r:embed="rId4" cstate="print"/>
          <a:srcRect/>
          <a:stretch>
            <a:fillRect/>
          </a:stretch>
        </p:blipFill>
        <p:spPr bwMode="auto">
          <a:xfrm>
            <a:off x="1150938" y="1449388"/>
            <a:ext cx="1900237" cy="400050"/>
          </a:xfrm>
          <a:prstGeom prst="rect">
            <a:avLst/>
          </a:prstGeom>
          <a:noFill/>
        </p:spPr>
      </p:pic>
      <p:graphicFrame>
        <p:nvGraphicFramePr>
          <p:cNvPr id="1031174" name="Object 6"/>
          <p:cNvGraphicFramePr>
            <a:graphicFrameLocks noChangeAspect="1"/>
          </p:cNvGraphicFramePr>
          <p:nvPr/>
        </p:nvGraphicFramePr>
        <p:xfrm>
          <a:off x="576263" y="1990725"/>
          <a:ext cx="7993062" cy="3959225"/>
        </p:xfrm>
        <a:graphic>
          <a:graphicData uri="http://schemas.openxmlformats.org/presentationml/2006/ole">
            <p:oleObj spid="_x0000_s1031174" name="文档" r:id="rId5" imgW="7992505" imgH="39587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7490" name="Rectangle 2"/>
          <p:cNvSpPr>
            <a:spLocks noGrp="1" noChangeArrowheads="1"/>
          </p:cNvSpPr>
          <p:nvPr>
            <p:ph type="body" idx="4294967295"/>
          </p:nvPr>
        </p:nvSpPr>
        <p:spPr>
          <a:xfrm>
            <a:off x="596900" y="989013"/>
            <a:ext cx="7921625" cy="5021262"/>
          </a:xfrm>
        </p:spPr>
        <p:txBody>
          <a:bodyPr/>
          <a:lstStyle/>
          <a:p>
            <a:pPr algn="just"/>
            <a:r>
              <a:rPr lang="zh-CN" altLang="en-US" smtClean="0">
                <a:latin typeface="Times New Roman" pitchFamily="18" charset="0"/>
                <a:ea typeface="宋体" pitchFamily="2" charset="-122"/>
                <a:cs typeface="Times New Roman" pitchFamily="18" charset="0"/>
              </a:rPr>
              <a:t>著作有散文集</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写在人生边上</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，用英文撰写的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十六、十七、十八世纪英国文学里的中国</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，短篇小说集</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人</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兽</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鬼</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，长篇小说</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围城</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，学术著作</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谈艺录</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管锥篇</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等。</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谈艺录</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是一部具有开创性的中西比较诗论。多卷本</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管锥篇</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，对中国著名的经、史、子古籍进行考释，并从中西文化和文学的比较上阐发、辨析。</a:t>
            </a:r>
          </a:p>
          <a:p>
            <a:pPr algn="just"/>
            <a:r>
              <a:rPr lang="zh-CN" altLang="en-US" smtClean="0">
                <a:latin typeface="Times New Roman" pitchFamily="18" charset="0"/>
                <a:ea typeface="宋体" pitchFamily="2" charset="-122"/>
                <a:cs typeface="Times New Roman" pitchFamily="18" charset="0"/>
              </a:rPr>
              <a:t>钱先生的治学特点是贯通中西、古今互见的方法，融会多种学科知识，探幽入微，钩玄提要，在当代学术界自成一家。因其多方面的成就，被誉为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文化大家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3220" name="Picture 4" descr="背景资料"/>
          <p:cNvPicPr>
            <a:picLocks noChangeAspect="1" noChangeArrowheads="1"/>
          </p:cNvPicPr>
          <p:nvPr/>
        </p:nvPicPr>
        <p:blipFill>
          <a:blip r:embed="rId2" cstate="print"/>
          <a:srcRect/>
          <a:stretch>
            <a:fillRect/>
          </a:stretch>
        </p:blipFill>
        <p:spPr bwMode="auto">
          <a:xfrm>
            <a:off x="1331913" y="868363"/>
            <a:ext cx="1900237" cy="400050"/>
          </a:xfrm>
          <a:prstGeom prst="rect">
            <a:avLst/>
          </a:prstGeom>
          <a:noFill/>
        </p:spPr>
      </p:pic>
      <p:sp>
        <p:nvSpPr>
          <p:cNvPr id="1033221" name="Rectangle 5"/>
          <p:cNvSpPr>
            <a:spLocks noGrp="1" noChangeArrowheads="1"/>
          </p:cNvSpPr>
          <p:nvPr>
            <p:ph type="body" idx="4294967295"/>
          </p:nvPr>
        </p:nvSpPr>
        <p:spPr>
          <a:xfrm>
            <a:off x="596900" y="1349375"/>
            <a:ext cx="7921625" cy="3378200"/>
          </a:xfrm>
          <a:noFill/>
        </p:spPr>
        <p:txBody>
          <a:bodyPr/>
          <a:lstStyle/>
          <a:p>
            <a:r>
              <a:rPr lang="en-US" altLang="zh-CN" smtClean="0">
                <a:latin typeface="Times New Roman" pitchFamily="18" charset="0"/>
                <a:ea typeface="宋体" pitchFamily="2" charset="-122"/>
                <a:cs typeface="Times New Roman" pitchFamily="18" charset="0"/>
              </a:rPr>
              <a:t>1945</a:t>
            </a:r>
            <a:r>
              <a:rPr lang="zh-CN" altLang="en-US" smtClean="0">
                <a:latin typeface="Times New Roman" pitchFamily="18" charset="0"/>
                <a:ea typeface="宋体" pitchFamily="2" charset="-122"/>
                <a:cs typeface="Times New Roman" pitchFamily="18" charset="0"/>
              </a:rPr>
              <a:t>年</a:t>
            </a:r>
            <a:r>
              <a:rPr lang="en-US" altLang="zh-CN" smtClean="0">
                <a:latin typeface="Times New Roman" pitchFamily="18" charset="0"/>
                <a:ea typeface="宋体" pitchFamily="2" charset="-122"/>
                <a:cs typeface="Times New Roman" pitchFamily="18" charset="0"/>
              </a:rPr>
              <a:t>12</a:t>
            </a:r>
            <a:r>
              <a:rPr lang="zh-CN" altLang="en-US" smtClean="0">
                <a:latin typeface="Times New Roman" pitchFamily="18" charset="0"/>
                <a:ea typeface="宋体" pitchFamily="2" charset="-122"/>
                <a:cs typeface="Times New Roman" pitchFamily="18" charset="0"/>
              </a:rPr>
              <a:t>月</a:t>
            </a:r>
            <a:r>
              <a:rPr lang="en-US" altLang="zh-CN" smtClean="0">
                <a:latin typeface="Times New Roman" pitchFamily="18" charset="0"/>
                <a:ea typeface="宋体" pitchFamily="2" charset="-122"/>
                <a:cs typeface="Times New Roman" pitchFamily="18" charset="0"/>
              </a:rPr>
              <a:t>6</a:t>
            </a:r>
            <a:r>
              <a:rPr lang="zh-CN" altLang="en-US" smtClean="0">
                <a:latin typeface="Times New Roman" pitchFamily="18" charset="0"/>
                <a:ea typeface="宋体" pitchFamily="2" charset="-122"/>
                <a:cs typeface="Times New Roman" pitchFamily="18" charset="0"/>
              </a:rPr>
              <a:t>日，钱先生在上海用英文对美国朋友做了一次演讲，主要谈了中国诗与西方诗在形式方面的不同，以及对待中国诗歌研究的正确态度。文中既批评中国人由于某些幻觉而对本土文化的妄自尊大，又毫不留情地横扫了西方人由于无知而以欧美文化为中心的偏见。</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谈中国诗</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就是钱先生根据这次演讲的英文稿节译而成的。</a:t>
            </a:r>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1315" name="Picture 3" descr="课堂互动探究"/>
          <p:cNvPicPr>
            <a:picLocks noChangeAspect="1" noChangeArrowheads="1"/>
          </p:cNvPicPr>
          <p:nvPr/>
        </p:nvPicPr>
        <p:blipFill>
          <a:blip r:embed="rId3" cstate="print"/>
          <a:srcRect/>
          <a:stretch>
            <a:fillRect/>
          </a:stretch>
        </p:blipFill>
        <p:spPr bwMode="auto">
          <a:xfrm>
            <a:off x="539750" y="549275"/>
            <a:ext cx="7981950" cy="579438"/>
          </a:xfrm>
          <a:prstGeom prst="rect">
            <a:avLst/>
          </a:prstGeom>
          <a:noFill/>
          <a:ln w="9525">
            <a:noFill/>
            <a:miter lim="800000"/>
            <a:headEnd/>
            <a:tailEnd/>
          </a:ln>
        </p:spPr>
      </p:pic>
      <p:pic>
        <p:nvPicPr>
          <p:cNvPr id="781321" name="Picture 9" descr="文脉梳理"/>
          <p:cNvPicPr>
            <a:picLocks noChangeAspect="1" noChangeArrowheads="1"/>
          </p:cNvPicPr>
          <p:nvPr/>
        </p:nvPicPr>
        <p:blipFill>
          <a:blip r:embed="rId4" cstate="print"/>
          <a:srcRect/>
          <a:stretch>
            <a:fillRect/>
          </a:stretch>
        </p:blipFill>
        <p:spPr bwMode="auto">
          <a:xfrm>
            <a:off x="1292225" y="1268413"/>
            <a:ext cx="2559050" cy="712787"/>
          </a:xfrm>
          <a:prstGeom prst="rect">
            <a:avLst/>
          </a:prstGeom>
          <a:noFill/>
        </p:spPr>
      </p:pic>
      <p:graphicFrame>
        <p:nvGraphicFramePr>
          <p:cNvPr id="781324" name="Object 12"/>
          <p:cNvGraphicFramePr>
            <a:graphicFrameLocks noChangeAspect="1"/>
          </p:cNvGraphicFramePr>
          <p:nvPr/>
        </p:nvGraphicFramePr>
        <p:xfrm>
          <a:off x="576263" y="2111375"/>
          <a:ext cx="7993062" cy="3657600"/>
        </p:xfrm>
        <a:graphic>
          <a:graphicData uri="http://schemas.openxmlformats.org/presentationml/2006/ole">
            <p:oleObj spid="_x0000_s781324" name="文档" r:id="rId5" imgW="7992505" imgH="3657191"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98403" name="Picture 3" descr="重难突破"/>
          <p:cNvPicPr>
            <a:picLocks noChangeAspect="1" noChangeArrowheads="1"/>
          </p:cNvPicPr>
          <p:nvPr/>
        </p:nvPicPr>
        <p:blipFill>
          <a:blip r:embed="rId3" cstate="print"/>
          <a:srcRect/>
          <a:stretch>
            <a:fillRect/>
          </a:stretch>
        </p:blipFill>
        <p:spPr bwMode="auto">
          <a:xfrm>
            <a:off x="1309688" y="549275"/>
            <a:ext cx="2541587" cy="723900"/>
          </a:xfrm>
          <a:prstGeom prst="rect">
            <a:avLst/>
          </a:prstGeom>
          <a:noFill/>
        </p:spPr>
      </p:pic>
      <p:sp>
        <p:nvSpPr>
          <p:cNvPr id="998404" name="Rectangle 4"/>
          <p:cNvSpPr>
            <a:spLocks noGrp="1" noChangeArrowheads="1"/>
          </p:cNvSpPr>
          <p:nvPr>
            <p:ph type="body" idx="4294967295"/>
          </p:nvPr>
        </p:nvSpPr>
        <p:spPr>
          <a:xfrm>
            <a:off x="596900" y="1268413"/>
            <a:ext cx="7921625" cy="1187450"/>
          </a:xfrm>
        </p:spPr>
        <p:txBody>
          <a:bodyPr/>
          <a:lstStyle/>
          <a:p>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．与西方诗歌相比较，中国诗具有哪些特点？分析一下作者是如何比较论述的。</a:t>
            </a:r>
          </a:p>
        </p:txBody>
      </p:sp>
      <p:graphicFrame>
        <p:nvGraphicFramePr>
          <p:cNvPr id="998405" name="Object 5"/>
          <p:cNvGraphicFramePr>
            <a:graphicFrameLocks noChangeAspect="1"/>
          </p:cNvGraphicFramePr>
          <p:nvPr/>
        </p:nvGraphicFramePr>
        <p:xfrm>
          <a:off x="576263" y="2528888"/>
          <a:ext cx="7993062" cy="592137"/>
        </p:xfrm>
        <a:graphic>
          <a:graphicData uri="http://schemas.openxmlformats.org/presentationml/2006/ole">
            <p:oleObj spid="_x0000_s998405" name="文档" r:id="rId4" imgW="7992505" imgH="592572" progId="Word.Document.8">
              <p:embed/>
            </p:oleObj>
          </a:graphicData>
        </a:graphic>
      </p:graphicFrame>
      <p:graphicFrame>
        <p:nvGraphicFramePr>
          <p:cNvPr id="998461" name="Group 61"/>
          <p:cNvGraphicFramePr>
            <a:graphicFrameLocks noGrp="1"/>
          </p:cNvGraphicFramePr>
          <p:nvPr/>
        </p:nvGraphicFramePr>
        <p:xfrm>
          <a:off x="792163" y="3079750"/>
          <a:ext cx="7559675" cy="2870200"/>
        </p:xfrm>
        <a:graphic>
          <a:graphicData uri="http://schemas.openxmlformats.org/drawingml/2006/table">
            <a:tbl>
              <a:tblPr/>
              <a:tblGrid>
                <a:gridCol w="1258887"/>
                <a:gridCol w="3060700"/>
                <a:gridCol w="1260475"/>
                <a:gridCol w="1979613"/>
              </a:tblGrid>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特征</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原因或表现</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比较对象</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结论</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08225">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简短而</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又悠长</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的意味</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原因：一篇诗里不许一字两次押韵，诗体也许正是诗心的产物，旨在使读者从</a:t>
                      </a: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易尽</a:t>
                      </a: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里望见了</a:t>
                      </a: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无垠</a:t>
                      </a: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爱伦</a:t>
                      </a:r>
                      <a:r>
                        <a:rPr kumimoji="0" lang="en-US" altLang="zh-CN" sz="2000" b="1" i="0" u="none" strike="noStrike" cap="none" normalizeH="0" baseline="0" smtClean="0">
                          <a:ln>
                            <a:noFill/>
                          </a:ln>
                          <a:solidFill>
                            <a:schemeClr val="tx1"/>
                          </a:solidFill>
                          <a:effectLst/>
                          <a:latin typeface="Courier New"/>
                          <a:ea typeface="宋体" pitchFamily="2"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坡</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4000500" algn="l"/>
                        </a:tabLst>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中国诗在简短的篇幅中包含着悠远的意味。</a:t>
                      </a:r>
                      <a:endParaRPr kumimoji="0" lang="zh-CN" altLang="en-US" sz="20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98405"/>
                                        </p:tgtEl>
                                        <p:attrNameLst>
                                          <p:attrName>style.visibility</p:attrName>
                                        </p:attrNameLst>
                                      </p:cBhvr>
                                      <p:to>
                                        <p:strVal val="visible"/>
                                      </p:to>
                                    </p:set>
                                    <p:animEffect transition="in" filter="blinds(horizontal)">
                                      <p:cBhvr>
                                        <p:cTn id="7" dur="500"/>
                                        <p:tgtEl>
                                          <p:spTgt spid="998405"/>
                                        </p:tgtEl>
                                      </p:cBhvr>
                                    </p:animEffect>
                                  </p:childTnLst>
                                </p:cTn>
                              </p:par>
                              <p:par>
                                <p:cTn id="8" presetID="3" presetClass="entr" presetSubtype="10" fill="hold" nodeType="withEffect">
                                  <p:stCondLst>
                                    <p:cond delay="0"/>
                                  </p:stCondLst>
                                  <p:childTnLst>
                                    <p:set>
                                      <p:cBhvr>
                                        <p:cTn id="9" dur="1" fill="hold">
                                          <p:stCondLst>
                                            <p:cond delay="0"/>
                                          </p:stCondLst>
                                        </p:cTn>
                                        <p:tgtEl>
                                          <p:spTgt spid="998461"/>
                                        </p:tgtEl>
                                        <p:attrNameLst>
                                          <p:attrName>style.visibility</p:attrName>
                                        </p:attrNameLst>
                                      </p:cBhvr>
                                      <p:to>
                                        <p:strVal val="visible"/>
                                      </p:to>
                                    </p:set>
                                    <p:animEffect transition="in" filter="blinds(horizontal)">
                                      <p:cBhvr>
                                        <p:cTn id="10" dur="500"/>
                                        <p:tgtEl>
                                          <p:spTgt spid="998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92667" name="Group 59"/>
          <p:cNvGraphicFramePr>
            <a:graphicFrameLocks noGrp="1"/>
          </p:cNvGraphicFramePr>
          <p:nvPr/>
        </p:nvGraphicFramePr>
        <p:xfrm>
          <a:off x="611188" y="1089025"/>
          <a:ext cx="7740650" cy="5083175"/>
        </p:xfrm>
        <a:graphic>
          <a:graphicData uri="http://schemas.openxmlformats.org/drawingml/2006/table">
            <a:tbl>
              <a:tblPr/>
              <a:tblGrid>
                <a:gridCol w="1260475"/>
                <a:gridCol w="3060700"/>
                <a:gridCol w="1484312"/>
                <a:gridCol w="1935163"/>
              </a:tblGrid>
              <a:tr h="2801938">
                <a:tc>
                  <a:txBody>
                    <a:bodyPr/>
                    <a:lstStyle/>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富于</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暗示</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表现：引诱读者到语言文字的穷边涯际，下面是深秘的静默；不了了之，引得读者遥思远怅；问而不答，以问为答，令读者回肠荡气。</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魏尔兰、</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济慈、维</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荣、拜伦</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中国诗</a:t>
                      </a:r>
                      <a:r>
                        <a:rPr kumimoji="0" lang="zh-CN" altLang="en-US" sz="24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言有尽而意无穷</a:t>
                      </a:r>
                      <a:r>
                        <a:rPr kumimoji="0" lang="zh-CN" altLang="en-US" sz="24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98625">
                <a:tc>
                  <a:txBody>
                    <a:bodyPr/>
                    <a:lstStyle/>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笔力轻</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淡，词</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气安和</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原因：与语言的本质有关，中国古诗人对于叫嚣和呐喊素来视为低品。</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英语、</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法语、</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德语和</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惠特曼</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中国诗在内容上与西洋诗无甚差异。本质特征是共同的。</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69029" name="Object 5"/>
          <p:cNvGraphicFramePr>
            <a:graphicFrameLocks noChangeAspect="1"/>
          </p:cNvGraphicFramePr>
          <p:nvPr/>
        </p:nvGraphicFramePr>
        <p:xfrm>
          <a:off x="576263" y="465138"/>
          <a:ext cx="7993062" cy="5929312"/>
        </p:xfrm>
        <a:graphic>
          <a:graphicData uri="http://schemas.openxmlformats.org/presentationml/2006/ole">
            <p:oleObj spid="_x0000_s769029"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3634"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课文第一段中，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他不能对整个本国诗尽职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这一句是什么意思？</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联系上下文可以看出，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他不能对整个本国诗尽职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是对只读中国诗的人而言的。只读中国诗的人，不能站在比较文学的立场上，对中外诗歌进行比较，从而在比较中认识中国诗不同于外国诗的地方，即中国诗的特点。他只能就中国讨论中国诗，不能</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超以象外，得其环中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，用居高临远的观点看待中国诗，因此难免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不识庐山真面目，只缘身在此山中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。这就是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不能对整个本国诗尽职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3634">
                                            <p:txEl>
                                              <p:pRg st="1" end="1"/>
                                            </p:txEl>
                                          </p:spTgt>
                                        </p:tgtEl>
                                        <p:attrNameLst>
                                          <p:attrName>style.visibility</p:attrName>
                                        </p:attrNameLst>
                                      </p:cBhvr>
                                      <p:to>
                                        <p:strVal val="visible"/>
                                      </p:to>
                                    </p:set>
                                    <p:animEffect transition="in" filter="blinds(horizontal)">
                                      <p:cBhvr>
                                        <p:cTn id="7" dur="500"/>
                                        <p:tgtEl>
                                          <p:spTgt spid="10936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4658" name="Rectangle 2"/>
          <p:cNvSpPr>
            <a:spLocks noGrp="1" noChangeArrowheads="1"/>
          </p:cNvSpPr>
          <p:nvPr>
            <p:ph type="body" idx="4294967295"/>
          </p:nvPr>
        </p:nvSpPr>
        <p:spPr>
          <a:xfrm>
            <a:off x="596900" y="908050"/>
            <a:ext cx="7921625" cy="3925888"/>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．第二段从整体上论述了中国诗的发展轨迹及基本特点，找出本段的观点性句子，分析作者说这句话的理由。为证明这一观点采用了什么论证方法？</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观点性句子：中国诗是早熟的。早熟的代价是早衰。</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理由：外国诗：史诗</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戏剧诗</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抒情诗；中国诗：抒情诗</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戏剧诗。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4658">
                                            <p:txEl>
                                              <p:pRg st="1" end="1"/>
                                            </p:txEl>
                                          </p:spTgt>
                                        </p:tgtEl>
                                        <p:attrNameLst>
                                          <p:attrName>style.visibility</p:attrName>
                                        </p:attrNameLst>
                                      </p:cBhvr>
                                      <p:to>
                                        <p:strVal val="visible"/>
                                      </p:to>
                                    </p:set>
                                    <p:animEffect transition="in" filter="blinds(horizontal)">
                                      <p:cBhvr>
                                        <p:cTn id="7" dur="500"/>
                                        <p:tgtEl>
                                          <p:spTgt spid="1094658">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94658">
                                            <p:txEl>
                                              <p:pRg st="2" end="2"/>
                                            </p:txEl>
                                          </p:spTgt>
                                        </p:tgtEl>
                                        <p:attrNameLst>
                                          <p:attrName>style.visibility</p:attrName>
                                        </p:attrNameLst>
                                      </p:cBhvr>
                                      <p:to>
                                        <p:strVal val="visible"/>
                                      </p:to>
                                    </p:set>
                                    <p:animEffect transition="in" filter="blinds(horizontal)">
                                      <p:cBhvr>
                                        <p:cTn id="10" dur="500"/>
                                        <p:tgtEl>
                                          <p:spTgt spid="10946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6098" name="Rectangle 2"/>
          <p:cNvSpPr>
            <a:spLocks noGrp="1" noChangeArrowheads="1"/>
          </p:cNvSpPr>
          <p:nvPr>
            <p:ph type="body" idx="4294967295"/>
          </p:nvPr>
        </p:nvSpPr>
        <p:spPr>
          <a:xfrm>
            <a:off x="596900" y="989013"/>
            <a:ext cx="7921625" cy="3378200"/>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论证方法：</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①</a:t>
            </a:r>
            <a:r>
              <a:rPr lang="zh-CN" altLang="en-US" smtClean="0">
                <a:latin typeface="Times New Roman" pitchFamily="18" charset="0"/>
                <a:ea typeface="宋体" pitchFamily="2" charset="-122"/>
                <a:cs typeface="Times New Roman" pitchFamily="18" charset="0"/>
              </a:rPr>
              <a:t>类比论证：绘画、逻辑。</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②</a:t>
            </a:r>
            <a:r>
              <a:rPr lang="zh-CN" altLang="en-US" smtClean="0">
                <a:latin typeface="Times New Roman" pitchFamily="18" charset="0"/>
                <a:ea typeface="宋体" pitchFamily="2" charset="-122"/>
                <a:cs typeface="Times New Roman" pitchFamily="18" charset="0"/>
              </a:rPr>
              <a:t>举例论证：中国诗歌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一蹴而至崇高的境界</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腐化</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③</a:t>
            </a:r>
            <a:r>
              <a:rPr lang="zh-CN" altLang="en-US" smtClean="0">
                <a:latin typeface="Times New Roman" pitchFamily="18" charset="0"/>
                <a:ea typeface="宋体" pitchFamily="2" charset="-122"/>
                <a:cs typeface="Times New Roman" pitchFamily="18" charset="0"/>
              </a:rPr>
              <a:t>比喻论证：</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中国的艺术和思想体构，往往是飘飘凌云的空中楼阁</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22"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．文章在后半部分为什么</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有意对中国诗的内容忽略不讲</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作者借此说明中国诗歌尽管在表现形式上确实有别于外国诗歌，但是中国诗首先是诗，具有诗的基本特征，而且由于人类的基本习性是相同的，所以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中西诗不但内容常相同，并且作风也往往暗合</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中国诗里有所谓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西洋的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品质，西洋诗里也有所谓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中国的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成分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，这样既对中外</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那些谈中西本位文化的人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进行了批判，同时也告诫了外国朋友应怎样正确对待中国的诗歌，以及对中国诗歌研究应该持有的态度。</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57122">
                                            <p:txEl>
                                              <p:pRg st="1" end="1"/>
                                            </p:txEl>
                                          </p:spTgt>
                                        </p:tgtEl>
                                        <p:attrNameLst>
                                          <p:attrName>style.visibility</p:attrName>
                                        </p:attrNameLst>
                                      </p:cBhvr>
                                      <p:to>
                                        <p:strVal val="visible"/>
                                      </p:to>
                                    </p:set>
                                    <p:animEffect transition="in" filter="blinds(horizontal)">
                                      <p:cBhvr>
                                        <p:cTn id="7" dur="500"/>
                                        <p:tgtEl>
                                          <p:spTgt spid="11571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8146" name="Rectangle 2"/>
          <p:cNvSpPr>
            <a:spLocks noGrp="1" noChangeArrowheads="1"/>
          </p:cNvSpPr>
          <p:nvPr>
            <p:ph type="body" idx="4294967295"/>
          </p:nvPr>
        </p:nvSpPr>
        <p:spPr>
          <a:xfrm>
            <a:off x="596900" y="728663"/>
            <a:ext cx="7921625" cy="3925887"/>
          </a:xfrm>
        </p:spPr>
        <p:txBody>
          <a:bodyPr/>
          <a:lstStyle/>
          <a:p>
            <a:pPr algn="just"/>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．课文运用了许多精妙的比喻，似随口而出而趣味盎然，看似随意而实则深刻，看似轻淡而实则味厚，请找出你所喜欢的比喻句，说说它们的含意和表达作用。</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如说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中国的艺术和思想体构。往往是飘飘凌云的空中楼阁，这因为中国人聪明，流毒无穷的聪明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。这种似反实正的说法，说明中国诗高度发展的特点，也含蓄地表达了对中国诗的赞赏之情。</a:t>
            </a:r>
            <a:endParaRPr lang="zh-CN" altLang="en-US" smtClean="0">
              <a:latin typeface="宋体" pitchFamily="2" charset="-122"/>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58146">
                                            <p:txEl>
                                              <p:pRg st="1" end="1"/>
                                            </p:txEl>
                                          </p:spTgt>
                                        </p:tgtEl>
                                        <p:attrNameLst>
                                          <p:attrName>style.visibility</p:attrName>
                                        </p:attrNameLst>
                                      </p:cBhvr>
                                      <p:to>
                                        <p:strVal val="visible"/>
                                      </p:to>
                                    </p:set>
                                    <p:animEffect transition="in" filter="blinds(horizontal)">
                                      <p:cBhvr>
                                        <p:cTn id="7" dur="500"/>
                                        <p:tgtEl>
                                          <p:spTgt spid="11581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9170" name="Rectangle 2"/>
          <p:cNvSpPr>
            <a:spLocks noGrp="1" noChangeArrowheads="1"/>
          </p:cNvSpPr>
          <p:nvPr>
            <p:ph type="body" idx="4294967295"/>
          </p:nvPr>
        </p:nvSpPr>
        <p:spPr>
          <a:xfrm>
            <a:off x="596900" y="989013"/>
            <a:ext cx="7921625" cy="4473575"/>
          </a:xfrm>
        </p:spPr>
        <p:txBody>
          <a:bodyPr/>
          <a:lstStyle/>
          <a:p>
            <a:r>
              <a:rPr lang="zh-CN" altLang="en-US" smtClean="0">
                <a:latin typeface="宋体" pitchFamily="2" charset="-122"/>
                <a:ea typeface="宋体" pitchFamily="2" charset="-122"/>
                <a:cs typeface="Times New Roman" pitchFamily="18" charset="0"/>
              </a:rPr>
              <a:t>有的来自生活，通俗易懂，用来比喻抽象的道理，让人读后有豁然开朗之感：用</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我们不上</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本店十大特色</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那种商业广告的当一样</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来比喻</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每逢这类人讲到中国文艺或思想的特色等等，我们不可轻信</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中国诗里有所谓</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西洋的</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品质，西洋诗里也有所谓</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中国的</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成分</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。用</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病人上了床，浪荡子回到家。出门旅行，目的还是要回家，否则不必牢记着旅途的印象</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和</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思家病</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来比喻我们终将回归自己的文学传统。</a:t>
            </a:r>
            <a:r>
              <a:rPr lang="zh-CN" altLang="en-US" smtClean="0">
                <a:latin typeface="Arial" pitchFamily="34" charset="0"/>
                <a:ea typeface="宋体" pitchFamily="2" charset="-122"/>
                <a:cs typeface="Times New Roman" pitchFamily="18" charset="0"/>
              </a:rPr>
              <a:t> </a:t>
            </a: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7463" name="Picture 7" descr="素材日积月累"/>
          <p:cNvPicPr>
            <a:picLocks noChangeAspect="1" noChangeArrowheads="1"/>
          </p:cNvPicPr>
          <p:nvPr/>
        </p:nvPicPr>
        <p:blipFill>
          <a:blip r:embed="rId2" cstate="print"/>
          <a:srcRect/>
          <a:stretch>
            <a:fillRect/>
          </a:stretch>
        </p:blipFill>
        <p:spPr bwMode="auto">
          <a:xfrm>
            <a:off x="560388" y="549275"/>
            <a:ext cx="7981950" cy="579438"/>
          </a:xfrm>
          <a:prstGeom prst="rect">
            <a:avLst/>
          </a:prstGeom>
          <a:noFill/>
        </p:spPr>
      </p:pic>
      <p:pic>
        <p:nvPicPr>
          <p:cNvPr id="787464" name="Picture 8" descr="课内素材"/>
          <p:cNvPicPr>
            <a:picLocks noChangeAspect="1" noChangeArrowheads="1"/>
          </p:cNvPicPr>
          <p:nvPr/>
        </p:nvPicPr>
        <p:blipFill>
          <a:blip r:embed="rId3" cstate="print"/>
          <a:srcRect/>
          <a:stretch>
            <a:fillRect/>
          </a:stretch>
        </p:blipFill>
        <p:spPr bwMode="auto">
          <a:xfrm>
            <a:off x="1331913" y="1268413"/>
            <a:ext cx="1724025" cy="533400"/>
          </a:xfrm>
          <a:prstGeom prst="rect">
            <a:avLst/>
          </a:prstGeom>
          <a:noFill/>
        </p:spPr>
      </p:pic>
      <p:sp>
        <p:nvSpPr>
          <p:cNvPr id="787465" name="Rectangle 9"/>
          <p:cNvSpPr>
            <a:spLocks noGrp="1" noChangeArrowheads="1"/>
          </p:cNvSpPr>
          <p:nvPr>
            <p:ph type="body" idx="4294967295"/>
          </p:nvPr>
        </p:nvSpPr>
        <p:spPr>
          <a:xfrm>
            <a:off x="596900" y="1808163"/>
            <a:ext cx="7921625" cy="3378200"/>
          </a:xfrm>
        </p:spPr>
        <p:txBody>
          <a:bodyPr/>
          <a:lstStyle/>
          <a:p>
            <a:pPr algn="ctr"/>
            <a:r>
              <a:rPr lang="zh-CN" altLang="en-US" smtClean="0">
                <a:latin typeface="Times New Roman" pitchFamily="18" charset="0"/>
                <a:ea typeface="黑体" pitchFamily="2" charset="-122"/>
                <a:cs typeface="Times New Roman" pitchFamily="18" charset="0"/>
              </a:rPr>
              <a:t>淡泊宁静、毁誉不惊的钱钟书</a:t>
            </a:r>
            <a:endParaRPr lang="zh-CN" altLang="en-US"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桃李不言，下自成蹊。</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管锥编</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面世以后，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钱学</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兴起，钱先生声名大起，而他却潜心研究，闭门谢客。一些</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钟书迷</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不远万里从港台、美国、法国</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慕名而来，他却常常以病或者其他原因辞谢，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避之唯恐不及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0802" name="Rectangle 2"/>
          <p:cNvSpPr>
            <a:spLocks noGrp="1" noChangeArrowheads="1"/>
          </p:cNvSpPr>
          <p:nvPr>
            <p:ph type="body" idx="4294967295"/>
          </p:nvPr>
        </p:nvSpPr>
        <p:spPr>
          <a:xfrm>
            <a:off x="596900" y="989013"/>
            <a:ext cx="7921625" cy="3378200"/>
          </a:xfrm>
        </p:spPr>
        <p:txBody>
          <a:bodyPr/>
          <a:lstStyle/>
          <a:p>
            <a:pPr algn="just"/>
            <a:r>
              <a:rPr lang="en-US" altLang="zh-CN" smtClean="0">
                <a:latin typeface="Times New Roman" pitchFamily="18" charset="0"/>
                <a:ea typeface="楷体_GB2312" pitchFamily="49" charset="-122"/>
                <a:cs typeface="Times New Roman" pitchFamily="18" charset="0"/>
              </a:rPr>
              <a:t>1991</a:t>
            </a:r>
            <a:r>
              <a:rPr lang="zh-CN" altLang="en-US" smtClean="0">
                <a:latin typeface="Times New Roman" pitchFamily="18" charset="0"/>
                <a:ea typeface="楷体_GB2312" pitchFamily="49" charset="-122"/>
                <a:cs typeface="Times New Roman" pitchFamily="18" charset="0"/>
              </a:rPr>
              <a:t>年，全国</a:t>
            </a:r>
            <a:r>
              <a:rPr lang="en-US" altLang="zh-CN" smtClean="0">
                <a:latin typeface="Times New Roman" pitchFamily="18" charset="0"/>
                <a:ea typeface="楷体_GB2312" pitchFamily="49" charset="-122"/>
                <a:cs typeface="Times New Roman" pitchFamily="18" charset="0"/>
              </a:rPr>
              <a:t>18</a:t>
            </a:r>
            <a:r>
              <a:rPr lang="zh-CN" altLang="en-US" smtClean="0">
                <a:latin typeface="Times New Roman" pitchFamily="18" charset="0"/>
                <a:ea typeface="楷体_GB2312" pitchFamily="49" charset="-122"/>
                <a:cs typeface="Times New Roman" pitchFamily="18" charset="0"/>
              </a:rPr>
              <a:t>家省级电视台联合拍摄</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中国当代文化名人录</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，要拍钱钟书，被他婉拒。有人告诉他，拍片会有很多的酬金以及曝光率，钱先生淡淡一笑，幽默地说：我都姓了一辈子</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钱</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了，还会迷信这东西吗？</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应用角度</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甘于寂寞</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做学问与做人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守卫精神家园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00802">
                                            <p:txEl>
                                              <p:pRg st="1" end="1"/>
                                            </p:txEl>
                                          </p:spTgt>
                                        </p:tgtEl>
                                        <p:attrNameLst>
                                          <p:attrName>style.visibility</p:attrName>
                                        </p:attrNameLst>
                                      </p:cBhvr>
                                      <p:to>
                                        <p:strVal val="visible"/>
                                      </p:to>
                                    </p:set>
                                    <p:animEffect transition="in" filter="blinds(horizontal)">
                                      <p:cBhvr>
                                        <p:cTn id="7" dur="500"/>
                                        <p:tgtEl>
                                          <p:spTgt spid="11008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0533" name="Picture 5" descr="热点素材"/>
          <p:cNvPicPr>
            <a:picLocks noChangeAspect="1" noChangeArrowheads="1"/>
          </p:cNvPicPr>
          <p:nvPr/>
        </p:nvPicPr>
        <p:blipFill>
          <a:blip r:embed="rId3" cstate="print"/>
          <a:srcRect/>
          <a:stretch>
            <a:fillRect/>
          </a:stretch>
        </p:blipFill>
        <p:spPr bwMode="auto">
          <a:xfrm>
            <a:off x="1150938" y="549275"/>
            <a:ext cx="1724025" cy="533400"/>
          </a:xfrm>
          <a:prstGeom prst="rect">
            <a:avLst/>
          </a:prstGeom>
          <a:noFill/>
        </p:spPr>
      </p:pic>
      <p:graphicFrame>
        <p:nvGraphicFramePr>
          <p:cNvPr id="790535" name="Object 7"/>
          <p:cNvGraphicFramePr>
            <a:graphicFrameLocks noChangeAspect="1"/>
          </p:cNvGraphicFramePr>
          <p:nvPr/>
        </p:nvGraphicFramePr>
        <p:xfrm>
          <a:off x="576263" y="1203325"/>
          <a:ext cx="7993062" cy="5105400"/>
        </p:xfrm>
        <a:graphic>
          <a:graphicData uri="http://schemas.openxmlformats.org/presentationml/2006/ole">
            <p:oleObj spid="_x0000_s790535" name="文档" r:id="rId4" imgW="7992505" imgH="510551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1826" name="Rectangle 2"/>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楷体_GB2312" pitchFamily="49" charset="-122"/>
                <a:cs typeface="Times New Roman" pitchFamily="18" charset="0"/>
              </a:rPr>
              <a:t>贺美英表示，举办此次活动非常有意义。很多同学都觉得钱钟书是天才，很有天分，我们看了手稿就会明白，他很有才气，但这也是刻苦学习、潜心钻研的结果。</a:t>
            </a:r>
          </a:p>
          <a:p>
            <a:pPr algn="just"/>
            <a:r>
              <a:rPr lang="zh-CN" altLang="en-US" smtClean="0">
                <a:latin typeface="Times New Roman" pitchFamily="18" charset="0"/>
                <a:ea typeface="楷体_GB2312" pitchFamily="49" charset="-122"/>
                <a:cs typeface="Times New Roman" pitchFamily="18" charset="0"/>
              </a:rPr>
              <a:t>笔记中展示了钱钟书不同年代、不同时期的中文笔记原貌，不仅包括了</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诗经</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论语</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史记</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全唐诗</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红楼梦</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等经典，还大量涉及历代文人诗文别集、笔记小说、野史杂谈、尺牍书札等。</a:t>
            </a: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62564" name="Object 4"/>
          <p:cNvGraphicFramePr>
            <a:graphicFrameLocks noChangeAspect="1"/>
          </p:cNvGraphicFramePr>
          <p:nvPr/>
        </p:nvGraphicFramePr>
        <p:xfrm>
          <a:off x="576263" y="1268413"/>
          <a:ext cx="7993062" cy="2963862"/>
        </p:xfrm>
        <a:graphic>
          <a:graphicData uri="http://schemas.openxmlformats.org/presentationml/2006/ole">
            <p:oleObj spid="_x0000_s962564" name="文档" r:id="rId3" imgW="7992505" imgH="296408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73828" name="Object 4"/>
          <p:cNvGraphicFramePr>
            <a:graphicFrameLocks noChangeAspect="1"/>
          </p:cNvGraphicFramePr>
          <p:nvPr/>
        </p:nvGraphicFramePr>
        <p:xfrm>
          <a:off x="576263" y="534988"/>
          <a:ext cx="7993062" cy="5929312"/>
        </p:xfrm>
        <a:graphic>
          <a:graphicData uri="http://schemas.openxmlformats.org/presentationml/2006/ole">
            <p:oleObj spid="_x0000_s973828"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5875" name="Picture 3" descr="美文悦读"/>
          <p:cNvPicPr>
            <a:picLocks noChangeAspect="1" noChangeArrowheads="1"/>
          </p:cNvPicPr>
          <p:nvPr/>
        </p:nvPicPr>
        <p:blipFill>
          <a:blip r:embed="rId2" cstate="print"/>
          <a:srcRect/>
          <a:stretch>
            <a:fillRect/>
          </a:stretch>
        </p:blipFill>
        <p:spPr bwMode="auto">
          <a:xfrm>
            <a:off x="1150938" y="557213"/>
            <a:ext cx="2022475" cy="531812"/>
          </a:xfrm>
          <a:prstGeom prst="rect">
            <a:avLst/>
          </a:prstGeom>
          <a:noFill/>
        </p:spPr>
      </p:pic>
      <p:sp>
        <p:nvSpPr>
          <p:cNvPr id="975877" name="Rectangle 5"/>
          <p:cNvSpPr>
            <a:spLocks noGrp="1" noChangeArrowheads="1"/>
          </p:cNvSpPr>
          <p:nvPr>
            <p:ph type="body" idx="4294967295"/>
          </p:nvPr>
        </p:nvSpPr>
        <p:spPr>
          <a:xfrm>
            <a:off x="596900" y="1089025"/>
            <a:ext cx="7921625" cy="4473575"/>
          </a:xfrm>
        </p:spPr>
        <p:txBody>
          <a:bodyPr/>
          <a:lstStyle/>
          <a:p>
            <a:pPr algn="ctr"/>
            <a:r>
              <a:rPr lang="zh-CN" altLang="en-US" smtClean="0">
                <a:latin typeface="Times New Roman" pitchFamily="18" charset="0"/>
                <a:ea typeface="黑体" pitchFamily="2" charset="-122"/>
                <a:cs typeface="Times New Roman" pitchFamily="18" charset="0"/>
              </a:rPr>
              <a:t>寂静钱钟书</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周</a:t>
            </a:r>
            <a:r>
              <a:rPr lang="zh-CN" altLang="en-US" smtClean="0">
                <a:latin typeface="宋体" pitchFamily="2" charset="-122"/>
                <a:ea typeface="宋体" pitchFamily="2" charset="-122"/>
              </a:rPr>
              <a:t>劼人</a:t>
            </a:r>
            <a:endParaRPr lang="zh-CN" altLang="en-US" smtClean="0">
              <a:latin typeface="Times New Roman" pitchFamily="18" charset="0"/>
              <a:ea typeface="楷体_GB2312" pitchFamily="49" charset="-122"/>
            </a:endParaRPr>
          </a:p>
          <a:p>
            <a:pPr algn="just"/>
            <a:r>
              <a:rPr lang="en-US" altLang="zh-CN" smtClean="0">
                <a:latin typeface="Times New Roman" pitchFamily="18" charset="0"/>
                <a:ea typeface="楷体_GB2312" pitchFamily="49" charset="-122"/>
              </a:rPr>
              <a:t>2008</a:t>
            </a:r>
            <a:r>
              <a:rPr lang="zh-CN" altLang="en-US" smtClean="0">
                <a:latin typeface="Times New Roman" pitchFamily="18" charset="0"/>
                <a:ea typeface="楷体_GB2312" pitchFamily="49" charset="-122"/>
              </a:rPr>
              <a:t>年</a:t>
            </a:r>
            <a:r>
              <a:rPr lang="en-US" altLang="zh-CN" smtClean="0">
                <a:latin typeface="Times New Roman" pitchFamily="18" charset="0"/>
                <a:ea typeface="楷体_GB2312" pitchFamily="49" charset="-122"/>
              </a:rPr>
              <a:t>12</a:t>
            </a:r>
            <a:r>
              <a:rPr lang="zh-CN" altLang="en-US" smtClean="0">
                <a:latin typeface="Times New Roman" pitchFamily="18" charset="0"/>
                <a:ea typeface="楷体_GB2312" pitchFamily="49" charset="-122"/>
              </a:rPr>
              <a:t>月</a:t>
            </a:r>
            <a:r>
              <a:rPr lang="en-US" altLang="zh-CN" smtClean="0">
                <a:latin typeface="Times New Roman" pitchFamily="18" charset="0"/>
                <a:ea typeface="楷体_GB2312" pitchFamily="49" charset="-122"/>
              </a:rPr>
              <a:t>19</a:t>
            </a:r>
            <a:r>
              <a:rPr lang="zh-CN" altLang="en-US" smtClean="0">
                <a:latin typeface="Times New Roman" pitchFamily="18" charset="0"/>
                <a:ea typeface="楷体_GB2312" pitchFamily="49" charset="-122"/>
              </a:rPr>
              <a:t>日，寂寥的寒夜，清华园日晷旁，一片烛光隐隐。人群伫立无语，只有小提琴哀婉的曲调飘散在清冷的夜空。清华大学的几十名师生在这里追思</a:t>
            </a:r>
            <a:r>
              <a:rPr lang="en-US" altLang="zh-CN" smtClean="0">
                <a:latin typeface="Times New Roman" pitchFamily="18" charset="0"/>
                <a:ea typeface="楷体_GB2312" pitchFamily="49" charset="-122"/>
              </a:rPr>
              <a:t>10</a:t>
            </a:r>
            <a:r>
              <a:rPr lang="zh-CN" altLang="en-US" smtClean="0">
                <a:latin typeface="Times New Roman" pitchFamily="18" charset="0"/>
                <a:ea typeface="楷体_GB2312" pitchFamily="49" charset="-122"/>
              </a:rPr>
              <a:t>年前去世的老学长</a:t>
            </a:r>
            <a:r>
              <a:rPr lang="en-US" altLang="zh-CN" smtClean="0">
                <a:latin typeface="Courier New"/>
                <a:ea typeface="楷体_GB2312" pitchFamily="49" charset="-122"/>
              </a:rPr>
              <a:t>——</a:t>
            </a:r>
            <a:r>
              <a:rPr lang="zh-CN" altLang="en-US" smtClean="0">
                <a:latin typeface="Times New Roman" pitchFamily="18" charset="0"/>
                <a:ea typeface="楷体_GB2312" pitchFamily="49" charset="-122"/>
              </a:rPr>
              <a:t>钱钟书先生。同学们冒着严寒自发前来，手捧蜡烛在钱先生相片前围成心形图案，并井然有序地在先生相片前鞠躬后献上白菊。</a:t>
            </a:r>
          </a:p>
        </p:txBody>
      </p:sp>
      <p:pic>
        <p:nvPicPr>
          <p:cNvPr id="975878" name="Picture 6" descr="x43"/>
          <p:cNvPicPr>
            <a:picLocks noChangeAspect="1" noChangeArrowheads="1"/>
          </p:cNvPicPr>
          <p:nvPr/>
        </p:nvPicPr>
        <p:blipFill>
          <a:blip r:embed="rId3" cstate="print"/>
          <a:srcRect/>
          <a:stretch>
            <a:fillRect/>
          </a:stretch>
        </p:blipFill>
        <p:spPr bwMode="auto">
          <a:xfrm>
            <a:off x="4572000" y="5049838"/>
            <a:ext cx="1979613" cy="1304925"/>
          </a:xfrm>
          <a:prstGeom prst="rect">
            <a:avLst/>
          </a:prstGeom>
          <a:noFill/>
        </p:spPr>
      </p:pic>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2850" name="Rectangle 2"/>
          <p:cNvSpPr>
            <a:spLocks noGrp="1" noChangeArrowheads="1"/>
          </p:cNvSpPr>
          <p:nvPr>
            <p:ph type="body" idx="4294967295"/>
          </p:nvPr>
        </p:nvSpPr>
        <p:spPr>
          <a:xfrm>
            <a:off x="596900" y="420688"/>
            <a:ext cx="7921625" cy="5897562"/>
          </a:xfrm>
        </p:spPr>
        <p:txBody>
          <a:bodyPr/>
          <a:lstStyle/>
          <a:p>
            <a:r>
              <a:rPr lang="zh-CN" altLang="en-US" smtClean="0">
                <a:latin typeface="Times New Roman" pitchFamily="18" charset="0"/>
                <a:ea typeface="楷体_GB2312" pitchFamily="49" charset="-122"/>
                <a:cs typeface="Times New Roman" pitchFamily="18" charset="0"/>
              </a:rPr>
              <a:t>偶有路人好奇：</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这是在祭奠谁吗？</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楷体_GB2312" pitchFamily="49" charset="-122"/>
              <a:cs typeface="Times New Roman" pitchFamily="18" charset="0"/>
            </a:endParaRPr>
          </a:p>
          <a:p>
            <a:r>
              <a:rPr lang="zh-CN" altLang="en-US" smtClean="0">
                <a:latin typeface="Times New Roman" pitchFamily="18" charset="0"/>
                <a:ea typeface="楷体_GB2312" pitchFamily="49" charset="-122"/>
                <a:cs typeface="Times New Roman" pitchFamily="18" charset="0"/>
              </a:rPr>
              <a:t>有人低声答道：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今天是钱钟书先生辞世</a:t>
            </a:r>
            <a:r>
              <a:rPr lang="en-US" altLang="zh-CN" smtClean="0">
                <a:latin typeface="Times New Roman" pitchFamily="18" charset="0"/>
                <a:ea typeface="楷体_GB2312" pitchFamily="49" charset="-122"/>
                <a:cs typeface="Times New Roman" pitchFamily="18" charset="0"/>
              </a:rPr>
              <a:t>10</a:t>
            </a:r>
            <a:r>
              <a:rPr lang="zh-CN" altLang="en-US" smtClean="0">
                <a:latin typeface="Times New Roman" pitchFamily="18" charset="0"/>
                <a:ea typeface="楷体_GB2312" pitchFamily="49" charset="-122"/>
                <a:cs typeface="Times New Roman" pitchFamily="18" charset="0"/>
              </a:rPr>
              <a:t>年的纪念日。</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楷体_GB2312" pitchFamily="49" charset="-122"/>
              <a:cs typeface="Times New Roman" pitchFamily="18" charset="0"/>
            </a:endParaRPr>
          </a:p>
          <a:p>
            <a:r>
              <a:rPr lang="en-US" altLang="zh-CN" smtClean="0">
                <a:latin typeface="Times New Roman" pitchFamily="18" charset="0"/>
                <a:ea typeface="楷体_GB2312" pitchFamily="49" charset="-122"/>
                <a:cs typeface="Times New Roman" pitchFamily="18" charset="0"/>
              </a:rPr>
              <a:t>10</a:t>
            </a:r>
            <a:r>
              <a:rPr lang="zh-CN" altLang="en-US" smtClean="0">
                <a:latin typeface="Times New Roman" pitchFamily="18" charset="0"/>
                <a:ea typeface="楷体_GB2312" pitchFamily="49" charset="-122"/>
                <a:cs typeface="Times New Roman" pitchFamily="18" charset="0"/>
              </a:rPr>
              <a:t>年，没有隆重的纪念，没有热闹的宣传，钱先生的</a:t>
            </a:r>
            <a:r>
              <a:rPr lang="en-US" altLang="zh-CN" smtClean="0">
                <a:latin typeface="Times New Roman" pitchFamily="18" charset="0"/>
                <a:ea typeface="楷体_GB2312" pitchFamily="49" charset="-122"/>
                <a:cs typeface="Times New Roman" pitchFamily="18" charset="0"/>
              </a:rPr>
              <a:t>10</a:t>
            </a:r>
            <a:r>
              <a:rPr lang="zh-CN" altLang="en-US" smtClean="0">
                <a:latin typeface="Times New Roman" pitchFamily="18" charset="0"/>
                <a:ea typeface="楷体_GB2312" pitchFamily="49" charset="-122"/>
                <a:cs typeface="Times New Roman" pitchFamily="18" charset="0"/>
              </a:rPr>
              <a:t>周年忌日就这样在一片寂静中过去。</a:t>
            </a:r>
          </a:p>
          <a:p>
            <a:pPr>
              <a:lnSpc>
                <a:spcPct val="140000"/>
              </a:lnSpc>
            </a:pPr>
            <a:r>
              <a:rPr lang="en-US" altLang="zh-CN" smtClean="0">
                <a:latin typeface="Times New Roman" pitchFamily="18" charset="0"/>
                <a:ea typeface="楷体_GB2312" pitchFamily="49" charset="-122"/>
                <a:cs typeface="Times New Roman" pitchFamily="18" charset="0"/>
              </a:rPr>
              <a:t>10</a:t>
            </a:r>
            <a:r>
              <a:rPr lang="zh-CN" altLang="en-US" smtClean="0">
                <a:latin typeface="Times New Roman" pitchFamily="18" charset="0"/>
                <a:ea typeface="楷体_GB2312" pitchFamily="49" charset="-122"/>
                <a:cs typeface="Times New Roman" pitchFamily="18" charset="0"/>
              </a:rPr>
              <a:t>年前，钱钟书安详离世，那日，清华的南北主干道上飘起了一千只纸鹤，学生们用这种方式，静静地送别他们的老学长。时任国家主席的江泽民致电杨绛先生表示慰问。杨先生遵钱先生遗嘱</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一切从简</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，身后事在</a:t>
            </a:r>
            <a:r>
              <a:rPr lang="en-US" altLang="zh-CN" smtClean="0">
                <a:latin typeface="Times New Roman" pitchFamily="18" charset="0"/>
                <a:ea typeface="楷体_GB2312" pitchFamily="49" charset="-122"/>
                <a:cs typeface="Times New Roman" pitchFamily="18" charset="0"/>
              </a:rPr>
              <a:t>57</a:t>
            </a:r>
            <a:r>
              <a:rPr lang="zh-CN" altLang="en-US" smtClean="0">
                <a:latin typeface="Times New Roman" pitchFamily="18" charset="0"/>
                <a:ea typeface="楷体_GB2312" pitchFamily="49" charset="-122"/>
                <a:cs typeface="Times New Roman" pitchFamily="18" charset="0"/>
              </a:rPr>
              <a:t>个小时内完结。以至于在八宝山的告别仪式只有短短</a:t>
            </a:r>
            <a:r>
              <a:rPr lang="en-US" altLang="zh-CN" smtClean="0">
                <a:latin typeface="Times New Roman" pitchFamily="18" charset="0"/>
                <a:ea typeface="楷体_GB2312" pitchFamily="49" charset="-122"/>
                <a:cs typeface="Times New Roman" pitchFamily="18" charset="0"/>
              </a:rPr>
              <a:t>20</a:t>
            </a:r>
            <a:r>
              <a:rPr lang="zh-CN" altLang="en-US" smtClean="0">
                <a:latin typeface="Times New Roman" pitchFamily="18" charset="0"/>
                <a:ea typeface="楷体_GB2312" pitchFamily="49" charset="-122"/>
                <a:cs typeface="Times New Roman" pitchFamily="18" charset="0"/>
              </a:rPr>
              <a:t>分钟，也并未来宾满堂。一位生前好友回忆说：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如此寂静。</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3874" name="Rectangle 2"/>
          <p:cNvSpPr>
            <a:spLocks noGrp="1" noChangeArrowheads="1"/>
          </p:cNvSpPr>
          <p:nvPr>
            <p:ph type="body" idx="4294967295"/>
          </p:nvPr>
        </p:nvSpPr>
        <p:spPr>
          <a:xfrm>
            <a:off x="596900" y="549275"/>
            <a:ext cx="7921625" cy="5021263"/>
          </a:xfrm>
        </p:spPr>
        <p:txBody>
          <a:bodyPr/>
          <a:lstStyle/>
          <a:p>
            <a:r>
              <a:rPr lang="zh-CN" altLang="en-US" smtClean="0">
                <a:latin typeface="Times New Roman" pitchFamily="18" charset="0"/>
                <a:ea typeface="楷体_GB2312" pitchFamily="49" charset="-122"/>
                <a:cs typeface="Times New Roman" pitchFamily="18" charset="0"/>
              </a:rPr>
              <a:t>烛光前没有一丝嘈杂的人声，面对烛火后面照片上那张宁静温厚的脸庞，人们一点一滴地回想起了眼前这位大师曾带给我们的好奇与惊叹。</a:t>
            </a:r>
          </a:p>
          <a:p>
            <a:r>
              <a:rPr lang="zh-CN" altLang="en-US" smtClean="0">
                <a:latin typeface="Times New Roman" pitchFamily="18" charset="0"/>
                <a:ea typeface="楷体_GB2312" pitchFamily="49" charset="-122"/>
                <a:cs typeface="Times New Roman" pitchFamily="18" charset="0"/>
              </a:rPr>
              <a:t>他的人生，本不寂静。</a:t>
            </a:r>
          </a:p>
          <a:p>
            <a:r>
              <a:rPr lang="zh-CN" altLang="en-US" smtClean="0">
                <a:latin typeface="Times New Roman" pitchFamily="18" charset="0"/>
                <a:ea typeface="楷体_GB2312" pitchFamily="49" charset="-122"/>
                <a:cs typeface="Times New Roman" pitchFamily="18" charset="0"/>
              </a:rPr>
              <a:t>吴宓赞其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才情学识谁兼具？新旧中西子竟通</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，学界称其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当代第一博学鸿儒</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文化昆仑</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，世人惊其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大师风华绝代，天才卓尔不群</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。无论是人们熟稔的</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围城</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，抑或是近乎天书的</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管锥编</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，都一次又一次地使国人惊讶，使世界感叹。</a:t>
            </a:r>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4898" name="Rectangle 2"/>
          <p:cNvSpPr>
            <a:spLocks noGrp="1" noChangeArrowheads="1"/>
          </p:cNvSpPr>
          <p:nvPr>
            <p:ph type="body" idx="4294967295"/>
          </p:nvPr>
        </p:nvSpPr>
        <p:spPr>
          <a:xfrm>
            <a:off x="596900" y="989013"/>
            <a:ext cx="7921625" cy="5021262"/>
          </a:xfrm>
        </p:spPr>
        <p:txBody>
          <a:bodyPr/>
          <a:lstStyle/>
          <a:p>
            <a:r>
              <a:rPr lang="zh-CN" altLang="en-US" smtClean="0">
                <a:latin typeface="Times New Roman" pitchFamily="18" charset="0"/>
                <a:ea typeface="楷体_GB2312" pitchFamily="49" charset="-122"/>
                <a:cs typeface="Times New Roman" pitchFamily="18" charset="0"/>
              </a:rPr>
              <a:t>然而他却只静静地坐在书斋里，照例埋头读他的书，做他的学问。他</a:t>
            </a:r>
            <a:r>
              <a:rPr lang="en-US" altLang="zh-CN" smtClean="0">
                <a:latin typeface="Times New Roman" pitchFamily="18" charset="0"/>
                <a:ea typeface="楷体_GB2312" pitchFamily="49" charset="-122"/>
                <a:cs typeface="Times New Roman" pitchFamily="18" charset="0"/>
              </a:rPr>
              <a:t>19</a:t>
            </a:r>
            <a:r>
              <a:rPr lang="zh-CN" altLang="en-US" smtClean="0">
                <a:latin typeface="Times New Roman" pitchFamily="18" charset="0"/>
                <a:ea typeface="楷体_GB2312" pitchFamily="49" charset="-122"/>
                <a:cs typeface="Times New Roman" pitchFamily="18" charset="0"/>
              </a:rPr>
              <a:t>岁一入清华便立下</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横扫图书馆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的志向，每日只从图书馆抱回一大堆书，边看边用又粗又黑的笔画下佳句。馆内很多冷僻线装书的借书单上，只有他一人的名字。而且但凡他看过的书，只要阅读一遍，基本就能一字不差地背诵。对于这种</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照相机式的记忆能力</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，同窗们自叹弗如。当年的同窗许振德回忆说：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图书馆借书之多，恐无能与钱兄相比者，课外用功之勤，恐亦乏其匹。</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22" name="Rectangle 2"/>
          <p:cNvSpPr>
            <a:spLocks noGrp="1" noChangeArrowheads="1"/>
          </p:cNvSpPr>
          <p:nvPr>
            <p:ph type="body" idx="4294967295"/>
          </p:nvPr>
        </p:nvSpPr>
        <p:spPr>
          <a:xfrm>
            <a:off x="596900" y="989013"/>
            <a:ext cx="7921625" cy="5021262"/>
          </a:xfrm>
        </p:spPr>
        <p:txBody>
          <a:bodyPr/>
          <a:lstStyle/>
          <a:p>
            <a:r>
              <a:rPr lang="zh-CN" altLang="en-US" smtClean="0">
                <a:latin typeface="Times New Roman" pitchFamily="18" charset="0"/>
                <a:ea typeface="楷体_GB2312" pitchFamily="49" charset="-122"/>
                <a:cs typeface="Times New Roman" pitchFamily="18" charset="0"/>
              </a:rPr>
              <a:t>世人知晓钱钟书，多因</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围城</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。但真正奠定他在学界地位的，还是那部</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管锥编</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。这是先生研读了</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周易</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等十部中国古籍所作的札记和随笔的总汇，用典雅的文言写成，引用了大量外语原文，引述了四千位作家上万种著作中的数万条书证。该书自问世以来，不要说读懂的人寥寥无几，就算是通读一遍的人，也屈指可数。</a:t>
            </a:r>
          </a:p>
          <a:p>
            <a:r>
              <a:rPr lang="zh-CN" altLang="en-US" smtClean="0">
                <a:latin typeface="Times New Roman" pitchFamily="18" charset="0"/>
                <a:ea typeface="楷体_GB2312" pitchFamily="49" charset="-122"/>
                <a:cs typeface="Times New Roman" pitchFamily="18" charset="0"/>
              </a:rPr>
              <a:t>当追思会现场主持人问</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谁知道钱钟书先生最著名的学术著作是什么</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时，几十人中只有寥寥数人能答上来。答上来者，也未必晓得这部巨著所记为何。</a:t>
            </a: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6946" name="Rectangle 2"/>
          <p:cNvSpPr>
            <a:spLocks noGrp="1" noChangeArrowheads="1"/>
          </p:cNvSpPr>
          <p:nvPr>
            <p:ph type="body" idx="4294967295"/>
          </p:nvPr>
        </p:nvSpPr>
        <p:spPr>
          <a:xfrm>
            <a:off x="596900" y="989013"/>
            <a:ext cx="7921625" cy="3925887"/>
          </a:xfrm>
        </p:spPr>
        <p:txBody>
          <a:bodyPr/>
          <a:lstStyle/>
          <a:p>
            <a:r>
              <a:rPr lang="zh-CN" altLang="en-US" smtClean="0">
                <a:latin typeface="Times New Roman" pitchFamily="18" charset="0"/>
                <a:ea typeface="楷体_GB2312" pitchFamily="49" charset="-122"/>
                <a:cs typeface="Times New Roman" pitchFamily="18" charset="0"/>
              </a:rPr>
              <a:t>无法亲入其中领略大师才华的人也许会问，</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管锥编</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对于大众到底又意味着什么？</a:t>
            </a:r>
            <a:r>
              <a:rPr lang="en-US" altLang="zh-CN" smtClean="0">
                <a:latin typeface="Times New Roman" pitchFamily="18" charset="0"/>
                <a:ea typeface="楷体_GB2312" pitchFamily="49" charset="-122"/>
                <a:cs typeface="Times New Roman" pitchFamily="18" charset="0"/>
              </a:rPr>
              <a:t>19</a:t>
            </a:r>
            <a:r>
              <a:rPr lang="zh-CN" altLang="en-US" smtClean="0">
                <a:latin typeface="Times New Roman" pitchFamily="18" charset="0"/>
                <a:ea typeface="楷体_GB2312" pitchFamily="49" charset="-122"/>
                <a:cs typeface="Times New Roman" pitchFamily="18" charset="0"/>
              </a:rPr>
              <a:t>日，前来参加烛光追思活动的清华大学党委学生部部长杜汇良老师这样说：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修身齐家治国平天下</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前面还有两句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格物致知、诚意正心</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，这便是让我们心有所止，心在焉。钱先生做学问就是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心在焉</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，而我们今天这个社会上，今天这个校园里，有多少人则是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心不在焉</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7970" name="Rectangle 2"/>
          <p:cNvSpPr>
            <a:spLocks noGrp="1" noChangeArrowheads="1"/>
          </p:cNvSpPr>
          <p:nvPr>
            <p:ph type="body" idx="4294967295"/>
          </p:nvPr>
        </p:nvSpPr>
        <p:spPr>
          <a:xfrm>
            <a:off x="596900" y="989013"/>
            <a:ext cx="7921625" cy="4473575"/>
          </a:xfrm>
        </p:spPr>
        <p:txBody>
          <a:bodyPr/>
          <a:lstStyle/>
          <a:p>
            <a:r>
              <a:rPr lang="zh-CN" altLang="en-US" smtClean="0">
                <a:latin typeface="Times New Roman" pitchFamily="18" charset="0"/>
                <a:ea typeface="楷体_GB2312" pitchFamily="49" charset="-122"/>
                <a:cs typeface="Times New Roman" pitchFamily="18" charset="0"/>
              </a:rPr>
              <a:t>他人的不解，钱先生并未在意过。甚至面对生活的困苦境遇，他也只是默默地埋头书本，试图淡忘周遭的悲情。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文革</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时他被送去劳改，每日只能看马列著作。但他只要抱起书本，就能兴致盎然。后来，第一批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老弱病残</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被</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大赦</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回京，名单上却没有钱钟书，也没有杨绛。他们夫妻二人平静地走回窝棚，杨先生说：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给咱们这样一个棚，咱们就住下，行吗？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钱先生歪着脑袋认真地想了一下，说：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没有书。</a:t>
            </a:r>
            <a:r>
              <a:rPr lang="zh-CN" altLang="en-US" smtClean="0">
                <a:latin typeface="宋体" pitchFamily="2" charset="-122"/>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8994" name="Rectangle 2"/>
          <p:cNvSpPr>
            <a:spLocks noGrp="1" noChangeArrowheads="1"/>
          </p:cNvSpPr>
          <p:nvPr>
            <p:ph type="body" idx="4294967295"/>
          </p:nvPr>
        </p:nvSpPr>
        <p:spPr>
          <a:xfrm>
            <a:off x="596900" y="989013"/>
            <a:ext cx="7921625" cy="2830512"/>
          </a:xfrm>
        </p:spPr>
        <p:txBody>
          <a:bodyPr/>
          <a:lstStyle/>
          <a:p>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文革</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后的学术界，对钱钟书先生的称颂日渐声高，然而钱家的书斋内是一如既往的平静。他谢绝了一切记者和学者的拜访，难免有人将此误读为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清高孤傲，自以为是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，但知他的杨绛先生说：他从不侧身大师之列</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他只想安安心心做学问。</a:t>
            </a: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0018" name="Rectangle 2"/>
          <p:cNvSpPr>
            <a:spLocks noGrp="1" noChangeArrowheads="1"/>
          </p:cNvSpPr>
          <p:nvPr>
            <p:ph type="body" idx="4294967295"/>
          </p:nvPr>
        </p:nvSpPr>
        <p:spPr>
          <a:xfrm>
            <a:off x="596900" y="989013"/>
            <a:ext cx="7921625" cy="4473575"/>
          </a:xfrm>
        </p:spPr>
        <p:txBody>
          <a:bodyPr/>
          <a:lstStyle/>
          <a:p>
            <a:r>
              <a:rPr lang="zh-CN" altLang="en-US" smtClean="0">
                <a:latin typeface="Times New Roman" pitchFamily="18" charset="0"/>
                <a:ea typeface="楷体_GB2312" pitchFamily="49" charset="-122"/>
                <a:cs typeface="Times New Roman" pitchFamily="18" charset="0"/>
              </a:rPr>
              <a:t>参加追思活动的一名清华大学博士生说，他初读</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围城</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时，也只觉得如书中所言，人生处处会遇见围城，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城外的人想冲进去，城里的人想逃出来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，这是人类的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围城困境</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。后来他读到第三遍时，忽然间明白了：围城不是别人给的，正是人在日复一日的生活中为自己修筑的，作茧自缚之下，活得怎能不虚伪沉重。钱先生没有为自己修筑围城，所以，他一辈子都活得坦然、真挚。</a:t>
            </a:r>
            <a:endParaRPr lang="zh-CN" altLang="en-US" smtClean="0">
              <a:latin typeface="宋体" pitchFamily="2" charset="-122"/>
              <a:ea typeface="宋体" pitchFamily="2" charset="-122"/>
              <a:cs typeface="Times New Roman" pitchFamily="18" charset="0"/>
            </a:endParaRPr>
          </a:p>
          <a:p>
            <a:r>
              <a:rPr lang="en-US" altLang="zh-CN" smtClean="0">
                <a:latin typeface="宋体" pitchFamily="2" charset="-122"/>
                <a:ea typeface="宋体" pitchFamily="2" charset="-122"/>
                <a:cs typeface="Times New Roman" pitchFamily="18" charset="0"/>
              </a:rPr>
              <a:t>……</a:t>
            </a:r>
            <a:endParaRPr lang="en-US" altLang="zh-CN"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1077" name="Picture 5" descr="课前自主导学"/>
          <p:cNvPicPr>
            <a:picLocks noChangeAspect="1" noChangeArrowheads="1"/>
          </p:cNvPicPr>
          <p:nvPr/>
        </p:nvPicPr>
        <p:blipFill>
          <a:blip r:embed="rId3" cstate="print"/>
          <a:srcRect/>
          <a:stretch>
            <a:fillRect/>
          </a:stretch>
        </p:blipFill>
        <p:spPr bwMode="auto">
          <a:xfrm>
            <a:off x="611188" y="639763"/>
            <a:ext cx="7981950" cy="579437"/>
          </a:xfrm>
          <a:prstGeom prst="rect">
            <a:avLst/>
          </a:prstGeom>
          <a:noFill/>
        </p:spPr>
      </p:pic>
      <p:pic>
        <p:nvPicPr>
          <p:cNvPr id="771078" name="Picture 6" descr="基础梳理"/>
          <p:cNvPicPr>
            <a:picLocks noChangeAspect="1" noChangeArrowheads="1"/>
          </p:cNvPicPr>
          <p:nvPr/>
        </p:nvPicPr>
        <p:blipFill>
          <a:blip r:embed="rId4" cstate="print"/>
          <a:srcRect/>
          <a:stretch>
            <a:fillRect/>
          </a:stretch>
        </p:blipFill>
        <p:spPr bwMode="auto">
          <a:xfrm>
            <a:off x="971550" y="1268413"/>
            <a:ext cx="2541588" cy="723900"/>
          </a:xfrm>
          <a:prstGeom prst="rect">
            <a:avLst/>
          </a:prstGeom>
          <a:noFill/>
        </p:spPr>
      </p:pic>
      <p:graphicFrame>
        <p:nvGraphicFramePr>
          <p:cNvPr id="771080" name="Object 8"/>
          <p:cNvGraphicFramePr>
            <a:graphicFrameLocks noChangeAspect="1"/>
          </p:cNvGraphicFramePr>
          <p:nvPr/>
        </p:nvGraphicFramePr>
        <p:xfrm>
          <a:off x="576263" y="2265363"/>
          <a:ext cx="7993062" cy="2963862"/>
        </p:xfrm>
        <a:graphic>
          <a:graphicData uri="http://schemas.openxmlformats.org/presentationml/2006/ole">
            <p:oleObj spid="_x0000_s771080" name="文档" r:id="rId5" imgW="7992505" imgH="296408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1042" name="Rectangle 2"/>
          <p:cNvSpPr>
            <a:spLocks noGrp="1" noChangeArrowheads="1"/>
          </p:cNvSpPr>
          <p:nvPr>
            <p:ph type="body" idx="4294967295"/>
          </p:nvPr>
        </p:nvSpPr>
        <p:spPr>
          <a:xfrm>
            <a:off x="596900" y="989013"/>
            <a:ext cx="7921625" cy="4473575"/>
          </a:xfrm>
        </p:spPr>
        <p:txBody>
          <a:bodyPr/>
          <a:lstStyle/>
          <a:p>
            <a:r>
              <a:rPr lang="zh-CN" altLang="en-US" smtClean="0">
                <a:latin typeface="Times New Roman" pitchFamily="18" charset="0"/>
                <a:ea typeface="楷体_GB2312" pitchFamily="49" charset="-122"/>
                <a:cs typeface="Times New Roman" pitchFamily="18" charset="0"/>
              </a:rPr>
              <a:t>烛光在寒夜的清华园里摇曳，来往的车匆匆而过，时不时有人向钱先生的照片投来好奇的目光，问一句：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这是谁？</a:t>
            </a:r>
            <a:r>
              <a:rPr lang="zh-CN" altLang="en-US" smtClean="0">
                <a:latin typeface="宋体" pitchFamily="2" charset="-122"/>
                <a:ea typeface="宋体" pitchFamily="2" charset="-122"/>
                <a:cs typeface="Times New Roman" pitchFamily="18" charset="0"/>
              </a:rPr>
              <a:t>”</a:t>
            </a:r>
            <a:endParaRPr lang="zh-CN" altLang="en-US" smtClean="0">
              <a:latin typeface="Times New Roman" pitchFamily="18" charset="0"/>
              <a:ea typeface="楷体_GB2312" pitchFamily="49" charset="-122"/>
              <a:cs typeface="Times New Roman" pitchFamily="18" charset="0"/>
            </a:endParaRPr>
          </a:p>
          <a:p>
            <a:r>
              <a:rPr lang="zh-CN" altLang="en-US" smtClean="0">
                <a:latin typeface="Times New Roman" pitchFamily="18" charset="0"/>
                <a:ea typeface="楷体_GB2312" pitchFamily="49" charset="-122"/>
                <a:cs typeface="Times New Roman" pitchFamily="18" charset="0"/>
              </a:rPr>
              <a:t>他一生淡泊，未曾想过要轰轰烈烈。但也正是在这种我们看来是需要</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忍受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寂静</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中，他书写了后人无法想象更无法企及的波澜壮阔。我们只惊叹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这个脑袋是怎么长的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，却总是忘记了去关注他两耳不闻喧嚣事的用心苦读和坚守完整人格的刚毅坚卓。</a:t>
            </a:r>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2066" name="Rectangle 2"/>
          <p:cNvSpPr>
            <a:spLocks noGrp="1" noChangeArrowheads="1"/>
          </p:cNvSpPr>
          <p:nvPr>
            <p:ph type="body" idx="4294967295"/>
          </p:nvPr>
        </p:nvSpPr>
        <p:spPr>
          <a:xfrm>
            <a:off x="596900" y="908050"/>
            <a:ext cx="7921625" cy="2830513"/>
          </a:xfrm>
        </p:spPr>
        <p:txBody>
          <a:bodyPr/>
          <a:lstStyle/>
          <a:p>
            <a:r>
              <a:rPr lang="zh-CN" altLang="en-US" smtClean="0">
                <a:latin typeface="Times New Roman" pitchFamily="18" charset="0"/>
                <a:ea typeface="楷体_GB2312" pitchFamily="49" charset="-122"/>
                <a:cs typeface="Times New Roman" pitchFamily="18" charset="0"/>
              </a:rPr>
              <a:t>寂静。不要奇怪为什么钱先生的离世和</a:t>
            </a:r>
            <a:r>
              <a:rPr lang="en-US" altLang="zh-CN" smtClean="0">
                <a:latin typeface="Times New Roman" pitchFamily="18" charset="0"/>
                <a:ea typeface="楷体_GB2312" pitchFamily="49" charset="-122"/>
                <a:cs typeface="Times New Roman" pitchFamily="18" charset="0"/>
              </a:rPr>
              <a:t>10</a:t>
            </a:r>
            <a:r>
              <a:rPr lang="zh-CN" altLang="en-US" smtClean="0">
                <a:latin typeface="Times New Roman" pitchFamily="18" charset="0"/>
                <a:ea typeface="楷体_GB2312" pitchFamily="49" charset="-122"/>
                <a:cs typeface="Times New Roman" pitchFamily="18" charset="0"/>
              </a:rPr>
              <a:t>周年纪念都如此寂寥，这才是他心底所愿，才是他一生的格调。钱钟书先生逝世时，一个热爱他的读者说：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这个世上唯一的钱钟书走了。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是的，这个时代再也没有了钱钟书，但是不是也因为这个时代不再寂静？</a:t>
            </a: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3090" name="Rectangle 2"/>
          <p:cNvSpPr>
            <a:spLocks noGrp="1" noChangeArrowheads="1"/>
          </p:cNvSpPr>
          <p:nvPr>
            <p:ph type="body" idx="4294967295"/>
          </p:nvPr>
        </p:nvSpPr>
        <p:spPr>
          <a:xfrm>
            <a:off x="596900" y="989013"/>
            <a:ext cx="7921625" cy="3925887"/>
          </a:xfrm>
        </p:spPr>
        <p:txBody>
          <a:bodyPr/>
          <a:lstStyle/>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精要赏析</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仿宋_GB2312" pitchFamily="49" charset="-122"/>
                <a:cs typeface="Times New Roman" pitchFamily="18" charset="0"/>
              </a:rPr>
              <a:t>本文运用了衬托的手法，深入地描写了钱钟书各方面的</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静</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。如写清华师生</a:t>
            </a:r>
            <a:r>
              <a:rPr lang="en-US" altLang="zh-CN" smtClean="0">
                <a:latin typeface="Times New Roman" pitchFamily="18" charset="0"/>
                <a:ea typeface="仿宋_GB2312" pitchFamily="49" charset="-122"/>
                <a:cs typeface="Times New Roman" pitchFamily="18" charset="0"/>
              </a:rPr>
              <a:t>10</a:t>
            </a:r>
            <a:r>
              <a:rPr lang="zh-CN" altLang="en-US" smtClean="0">
                <a:latin typeface="Times New Roman" pitchFamily="18" charset="0"/>
                <a:ea typeface="仿宋_GB2312" pitchFamily="49" charset="-122"/>
                <a:cs typeface="Times New Roman" pitchFamily="18" charset="0"/>
              </a:rPr>
              <a:t>年后纪念钱钟书先生时，细腻的环境描写渲染了</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静</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的氛围，从而衬托出了先生的</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静</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；再如写今天校园里很多人</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心不在焉</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，与钱先生做学问的</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心在焉</a:t>
            </a:r>
            <a:r>
              <a:rPr lang="zh-CN" altLang="en-US" smtClean="0">
                <a:latin typeface="Times New Roman"/>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形成对比，进而衬托先生的专注与淡泊。读懂了</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寂静钱钟书</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，一个更真实、更鲜活的钱钟书已在我们心中。</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2581" name="Picture 5" descr="教学资源链接"/>
          <p:cNvPicPr>
            <a:picLocks noChangeAspect="1" noChangeArrowheads="1"/>
          </p:cNvPicPr>
          <p:nvPr/>
        </p:nvPicPr>
        <p:blipFill>
          <a:blip r:embed="rId3" cstate="print"/>
          <a:srcRect/>
          <a:stretch>
            <a:fillRect/>
          </a:stretch>
        </p:blipFill>
        <p:spPr bwMode="auto">
          <a:xfrm>
            <a:off x="546100" y="536575"/>
            <a:ext cx="7981950" cy="579438"/>
          </a:xfrm>
          <a:prstGeom prst="rect">
            <a:avLst/>
          </a:prstGeom>
          <a:noFill/>
        </p:spPr>
      </p:pic>
      <p:graphicFrame>
        <p:nvGraphicFramePr>
          <p:cNvPr id="792582" name="Object 6"/>
          <p:cNvGraphicFramePr>
            <a:graphicFrameLocks noChangeAspect="1"/>
          </p:cNvGraphicFramePr>
          <p:nvPr/>
        </p:nvGraphicFramePr>
        <p:xfrm>
          <a:off x="611188" y="1268413"/>
          <a:ext cx="7889875" cy="574675"/>
        </p:xfrm>
        <a:graphic>
          <a:graphicData uri="http://schemas.openxmlformats.org/presentationml/2006/ole">
            <p:oleObj spid="_x0000_s792582" name="文档" r:id="rId4" imgW="7992505" imgH="593798" progId="Word.Document.8">
              <p:embed/>
            </p:oleObj>
          </a:graphicData>
        </a:graphic>
      </p:graphicFrame>
      <p:sp>
        <p:nvSpPr>
          <p:cNvPr id="792583" name="Rectangle 7"/>
          <p:cNvSpPr>
            <a:spLocks noGrp="1" noChangeArrowheads="1"/>
          </p:cNvSpPr>
          <p:nvPr>
            <p:ph type="body" idx="4294967295"/>
          </p:nvPr>
        </p:nvSpPr>
        <p:spPr>
          <a:xfrm>
            <a:off x="596900" y="1889125"/>
            <a:ext cx="7921625" cy="3925888"/>
          </a:xfrm>
        </p:spPr>
        <p:txBody>
          <a:bodyPr/>
          <a:lstStyle/>
          <a:p>
            <a:pPr algn="just"/>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教学设想</a:t>
            </a:r>
            <a:r>
              <a:rPr lang="en-US" altLang="zh-CN" smtClean="0">
                <a:latin typeface="Times New Roman" pitchFamily="18" charset="0"/>
                <a:ea typeface="黑体" pitchFamily="2" charset="-122"/>
                <a:cs typeface="Times New Roman" pitchFamily="18" charset="0"/>
              </a:rPr>
              <a:t>】</a:t>
            </a:r>
          </a:p>
          <a:p>
            <a:pPr algn="just"/>
            <a:r>
              <a:rPr lang="zh-CN" altLang="en-US" smtClean="0">
                <a:latin typeface="Times New Roman" pitchFamily="18" charset="0"/>
                <a:ea typeface="黑体" pitchFamily="2" charset="-122"/>
                <a:cs typeface="Times New Roman" pitchFamily="18" charset="0"/>
              </a:rPr>
              <a:t>教学目标</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．了解钱钟书及其主要作品。</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．把握作者有关中国诗的观点，以自己的阅读积累深入理解中国诗歌的特征，了解中国诗歌的精髓。</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．了解中国诗歌与西方诗歌的异同，提高解读诗歌的能力。</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92582"/>
                                        </p:tgtEl>
                                        <p:attrNameLst>
                                          <p:attrName>style.visibility</p:attrName>
                                        </p:attrNameLst>
                                      </p:cBhvr>
                                      <p:to>
                                        <p:strVal val="visible"/>
                                      </p:to>
                                    </p:set>
                                    <p:animEffect transition="in" filter="blinds(horizontal)">
                                      <p:cBhvr>
                                        <p:cTn id="7" dur="500"/>
                                        <p:tgtEl>
                                          <p:spTgt spid="79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3604" name="Rectangle 4"/>
          <p:cNvSpPr>
            <a:spLocks noGrp="1" noChangeArrowheads="1"/>
          </p:cNvSpPr>
          <p:nvPr>
            <p:ph type="body" idx="4294967295"/>
          </p:nvPr>
        </p:nvSpPr>
        <p:spPr>
          <a:xfrm>
            <a:off x="596900" y="989013"/>
            <a:ext cx="7921625" cy="3925887"/>
          </a:xfrm>
        </p:spPr>
        <p:txBody>
          <a:bodyPr/>
          <a:lstStyle/>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．学习本文运用比较方法展开论述的写作特点，体会比较文学研究方法的积极作用，并能试着运用比较方法研究其他文学现象。</a:t>
            </a:r>
          </a:p>
          <a:p>
            <a:pPr algn="just"/>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．感受作者严谨的治学精神和渊博的学知及深刻的洞察力，激发学生的求知欲望。</a:t>
            </a:r>
          </a:p>
          <a:p>
            <a:pPr algn="just"/>
            <a:r>
              <a:rPr lang="en-US" altLang="zh-CN" smtClean="0">
                <a:latin typeface="Times New Roman" pitchFamily="18" charset="0"/>
                <a:ea typeface="宋体" pitchFamily="2" charset="-122"/>
                <a:cs typeface="Times New Roman" pitchFamily="18" charset="0"/>
              </a:rPr>
              <a:t>6</a:t>
            </a:r>
            <a:r>
              <a:rPr lang="zh-CN" altLang="en-US" smtClean="0">
                <a:latin typeface="Times New Roman" pitchFamily="18" charset="0"/>
                <a:ea typeface="宋体" pitchFamily="2" charset="-122"/>
                <a:cs typeface="Times New Roman" pitchFamily="18" charset="0"/>
              </a:rPr>
              <a:t>．培养学生的审美情趣以及审美洞察力，引导学生热爱诗，热爱中国优秀的传统文化。</a:t>
            </a:r>
            <a:endParaRPr lang="zh-CN" altLang="en-US" smtClean="0">
              <a:latin typeface="Times New Roman" pitchFamily="18" charset="0"/>
              <a:ea typeface="黑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4114" name="Rectangle 2"/>
          <p:cNvSpPr>
            <a:spLocks noGrp="1" noChangeArrowheads="1"/>
          </p:cNvSpPr>
          <p:nvPr>
            <p:ph type="body" idx="4294967295"/>
          </p:nvPr>
        </p:nvSpPr>
        <p:spPr>
          <a:xfrm>
            <a:off x="596900" y="989013"/>
            <a:ext cx="7921625" cy="3378200"/>
          </a:xfrm>
        </p:spPr>
        <p:txBody>
          <a:bodyPr/>
          <a:lstStyle/>
          <a:p>
            <a:pPr algn="just"/>
            <a:r>
              <a:rPr lang="zh-CN" altLang="en-US" smtClean="0">
                <a:latin typeface="Times New Roman" pitchFamily="18" charset="0"/>
                <a:ea typeface="黑体" pitchFamily="2" charset="-122"/>
                <a:cs typeface="Times New Roman" pitchFamily="18" charset="0"/>
              </a:rPr>
              <a:t>重点难点</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赏析品味文中含义深刻的语言，品析文章中比喻的妙用，感受钱钟书生动、机智的语言，体会其深入浅出，化抽象为形象的妙处。</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课时安排</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课时</a:t>
            </a:r>
          </a:p>
        </p:txBody>
      </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5138"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教学过程</a:t>
            </a:r>
            <a:r>
              <a:rPr lang="en-US" altLang="zh-CN" smtClean="0">
                <a:latin typeface="Times New Roman" pitchFamily="18" charset="0"/>
                <a:ea typeface="黑体" pitchFamily="2" charset="-122"/>
                <a:cs typeface="Times New Roman" pitchFamily="18" charset="0"/>
              </a:rPr>
              <a:t>】</a:t>
            </a:r>
          </a:p>
          <a:p>
            <a:pPr algn="ctr"/>
            <a:r>
              <a:rPr lang="zh-CN" altLang="en-US" smtClean="0">
                <a:latin typeface="Times New Roman" pitchFamily="18" charset="0"/>
                <a:ea typeface="黑体" pitchFamily="2" charset="-122"/>
                <a:cs typeface="Times New Roman" pitchFamily="18" charset="0"/>
              </a:rPr>
              <a:t>第一课时</a:t>
            </a:r>
          </a:p>
          <a:p>
            <a:pPr algn="just"/>
            <a:r>
              <a:rPr lang="zh-CN" altLang="en-US" smtClean="0">
                <a:latin typeface="Times New Roman" pitchFamily="18" charset="0"/>
                <a:ea typeface="黑体" pitchFamily="2" charset="-122"/>
                <a:cs typeface="Times New Roman" pitchFamily="18" charset="0"/>
              </a:rPr>
              <a:t>新课导入</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我们刚刚学过的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咬文嚼字</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和</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木叶</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这两篇文章，都或多或少和中国的诗歌有所关联。</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咬文嚼字</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中举了很多古人推敲诗歌语言的例子，说明语言文字总是和情感相关联的；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木叶</a:t>
            </a:r>
            <a:r>
              <a:rPr lang="zh-CN" altLang="en-US" smtClean="0">
                <a:latin typeface="宋体" pitchFamily="2" charset="-122"/>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则谈了中国古典诗歌语言富于暗示性的物质，启示我们注意把握诗歌中的传统意象的内涵。如果大家还想对诗歌有更深入的了解，今天我们就一起来听听学贯中西的钱钟书先生是怎样说的。</a:t>
            </a:r>
          </a:p>
        </p:txBody>
      </p:sp>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62" name="Rectangle 2"/>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黑体" pitchFamily="2" charset="-122"/>
                <a:cs typeface="Times New Roman" pitchFamily="18" charset="0"/>
              </a:rPr>
              <a:t>诗词导入</a:t>
            </a:r>
          </a:p>
          <a:p>
            <a:pPr algn="ctr"/>
            <a:r>
              <a:rPr lang="zh-CN" altLang="en-US" smtClean="0">
                <a:latin typeface="Times New Roman" pitchFamily="18" charset="0"/>
                <a:ea typeface="黑体" pitchFamily="2" charset="-122"/>
                <a:cs typeface="Times New Roman" pitchFamily="18" charset="0"/>
              </a:rPr>
              <a:t>山居秋暝</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王　维</a:t>
            </a:r>
            <a:endParaRPr lang="zh-CN" altLang="en-US" smtClean="0">
              <a:latin typeface="Times New Roman" pitchFamily="18" charset="0"/>
              <a:ea typeface="宋体" pitchFamily="2" charset="-122"/>
              <a:cs typeface="Times New Roman" pitchFamily="18" charset="0"/>
            </a:endParaRPr>
          </a:p>
          <a:p>
            <a:pPr algn="ctr"/>
            <a:r>
              <a:rPr lang="zh-CN" altLang="en-US" smtClean="0">
                <a:latin typeface="Times New Roman" pitchFamily="18" charset="0"/>
                <a:ea typeface="宋体" pitchFamily="2" charset="-122"/>
                <a:cs typeface="Times New Roman" pitchFamily="18" charset="0"/>
              </a:rPr>
              <a:t>空山新雨后，天气晚来秋。</a:t>
            </a:r>
          </a:p>
          <a:p>
            <a:pPr algn="ctr"/>
            <a:r>
              <a:rPr lang="zh-CN" altLang="en-US" smtClean="0">
                <a:latin typeface="Times New Roman" pitchFamily="18" charset="0"/>
                <a:ea typeface="宋体" pitchFamily="2" charset="-122"/>
                <a:cs typeface="Times New Roman" pitchFamily="18" charset="0"/>
              </a:rPr>
              <a:t>明月松间照，清泉石上流。</a:t>
            </a:r>
          </a:p>
          <a:p>
            <a:pPr algn="ctr"/>
            <a:r>
              <a:rPr lang="zh-CN" altLang="en-US" smtClean="0">
                <a:latin typeface="Times New Roman" pitchFamily="18" charset="0"/>
                <a:ea typeface="宋体" pitchFamily="2" charset="-122"/>
                <a:cs typeface="Times New Roman" pitchFamily="18" charset="0"/>
              </a:rPr>
              <a:t>竹喧归浣女，莲动下渔舟。</a:t>
            </a:r>
          </a:p>
          <a:p>
            <a:pPr algn="ctr"/>
            <a:r>
              <a:rPr lang="zh-CN" altLang="en-US" smtClean="0">
                <a:latin typeface="Times New Roman" pitchFamily="18" charset="0"/>
                <a:ea typeface="宋体" pitchFamily="2" charset="-122"/>
                <a:cs typeface="Times New Roman" pitchFamily="18" charset="0"/>
              </a:rPr>
              <a:t>随意春芳歇，王孙自可留。</a:t>
            </a:r>
          </a:p>
        </p:txBody>
      </p:sp>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7186"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宋体" pitchFamily="2" charset="-122"/>
                <a:cs typeface="Times New Roman" pitchFamily="18" charset="0"/>
              </a:rPr>
              <a:t>问：如果说这首诗从某一个角度代表着中国古代诗歌，那么中国诗有什么样的特点？</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zh-CN" altLang="en-US" smtClean="0">
                <a:solidFill>
                  <a:srgbClr val="FF00FF"/>
                </a:solidFill>
                <a:latin typeface="Times New Roman" pitchFamily="18" charset="0"/>
                <a:ea typeface="黑体" pitchFamily="2" charset="-122"/>
                <a:cs typeface="Times New Roman" pitchFamily="18" charset="0"/>
              </a:rPr>
              <a:t>提示：</a:t>
            </a:r>
            <a:r>
              <a:rPr lang="zh-CN" altLang="en-US" smtClean="0">
                <a:latin typeface="Times New Roman" pitchFamily="18" charset="0"/>
                <a:ea typeface="宋体" pitchFamily="2" charset="-122"/>
                <a:cs typeface="Times New Roman" pitchFamily="18" charset="0"/>
              </a:rPr>
              <a:t>学生可以从多角度来理解</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语言的形象、凝练，结构跳跃，画面美，等等</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现在让我们来看看著名学者钱钟书先生在</a:t>
            </a:r>
            <a:r>
              <a:rPr lang="en-US" altLang="zh-CN" smtClean="0">
                <a:latin typeface="Times New Roman" pitchFamily="18" charset="0"/>
                <a:ea typeface="宋体" pitchFamily="2" charset="-122"/>
                <a:cs typeface="Times New Roman" pitchFamily="18" charset="0"/>
              </a:rPr>
              <a:t>1945</a:t>
            </a:r>
            <a:r>
              <a:rPr lang="zh-CN" altLang="en-US" smtClean="0">
                <a:latin typeface="Times New Roman" pitchFamily="18" charset="0"/>
                <a:ea typeface="宋体" pitchFamily="2" charset="-122"/>
                <a:cs typeface="Times New Roman" pitchFamily="18" charset="0"/>
              </a:rPr>
              <a:t>年面对着一群美国人，是怎样向他们说中国诗的特点的，大家也可以照着思考你是否同意他的观点，或者体会自己与他的观点的差异。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7186">
                                            <p:txEl>
                                              <p:pRg st="1" end="1"/>
                                            </p:txEl>
                                          </p:spTgt>
                                        </p:tgtEl>
                                        <p:attrNameLst>
                                          <p:attrName>style.visibility</p:attrName>
                                        </p:attrNameLst>
                                      </p:cBhvr>
                                      <p:to>
                                        <p:strVal val="visible"/>
                                      </p:to>
                                    </p:set>
                                    <p:animEffect transition="in" filter="blinds(horizontal)">
                                      <p:cBhvr>
                                        <p:cTn id="7" dur="500"/>
                                        <p:tgtEl>
                                          <p:spTgt spid="1117186">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17186">
                                            <p:txEl>
                                              <p:pRg st="2" end="2"/>
                                            </p:txEl>
                                          </p:spTgt>
                                        </p:tgtEl>
                                        <p:attrNameLst>
                                          <p:attrName>style.visibility</p:attrName>
                                        </p:attrNameLst>
                                      </p:cBhvr>
                                      <p:to>
                                        <p:strVal val="visible"/>
                                      </p:to>
                                    </p:set>
                                    <p:animEffect transition="in" filter="blinds(horizontal)">
                                      <p:cBhvr>
                                        <p:cTn id="10" dur="500"/>
                                        <p:tgtEl>
                                          <p:spTgt spid="1117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8210" name="Rectangle 2"/>
          <p:cNvSpPr>
            <a:spLocks noGrp="1" noChangeArrowheads="1"/>
          </p:cNvSpPr>
          <p:nvPr>
            <p:ph type="body" idx="4294967295"/>
          </p:nvPr>
        </p:nvSpPr>
        <p:spPr>
          <a:xfrm>
            <a:off x="596900" y="544513"/>
            <a:ext cx="7921625" cy="5568950"/>
          </a:xfrm>
        </p:spPr>
        <p:txBody>
          <a:bodyPr/>
          <a:lstStyle/>
          <a:p>
            <a:pPr algn="just"/>
            <a:r>
              <a:rPr lang="zh-CN" altLang="en-US" smtClean="0">
                <a:latin typeface="Times New Roman" pitchFamily="18" charset="0"/>
                <a:ea typeface="黑体" pitchFamily="2" charset="-122"/>
                <a:cs typeface="Times New Roman" pitchFamily="18" charset="0"/>
              </a:rPr>
              <a:t>文本解读</a:t>
            </a:r>
          </a:p>
          <a:p>
            <a:pPr algn="just"/>
            <a:r>
              <a:rPr lang="zh-CN" altLang="en-US" smtClean="0">
                <a:latin typeface="Times New Roman" pitchFamily="18" charset="0"/>
                <a:ea typeface="黑体" pitchFamily="2" charset="-122"/>
                <a:cs typeface="Times New Roman" pitchFamily="18" charset="0"/>
              </a:rPr>
              <a:t>知识积累</a:t>
            </a:r>
          </a:p>
          <a:p>
            <a:pPr algn="just"/>
            <a:r>
              <a:rPr lang="zh-CN" altLang="en-US" smtClean="0">
                <a:latin typeface="Times New Roman" pitchFamily="18" charset="0"/>
                <a:ea typeface="黑体" pitchFamily="2" charset="-122"/>
                <a:cs typeface="Times New Roman" pitchFamily="18" charset="0"/>
              </a:rPr>
              <a:t>作家作品</a:t>
            </a:r>
          </a:p>
          <a:p>
            <a:pPr algn="just"/>
            <a:r>
              <a:rPr lang="en-US" altLang="zh-CN" smtClean="0">
                <a:latin typeface="Times New Roman" pitchFamily="18" charset="0"/>
                <a:ea typeface="黑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作家作品</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钱钟书</a:t>
            </a:r>
            <a:r>
              <a:rPr lang="en-US" altLang="zh-CN" smtClean="0">
                <a:latin typeface="Times New Roman" pitchFamily="18" charset="0"/>
                <a:ea typeface="宋体" pitchFamily="2" charset="-122"/>
                <a:cs typeface="Times New Roman" pitchFamily="18" charset="0"/>
              </a:rPr>
              <a:t>(1910</a:t>
            </a:r>
            <a:r>
              <a:rPr lang="zh-CN" altLang="en-US" smtClean="0">
                <a:latin typeface="Times New Roman" pitchFamily="18" charset="0"/>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1998)</a:t>
            </a:r>
            <a:r>
              <a:rPr lang="zh-CN" altLang="en-US" smtClean="0">
                <a:latin typeface="Times New Roman" pitchFamily="18" charset="0"/>
                <a:ea typeface="宋体" pitchFamily="2" charset="-122"/>
                <a:cs typeface="Times New Roman" pitchFamily="18" charset="0"/>
              </a:rPr>
              <a:t>，字默存，号槐聚，曾用笔名中书君，江苏无锡人。早年就读于教会办的苏州桃坞中学和无锡辅仁中学。</a:t>
            </a:r>
            <a:r>
              <a:rPr lang="en-US" altLang="zh-CN" smtClean="0">
                <a:latin typeface="Times New Roman" pitchFamily="18" charset="0"/>
                <a:ea typeface="宋体" pitchFamily="2" charset="-122"/>
                <a:cs typeface="Times New Roman" pitchFamily="18" charset="0"/>
              </a:rPr>
              <a:t>1933</a:t>
            </a:r>
            <a:r>
              <a:rPr lang="zh-CN" altLang="en-US" smtClean="0">
                <a:latin typeface="Times New Roman" pitchFamily="18" charset="0"/>
                <a:ea typeface="宋体" pitchFamily="2" charset="-122"/>
                <a:cs typeface="Times New Roman" pitchFamily="18" charset="0"/>
              </a:rPr>
              <a:t>年于清华大学毕业后，在上海光华大学任教。</a:t>
            </a:r>
            <a:r>
              <a:rPr lang="en-US" altLang="zh-CN" smtClean="0">
                <a:latin typeface="Times New Roman" pitchFamily="18" charset="0"/>
                <a:ea typeface="宋体" pitchFamily="2" charset="-122"/>
                <a:cs typeface="Times New Roman" pitchFamily="18" charset="0"/>
              </a:rPr>
              <a:t>1935</a:t>
            </a:r>
            <a:r>
              <a:rPr lang="zh-CN" altLang="en-US" smtClean="0">
                <a:latin typeface="Times New Roman" pitchFamily="18" charset="0"/>
                <a:ea typeface="宋体" pitchFamily="2" charset="-122"/>
                <a:cs typeface="Times New Roman" pitchFamily="18" charset="0"/>
              </a:rPr>
              <a:t>年与杨绛结婚，同赴英国留学。</a:t>
            </a:r>
            <a:r>
              <a:rPr lang="en-US" altLang="zh-CN" smtClean="0">
                <a:latin typeface="Times New Roman" pitchFamily="18" charset="0"/>
                <a:ea typeface="宋体" pitchFamily="2" charset="-122"/>
                <a:cs typeface="Times New Roman" pitchFamily="18" charset="0"/>
              </a:rPr>
              <a:t>1938</a:t>
            </a:r>
            <a:r>
              <a:rPr lang="zh-CN" altLang="en-US" smtClean="0">
                <a:latin typeface="Times New Roman" pitchFamily="18" charset="0"/>
                <a:ea typeface="宋体" pitchFamily="2" charset="-122"/>
                <a:cs typeface="Times New Roman" pitchFamily="18" charset="0"/>
              </a:rPr>
              <a:t>年秋归国，先后任昆明西南联大外文系教授、湖南蓝田国立师范学院英文系主任。</a:t>
            </a: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24004" name="Object 4"/>
          <p:cNvGraphicFramePr>
            <a:graphicFrameLocks noChangeAspect="1"/>
          </p:cNvGraphicFramePr>
          <p:nvPr/>
        </p:nvGraphicFramePr>
        <p:xfrm>
          <a:off x="576263" y="941388"/>
          <a:ext cx="7993062" cy="4975225"/>
        </p:xfrm>
        <a:graphic>
          <a:graphicData uri="http://schemas.openxmlformats.org/presentationml/2006/ole">
            <p:oleObj spid="_x0000_s1024004" name="文档" r:id="rId3" imgW="7992505" imgH="4975971"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9234"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宋体" pitchFamily="2" charset="-122"/>
                <a:cs typeface="Times New Roman" pitchFamily="18" charset="0"/>
              </a:rPr>
              <a:t>与此同时，他在上海塈南大学、中央图书馆和清华大学执教或任职。</a:t>
            </a:r>
            <a:r>
              <a:rPr lang="en-US" altLang="zh-CN" smtClean="0">
                <a:latin typeface="Times New Roman" pitchFamily="18" charset="0"/>
                <a:ea typeface="宋体" pitchFamily="2" charset="-122"/>
                <a:cs typeface="Times New Roman" pitchFamily="18" charset="0"/>
              </a:rPr>
              <a:t>1953</a:t>
            </a:r>
            <a:r>
              <a:rPr lang="zh-CN" altLang="en-US" smtClean="0">
                <a:latin typeface="Times New Roman" pitchFamily="18" charset="0"/>
                <a:ea typeface="宋体" pitchFamily="2" charset="-122"/>
                <a:cs typeface="Times New Roman" pitchFamily="18" charset="0"/>
              </a:rPr>
              <a:t>年后，在北京大学文学研究所任研究员。曾任中国社会科学院副院长。</a:t>
            </a:r>
          </a:p>
          <a:p>
            <a:r>
              <a:rPr lang="zh-CN" altLang="en-US" smtClean="0">
                <a:latin typeface="Times New Roman" pitchFamily="18" charset="0"/>
                <a:ea typeface="宋体" pitchFamily="2" charset="-122"/>
                <a:cs typeface="Times New Roman" pitchFamily="18" charset="0"/>
              </a:rPr>
              <a:t>著作有散文集</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写在人生边上</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，短篇小说集</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人</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兽</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鬼</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，长篇小说</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围城</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，学术著作</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宋诗选注</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谈艺录</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管锥编</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七缀集</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等。</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围城</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已有英、法、德、俄、日、西语译本。</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谈艺录</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是一部具有开创性的中西比较诗论。多卷本</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管锥编</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，对中国著名的经、史、子古籍进行考释，并从中西文化和文学的比较上阐发、辨析。</a:t>
            </a: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0259" name="Object 3"/>
          <p:cNvGraphicFramePr>
            <a:graphicFrameLocks noChangeAspect="1"/>
          </p:cNvGraphicFramePr>
          <p:nvPr/>
        </p:nvGraphicFramePr>
        <p:xfrm>
          <a:off x="576263" y="908050"/>
          <a:ext cx="7993062" cy="2963863"/>
        </p:xfrm>
        <a:graphic>
          <a:graphicData uri="http://schemas.openxmlformats.org/presentationml/2006/ole">
            <p:oleObj spid="_x0000_s1120259" name="文档" r:id="rId3" imgW="7992505" imgH="296408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1282"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黑体" pitchFamily="2" charset="-122"/>
                <a:cs typeface="Times New Roman" pitchFamily="18" charset="0"/>
              </a:rPr>
              <a:t>信息筛选</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．本文是一篇演讲稿，面对一群金发碧眼的美国人，钱钟书先生是用什么方法来论中国诗的？为什么他要用这个方法？</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他是用比较文学的方法来向外国朋友介绍中国诗的。因为面对一群虽对中国诗有所接触、有一定兴趣但毕竟存在着巨大文化差异的外国人，如果直接大谈特谈中国诗的各种特点，显然会使人一头雾水，难以理解。因此钱钟书先生说他论诗的立场是比较文学的，只有把中国诗和外国诗比较才能对中国诗有一个比较科学的认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1282">
                                            <p:txEl>
                                              <p:pRg st="2" end="2"/>
                                            </p:txEl>
                                          </p:spTgt>
                                        </p:tgtEl>
                                        <p:attrNameLst>
                                          <p:attrName>style.visibility</p:attrName>
                                        </p:attrNameLst>
                                      </p:cBhvr>
                                      <p:to>
                                        <p:strVal val="visible"/>
                                      </p:to>
                                    </p:set>
                                    <p:animEffect transition="in" filter="blinds(horizontal)">
                                      <p:cBhvr>
                                        <p:cTn id="7" dur="500"/>
                                        <p:tgtEl>
                                          <p:spTgt spid="112128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2546" name="Rectangle 2"/>
          <p:cNvSpPr>
            <a:spLocks noGrp="1" noChangeArrowheads="1"/>
          </p:cNvSpPr>
          <p:nvPr>
            <p:ph type="body" idx="4294967295"/>
          </p:nvPr>
        </p:nvSpPr>
        <p:spPr>
          <a:xfrm>
            <a:off x="596900" y="989013"/>
            <a:ext cx="7921625" cy="4473575"/>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．阅读课文第</a:t>
            </a:r>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8</a:t>
            </a:r>
            <a:r>
              <a:rPr lang="zh-CN" altLang="en-US" smtClean="0">
                <a:latin typeface="Times New Roman" pitchFamily="18" charset="0"/>
                <a:ea typeface="宋体" pitchFamily="2" charset="-122"/>
                <a:cs typeface="Times New Roman" pitchFamily="18" charset="0"/>
              </a:rPr>
              <a:t>段，抓住关键句，筛选出和西方诗歌相比，中国诗所具有的特点。</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en-US" altLang="zh-CN" smtClean="0">
                <a:latin typeface="Times New Roman" pitchFamily="18" charset="0"/>
                <a:ea typeface="楷体_GB2312" pitchFamily="49" charset="-122"/>
                <a:cs typeface="Times New Roman" pitchFamily="18" charset="0"/>
              </a:rPr>
              <a:t>(1)</a:t>
            </a:r>
            <a:r>
              <a:rPr lang="zh-CN" altLang="en-US" smtClean="0">
                <a:latin typeface="Times New Roman" pitchFamily="18" charset="0"/>
                <a:ea typeface="楷体_GB2312" pitchFamily="49" charset="-122"/>
                <a:cs typeface="Times New Roman" pitchFamily="18" charset="0"/>
              </a:rPr>
              <a:t>中国诗讲求抒情性并一蹴而至崇高的境界，以后就缺乏变化，而且逐渐腐化。</a:t>
            </a:r>
          </a:p>
          <a:p>
            <a:pPr algn="just"/>
            <a:r>
              <a:rPr lang="en-US" altLang="zh-CN" smtClean="0">
                <a:latin typeface="Times New Roman" pitchFamily="18" charset="0"/>
                <a:ea typeface="楷体_GB2312" pitchFamily="49" charset="-122"/>
                <a:cs typeface="Times New Roman" pitchFamily="18" charset="0"/>
              </a:rPr>
              <a:t>(2)</a:t>
            </a:r>
            <a:r>
              <a:rPr lang="zh-CN" altLang="en-US" smtClean="0">
                <a:latin typeface="Times New Roman" pitchFamily="18" charset="0"/>
                <a:ea typeface="楷体_GB2312" pitchFamily="49" charset="-122"/>
                <a:cs typeface="Times New Roman" pitchFamily="18" charset="0"/>
              </a:rPr>
              <a:t>中国诗讲求篇幅短小，</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诗体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配适</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诗心</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的需要。</a:t>
            </a:r>
          </a:p>
          <a:p>
            <a:pPr algn="just"/>
            <a:r>
              <a:rPr lang="en-US" altLang="zh-CN" smtClean="0">
                <a:latin typeface="Times New Roman" pitchFamily="18" charset="0"/>
                <a:ea typeface="楷体_GB2312" pitchFamily="49" charset="-122"/>
                <a:cs typeface="Times New Roman" pitchFamily="18" charset="0"/>
              </a:rPr>
              <a:t>(3)</a:t>
            </a:r>
            <a:r>
              <a:rPr lang="zh-CN" altLang="en-US" smtClean="0">
                <a:latin typeface="Times New Roman" pitchFamily="18" charset="0"/>
                <a:ea typeface="楷体_GB2312" pitchFamily="49" charset="-122"/>
                <a:cs typeface="Times New Roman" pitchFamily="18" charset="0"/>
              </a:rPr>
              <a:t>中国诗富于暗示性。</a:t>
            </a:r>
          </a:p>
          <a:p>
            <a:pPr algn="just"/>
            <a:r>
              <a:rPr lang="en-US" altLang="zh-CN" smtClean="0">
                <a:latin typeface="Times New Roman" pitchFamily="18" charset="0"/>
                <a:ea typeface="楷体_GB2312" pitchFamily="49" charset="-122"/>
                <a:cs typeface="Times New Roman" pitchFamily="18" charset="0"/>
              </a:rPr>
              <a:t>(4)</a:t>
            </a:r>
            <a:r>
              <a:rPr lang="zh-CN" altLang="en-US" smtClean="0">
                <a:latin typeface="Times New Roman" pitchFamily="18" charset="0"/>
                <a:ea typeface="楷体_GB2312" pitchFamily="49" charset="-122"/>
                <a:cs typeface="Times New Roman" pitchFamily="18" charset="0"/>
              </a:rPr>
              <a:t>中国诗笔力轻淡，词气安和。</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2546">
                                            <p:txEl>
                                              <p:pRg st="1" end="1"/>
                                            </p:txEl>
                                          </p:spTgt>
                                        </p:tgtEl>
                                        <p:attrNameLst>
                                          <p:attrName>style.visibility</p:attrName>
                                        </p:attrNameLst>
                                      </p:cBhvr>
                                      <p:to>
                                        <p:strVal val="visible"/>
                                      </p:to>
                                    </p:set>
                                    <p:animEffect transition="in" filter="blinds(horizontal)">
                                      <p:cBhvr>
                                        <p:cTn id="7" dur="500"/>
                                        <p:tgtEl>
                                          <p:spTgt spid="1132546">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32546">
                                            <p:txEl>
                                              <p:pRg st="2" end="2"/>
                                            </p:txEl>
                                          </p:spTgt>
                                        </p:tgtEl>
                                        <p:attrNameLst>
                                          <p:attrName>style.visibility</p:attrName>
                                        </p:attrNameLst>
                                      </p:cBhvr>
                                      <p:to>
                                        <p:strVal val="visible"/>
                                      </p:to>
                                    </p:set>
                                    <p:animEffect transition="in" filter="blinds(horizontal)">
                                      <p:cBhvr>
                                        <p:cTn id="10" dur="500"/>
                                        <p:tgtEl>
                                          <p:spTgt spid="1132546">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32546">
                                            <p:txEl>
                                              <p:pRg st="3" end="3"/>
                                            </p:txEl>
                                          </p:spTgt>
                                        </p:tgtEl>
                                        <p:attrNameLst>
                                          <p:attrName>style.visibility</p:attrName>
                                        </p:attrNameLst>
                                      </p:cBhvr>
                                      <p:to>
                                        <p:strVal val="visible"/>
                                      </p:to>
                                    </p:set>
                                    <p:animEffect transition="in" filter="blinds(horizontal)">
                                      <p:cBhvr>
                                        <p:cTn id="13" dur="500"/>
                                        <p:tgtEl>
                                          <p:spTgt spid="1132546">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32546">
                                            <p:txEl>
                                              <p:pRg st="4" end="4"/>
                                            </p:txEl>
                                          </p:spTgt>
                                        </p:tgtEl>
                                        <p:attrNameLst>
                                          <p:attrName>style.visibility</p:attrName>
                                        </p:attrNameLst>
                                      </p:cBhvr>
                                      <p:to>
                                        <p:strVal val="visible"/>
                                      </p:to>
                                    </p:set>
                                    <p:animEffect transition="in" filter="blinds(horizontal)">
                                      <p:cBhvr>
                                        <p:cTn id="16" dur="500"/>
                                        <p:tgtEl>
                                          <p:spTgt spid="11325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3570" name="Rectangle 2"/>
          <p:cNvSpPr>
            <a:spLocks noGrp="1" noChangeArrowheads="1"/>
          </p:cNvSpPr>
          <p:nvPr>
            <p:ph type="body" idx="4294967295"/>
          </p:nvPr>
        </p:nvSpPr>
        <p:spPr>
          <a:xfrm>
            <a:off x="596900" y="989013"/>
            <a:ext cx="7921625" cy="4473575"/>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宋体" pitchFamily="2" charset="-122"/>
                <a:cs typeface="Times New Roman" pitchFamily="18" charset="0"/>
              </a:rPr>
              <a:t>课文最后一小节是否多余？</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这一小节是不可缺少的，它是在作总结，得出文章的结论</a:t>
            </a:r>
            <a:r>
              <a:rPr lang="en-US" altLang="zh-CN" smtClean="0">
                <a:latin typeface="Courier New"/>
                <a:ea typeface="楷体_GB2312" pitchFamily="49" charset="-122"/>
                <a:cs typeface="Times New Roman" pitchFamily="18" charset="0"/>
              </a:rPr>
              <a:t>——</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中国诗只是诗，它该是诗，比它是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更重要</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中国诗里有所谓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西洋的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品质，西洋诗里也有所谓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成分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。指出中国诗与外国诗虽有具体特征的差别，但没有本质的不同，反对中西本位文化论。建议听众从比较文学的角度研究中国诗，从而深刻理解本国诗歌。</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3570">
                                            <p:txEl>
                                              <p:pRg st="1" end="1"/>
                                            </p:txEl>
                                          </p:spTgt>
                                        </p:tgtEl>
                                        <p:attrNameLst>
                                          <p:attrName>style.visibility</p:attrName>
                                        </p:attrNameLst>
                                      </p:cBhvr>
                                      <p:to>
                                        <p:strVal val="visible"/>
                                      </p:to>
                                    </p:set>
                                    <p:animEffect transition="in" filter="blinds(horizontal)">
                                      <p:cBhvr>
                                        <p:cTn id="7" dur="500"/>
                                        <p:tgtEl>
                                          <p:spTgt spid="11335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4594" name="Rectangle 2"/>
          <p:cNvSpPr>
            <a:spLocks noGrp="1" noChangeArrowheads="1"/>
          </p:cNvSpPr>
          <p:nvPr>
            <p:ph type="body" idx="4294967295"/>
          </p:nvPr>
        </p:nvSpPr>
        <p:spPr>
          <a:xfrm>
            <a:off x="596900" y="989013"/>
            <a:ext cx="7921625" cy="3378200"/>
          </a:xfrm>
        </p:spPr>
        <p:txBody>
          <a:bodyPr/>
          <a:lstStyle/>
          <a:p>
            <a:pPr algn="just"/>
            <a:r>
              <a:rPr lang="zh-CN" altLang="en-US" smtClean="0">
                <a:latin typeface="Times New Roman" pitchFamily="18" charset="0"/>
                <a:ea typeface="黑体" pitchFamily="2" charset="-122"/>
                <a:cs typeface="Times New Roman" pitchFamily="18" charset="0"/>
              </a:rPr>
              <a:t>合作探究</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钱钟书先生在末段做出了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中国诗里有所谓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西洋的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品质，西洋诗里也有所谓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中国的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成分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这样的结论，何以见得？细读全文，用比较文学的观点，抓住文中的关键词句，概括出中外诗歌的异同。</a:t>
            </a:r>
          </a:p>
          <a:p>
            <a:pPr algn="just"/>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分组讨论</a:t>
            </a:r>
            <a:r>
              <a:rPr lang="en-US" altLang="zh-CN" smtClean="0">
                <a:latin typeface="Times New Roman" pitchFamily="18" charset="0"/>
                <a:ea typeface="宋体" pitchFamily="2" charset="-122"/>
                <a:cs typeface="Times New Roman" pitchFamily="18" charset="0"/>
              </a:rPr>
              <a:t>)</a:t>
            </a:r>
            <a:endParaRPr lang="zh-CN" altLang="en-US"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5619" name="Object 3"/>
          <p:cNvGraphicFramePr>
            <a:graphicFrameLocks noChangeAspect="1"/>
          </p:cNvGraphicFramePr>
          <p:nvPr/>
        </p:nvGraphicFramePr>
        <p:xfrm>
          <a:off x="574675" y="603250"/>
          <a:ext cx="7985125" cy="5778500"/>
        </p:xfrm>
        <a:graphic>
          <a:graphicData uri="http://schemas.openxmlformats.org/presentationml/2006/ole">
            <p:oleObj spid="_x0000_s1135619" name="文档" r:id="rId3" imgW="7993021" imgH="578217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68387" name="Object 3"/>
          <p:cNvGraphicFramePr>
            <a:graphicFrameLocks noChangeAspect="1"/>
          </p:cNvGraphicFramePr>
          <p:nvPr/>
        </p:nvGraphicFramePr>
        <p:xfrm>
          <a:off x="576263" y="873125"/>
          <a:ext cx="7993062" cy="5076825"/>
        </p:xfrm>
        <a:graphic>
          <a:graphicData uri="http://schemas.openxmlformats.org/presentationml/2006/ole">
            <p:oleObj spid="_x0000_s1168387" name="文档" r:id="rId3" imgW="7992505" imgH="5076504"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9410" name="Rectangle 2"/>
          <p:cNvSpPr>
            <a:spLocks noGrp="1" noChangeArrowheads="1"/>
          </p:cNvSpPr>
          <p:nvPr>
            <p:ph type="body" idx="4294967295"/>
          </p:nvPr>
        </p:nvSpPr>
        <p:spPr>
          <a:xfrm>
            <a:off x="596900" y="728663"/>
            <a:ext cx="7921625" cy="5021262"/>
          </a:xfrm>
        </p:spPr>
        <p:txBody>
          <a:bodyPr/>
          <a:lstStyle/>
          <a:p>
            <a:pPr algn="just"/>
            <a:r>
              <a:rPr lang="zh-CN" altLang="en-US" smtClean="0">
                <a:latin typeface="Times New Roman" pitchFamily="18" charset="0"/>
                <a:ea typeface="黑体" pitchFamily="2" charset="-122"/>
                <a:cs typeface="Times New Roman" pitchFamily="18" charset="0"/>
              </a:rPr>
              <a:t>方法点拨</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怎么把握文中的关键词？</a:t>
            </a:r>
          </a:p>
          <a:p>
            <a:pPr algn="just"/>
            <a:r>
              <a:rPr lang="zh-CN" altLang="en-US" smtClean="0">
                <a:latin typeface="Times New Roman" pitchFamily="18" charset="0"/>
                <a:ea typeface="宋体" pitchFamily="2" charset="-122"/>
                <a:cs typeface="Times New Roman" pitchFamily="18" charset="0"/>
              </a:rPr>
              <a:t>运用关键词概括文章的思想内容，首先需要找出相应段落的中心句。记叙文要注意情感脉络句，这类句子贯穿全文且有独特意味，是作者情感产生的缘由和过程，把它们连缀起来就是文章的脉络；还要注意画龙点睛句，即文中议论抒情的语句，它们深化了文章的主题。说明文要留心段首有起提示、概括和转承作用的句子和文中起标志性作用的语句，过渡句也是不可忽略的。</a:t>
            </a:r>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0434" name="Rectangle 2"/>
          <p:cNvSpPr>
            <a:spLocks noGrp="1" noChangeArrowheads="1"/>
          </p:cNvSpPr>
          <p:nvPr>
            <p:ph type="body" idx="4294967295"/>
          </p:nvPr>
        </p:nvSpPr>
        <p:spPr>
          <a:xfrm>
            <a:off x="596900" y="549275"/>
            <a:ext cx="7921625" cy="5715000"/>
          </a:xfrm>
        </p:spPr>
        <p:txBody>
          <a:bodyPr/>
          <a:lstStyle/>
          <a:p>
            <a:pPr algn="just">
              <a:lnSpc>
                <a:spcPct val="140000"/>
              </a:lnSpc>
            </a:pPr>
            <a:r>
              <a:rPr lang="zh-CN" altLang="en-US" smtClean="0">
                <a:latin typeface="Times New Roman" pitchFamily="18" charset="0"/>
                <a:ea typeface="宋体" pitchFamily="2" charset="-122"/>
                <a:cs typeface="Times New Roman" pitchFamily="18" charset="0"/>
              </a:rPr>
              <a:t>议论文要关注论点句，这类句子一般是一个判断句，观点鲜明，独立性和概括性很强，可能出现在开头和结尾，也可能是文中反复出现的句子；分析句，即论据之后的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分析</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语句，应将它与论据后面的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叙述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语句区分，因为这可作为分层的依据；此外还有过渡句和过渡段。</a:t>
            </a:r>
          </a:p>
          <a:p>
            <a:pPr algn="just">
              <a:lnSpc>
                <a:spcPct val="140000"/>
              </a:lnSpc>
            </a:pPr>
            <a:r>
              <a:rPr lang="zh-CN" altLang="en-US" smtClean="0">
                <a:latin typeface="Times New Roman" pitchFamily="18" charset="0"/>
                <a:ea typeface="宋体" pitchFamily="2" charset="-122"/>
                <a:cs typeface="Times New Roman" pitchFamily="18" charset="0"/>
              </a:rPr>
              <a:t>寻找中心句要进行语言分析，要将中心句和支撑句区别开来。支撑句是对中心句的描述、解释、说明、阐发、论证，在概括内容要点时要排除。</a:t>
            </a:r>
          </a:p>
          <a:p>
            <a:pPr algn="just">
              <a:lnSpc>
                <a:spcPct val="140000"/>
              </a:lnSpc>
            </a:pPr>
            <a:r>
              <a:rPr lang="zh-CN" altLang="en-US" smtClean="0">
                <a:latin typeface="Times New Roman" pitchFamily="18" charset="0"/>
                <a:ea typeface="宋体" pitchFamily="2" charset="-122"/>
                <a:cs typeface="Times New Roman" pitchFamily="18" charset="0"/>
              </a:rPr>
              <a:t>寻找中心句还要将观点与材料以及对材料的具体分析区别开来。</a:t>
            </a: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95332" name="Object 4"/>
          <p:cNvGraphicFramePr>
            <a:graphicFrameLocks noChangeAspect="1"/>
          </p:cNvGraphicFramePr>
          <p:nvPr/>
        </p:nvGraphicFramePr>
        <p:xfrm>
          <a:off x="576263" y="908050"/>
          <a:ext cx="7993062" cy="4335463"/>
        </p:xfrm>
        <a:graphic>
          <a:graphicData uri="http://schemas.openxmlformats.org/presentationml/2006/ole">
            <p:oleObj spid="_x0000_s995332" name="文档" r:id="rId3" imgW="7992505" imgH="433517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1458" name="Rectangle 2"/>
          <p:cNvSpPr>
            <a:spLocks noGrp="1" noChangeArrowheads="1"/>
          </p:cNvSpPr>
          <p:nvPr>
            <p:ph type="body" idx="4294967295"/>
          </p:nvPr>
        </p:nvSpPr>
        <p:spPr>
          <a:xfrm>
            <a:off x="596900" y="728663"/>
            <a:ext cx="7921625" cy="5021262"/>
          </a:xfrm>
        </p:spPr>
        <p:txBody>
          <a:bodyPr/>
          <a:lstStyle/>
          <a:p>
            <a:pPr algn="just"/>
            <a:r>
              <a:rPr lang="zh-CN" altLang="en-US" smtClean="0">
                <a:latin typeface="Times New Roman" pitchFamily="18" charset="0"/>
                <a:ea typeface="黑体" pitchFamily="2" charset="-122"/>
                <a:cs typeface="Times New Roman" pitchFamily="18" charset="0"/>
              </a:rPr>
              <a:t>课堂小结</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这篇文章中，钱钟书先生融会多种知识，探幽入微、条理精辟地论述了中国诗歌的特点。文章看来很深奥难懂，通过这节课的学习，我们了解到抓住文章的关键词、句是筛选信息、解读文章最有效的途径之一，同学们今后读文章要善于运用这种办法。</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作业设计</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．再读课文，深入体会钱钟书先生的语言艺术。</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．找出文章中精彩的比喻句，并作初步体会。</a:t>
            </a:r>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2482" name="Rectangle 2"/>
          <p:cNvSpPr>
            <a:spLocks noGrp="1" noChangeArrowheads="1"/>
          </p:cNvSpPr>
          <p:nvPr>
            <p:ph type="body" idx="4294967295"/>
          </p:nvPr>
        </p:nvSpPr>
        <p:spPr>
          <a:xfrm>
            <a:off x="596900" y="508000"/>
            <a:ext cx="7921625" cy="5715000"/>
          </a:xfrm>
        </p:spPr>
        <p:txBody>
          <a:bodyPr/>
          <a:lstStyle/>
          <a:p>
            <a:pPr algn="ctr">
              <a:lnSpc>
                <a:spcPct val="140000"/>
              </a:lnSpc>
            </a:pPr>
            <a:r>
              <a:rPr lang="zh-CN" altLang="en-US" smtClean="0">
                <a:latin typeface="Times New Roman" pitchFamily="18" charset="0"/>
                <a:ea typeface="黑体" pitchFamily="2" charset="-122"/>
                <a:cs typeface="Times New Roman" pitchFamily="18" charset="0"/>
              </a:rPr>
              <a:t>第二课时</a:t>
            </a:r>
          </a:p>
          <a:p>
            <a:pPr algn="just">
              <a:lnSpc>
                <a:spcPct val="140000"/>
              </a:lnSpc>
            </a:pPr>
            <a:r>
              <a:rPr lang="zh-CN" altLang="en-US" smtClean="0">
                <a:latin typeface="Times New Roman" pitchFamily="18" charset="0"/>
                <a:ea typeface="黑体" pitchFamily="2" charset="-122"/>
                <a:cs typeface="Times New Roman" pitchFamily="18" charset="0"/>
              </a:rPr>
              <a:t>新课导入</a:t>
            </a:r>
            <a:endParaRPr lang="zh-CN" altLang="en-US" smtClean="0">
              <a:latin typeface="Times New Roman" pitchFamily="18" charset="0"/>
              <a:ea typeface="宋体" pitchFamily="2" charset="-122"/>
              <a:cs typeface="Times New Roman" pitchFamily="18" charset="0"/>
            </a:endParaRPr>
          </a:p>
          <a:p>
            <a:pPr algn="just">
              <a:lnSpc>
                <a:spcPct val="140000"/>
              </a:lnSpc>
            </a:pPr>
            <a:r>
              <a:rPr lang="zh-CN" altLang="en-US" smtClean="0">
                <a:latin typeface="Times New Roman" pitchFamily="18" charset="0"/>
                <a:ea typeface="宋体" pitchFamily="2" charset="-122"/>
                <a:cs typeface="Times New Roman" pitchFamily="18" charset="0"/>
              </a:rPr>
              <a:t>钱钟书的长篇小说</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围城</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一开头，讲轮船上的鲍小姐，鲍小姐穿得很少，人家就给她起了一个外号，叫</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局部真理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。请大家想想，钱钟书为什么要叫她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局部真理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呢？</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学生揣测</a:t>
            </a:r>
            <a:r>
              <a:rPr lang="en-US" altLang="zh-CN" smtClean="0">
                <a:latin typeface="Times New Roman" pitchFamily="18" charset="0"/>
                <a:ea typeface="宋体" pitchFamily="2" charset="-122"/>
                <a:cs typeface="Times New Roman" pitchFamily="18" charset="0"/>
              </a:rPr>
              <a:t>)</a:t>
            </a:r>
          </a:p>
          <a:p>
            <a:pPr algn="just">
              <a:lnSpc>
                <a:spcPct val="140000"/>
              </a:lnSpc>
            </a:pPr>
            <a:r>
              <a:rPr lang="zh-CN" altLang="en-US" smtClean="0">
                <a:latin typeface="Times New Roman" pitchFamily="18" charset="0"/>
                <a:ea typeface="宋体" pitchFamily="2" charset="-122"/>
                <a:cs typeface="Times New Roman" pitchFamily="18" charset="0"/>
              </a:rPr>
              <a:t>师：因为有句名言说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真理是赤裸裸的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，鲍小姐穿得很少，几乎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赤裸裸</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，所以称她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真理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，但她没有完全</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赤裸裸</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，所以叫她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局部真理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。可见，这个幽默是建立在</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学问</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的基础上的。钱氏幽默是透着学习智慧的幽默。今天就让我们一起来细细领会</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钱氏幽默</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3506" name="Rectangle 2"/>
          <p:cNvSpPr>
            <a:spLocks noGrp="1" noChangeArrowheads="1"/>
          </p:cNvSpPr>
          <p:nvPr>
            <p:ph type="body" idx="4294967295"/>
          </p:nvPr>
        </p:nvSpPr>
        <p:spPr>
          <a:xfrm>
            <a:off x="596900" y="468313"/>
            <a:ext cx="7921625" cy="5788025"/>
          </a:xfrm>
        </p:spPr>
        <p:txBody>
          <a:bodyPr/>
          <a:lstStyle/>
          <a:p>
            <a:pPr algn="just">
              <a:lnSpc>
                <a:spcPct val="130000"/>
              </a:lnSpc>
            </a:pPr>
            <a:r>
              <a:rPr lang="zh-CN" altLang="en-US" smtClean="0">
                <a:latin typeface="Times New Roman" pitchFamily="18" charset="0"/>
                <a:ea typeface="黑体" pitchFamily="2" charset="-122"/>
                <a:cs typeface="Times New Roman" pitchFamily="18" charset="0"/>
              </a:rPr>
              <a:t>文本解读</a:t>
            </a:r>
          </a:p>
          <a:p>
            <a:pPr algn="just">
              <a:lnSpc>
                <a:spcPct val="130000"/>
              </a:lnSpc>
            </a:pPr>
            <a:r>
              <a:rPr lang="zh-CN" altLang="en-US" smtClean="0">
                <a:latin typeface="Times New Roman" pitchFamily="18" charset="0"/>
                <a:ea typeface="黑体" pitchFamily="2" charset="-122"/>
                <a:cs typeface="Times New Roman" pitchFamily="18" charset="0"/>
              </a:rPr>
              <a:t>合作探究</a:t>
            </a:r>
            <a:endParaRPr lang="zh-CN" altLang="en-US" smtClean="0">
              <a:latin typeface="Times New Roman" pitchFamily="18" charset="0"/>
              <a:ea typeface="宋体" pitchFamily="2" charset="-122"/>
              <a:cs typeface="Times New Roman" pitchFamily="18" charset="0"/>
            </a:endParaRPr>
          </a:p>
          <a:p>
            <a:pPr algn="just">
              <a:lnSpc>
                <a:spcPct val="130000"/>
              </a:lnSpc>
            </a:pPr>
            <a:r>
              <a:rPr lang="zh-CN" altLang="en-US" smtClean="0">
                <a:latin typeface="Times New Roman" pitchFamily="18" charset="0"/>
                <a:ea typeface="宋体" pitchFamily="2" charset="-122"/>
                <a:cs typeface="Times New Roman" pitchFamily="18" charset="0"/>
              </a:rPr>
              <a:t>课文用了许多精妙的比喻，显出作者特有的幽默和睿智。找出你最喜欢的比喻，说说它们的含意和表达作用。</a:t>
            </a:r>
          </a:p>
          <a:p>
            <a:pPr algn="just">
              <a:lnSpc>
                <a:spcPct val="130000"/>
              </a:lnSpc>
            </a:pP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小组讨论，注意抓住本体、喻体，弄清比喻义，说出它们在表达上的作用</a:t>
            </a:r>
            <a:r>
              <a:rPr lang="en-US" altLang="zh-CN" smtClean="0">
                <a:latin typeface="Times New Roman" pitchFamily="18" charset="0"/>
                <a:ea typeface="宋体" pitchFamily="2" charset="-122"/>
                <a:cs typeface="Times New Roman" pitchFamily="18" charset="0"/>
              </a:rPr>
              <a:t>)</a:t>
            </a:r>
          </a:p>
          <a:p>
            <a:pPr algn="just">
              <a:lnSpc>
                <a:spcPct val="130000"/>
              </a:lnSpc>
            </a:pPr>
            <a:r>
              <a:rPr lang="zh-CN" altLang="en-US" smtClean="0">
                <a:latin typeface="Times New Roman" pitchFamily="18" charset="0"/>
                <a:ea typeface="宋体" pitchFamily="2" charset="-122"/>
                <a:cs typeface="Times New Roman" pitchFamily="18" charset="0"/>
              </a:rPr>
              <a:t>多媒体投影：</a:t>
            </a:r>
          </a:p>
          <a:p>
            <a:pPr algn="just">
              <a:lnSpc>
                <a:spcPct val="130000"/>
              </a:lnSpc>
            </a:pPr>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．中国人的心地里，没有地心吸力那回事，一跳就高升上去。梵文的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百喻经</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说一个印度愚人要住三层楼而不许匠人造底下两层，中国的艺术和思想体构，往往是飘飘凌云的空中楼阁，这因为中国人聪明，流毒无穷的聪明。</a:t>
            </a:r>
          </a:p>
        </p:txBody>
      </p:sp>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4530"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．可是，假如鞋子形成了脚，脚也形成了鞋子；诗体也许正是诗心的产物，适配诗心的需要。</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．这就是一般西洋读者所认为中国诗的特征：富于暗示。我愿意换个说法，说这是一种怀孕的静默。</a:t>
            </a:r>
          </a:p>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．有种卷毛凹鼻子的哈巴狗儿，你们叫它</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北京狗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，我们叫它</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西洋狗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红楼梦</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西洋花点子哈巴狗儿</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。这只在西洋就充中国而在中国又算西洋的小畜生，该磨快牙齿，咬那些谈中西本位文化的人。</a:t>
            </a:r>
          </a:p>
          <a:p>
            <a:pPr algn="just"/>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．读外国诗每有种他乡忽遇故知的喜悦，会引导你回到本国诗。这事了不足奇。</a:t>
            </a:r>
          </a:p>
        </p:txBody>
      </p:sp>
    </p:spTree>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5554" name="Rectangle 2"/>
          <p:cNvSpPr>
            <a:spLocks noGrp="1" noChangeArrowheads="1"/>
          </p:cNvSpPr>
          <p:nvPr>
            <p:ph type="body" idx="4294967295"/>
          </p:nvPr>
        </p:nvSpPr>
        <p:spPr>
          <a:xfrm>
            <a:off x="596900" y="385763"/>
            <a:ext cx="7921625" cy="5021262"/>
          </a:xfrm>
        </p:spPr>
        <p:txBody>
          <a:bodyPr/>
          <a:lstStyle/>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en-US" altLang="zh-CN" smtClean="0">
                <a:latin typeface="Times New Roman" pitchFamily="18" charset="0"/>
                <a:ea typeface="楷体_GB2312" pitchFamily="49" charset="-122"/>
                <a:cs typeface="Times New Roman" pitchFamily="18" charset="0"/>
              </a:rPr>
              <a:t>1.</a:t>
            </a:r>
            <a:r>
              <a:rPr lang="zh-CN" altLang="en-US" smtClean="0">
                <a:latin typeface="Times New Roman" pitchFamily="18" charset="0"/>
                <a:ea typeface="楷体_GB2312" pitchFamily="49" charset="-122"/>
                <a:cs typeface="Times New Roman" pitchFamily="18" charset="0"/>
              </a:rPr>
              <a:t>这句话有两层意思：一是借梵文的</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百喻经</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阐释中国的艺术和思想体构上的缺欠，旨在批评；二是点明造成这种缺欠的根本原因。把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中国的艺术和思想体构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说成</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空中楼阁</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是绝妙的比喻，批评中国的艺术和思想体构缺乏严密的逻辑性，往往脱离客观实际，没有坚实的基础，其结果必定影响艺术的健康、稳定的发展。这个批评是相当尖锐的，比喻中透出了强烈的讽刺意味。句中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聪明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一词是反语，是没有掌握艺术创作规律只凭臆断从事的思想方法。</a:t>
            </a:r>
          </a:p>
        </p:txBody>
      </p:sp>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6578" name="Rectangle 2"/>
          <p:cNvSpPr>
            <a:spLocks noGrp="1" noChangeArrowheads="1"/>
          </p:cNvSpPr>
          <p:nvPr>
            <p:ph type="body" idx="4294967295"/>
          </p:nvPr>
        </p:nvSpPr>
        <p:spPr>
          <a:xfrm>
            <a:off x="596900" y="989013"/>
            <a:ext cx="7921625" cy="5021262"/>
          </a:xfrm>
        </p:spPr>
        <p:txBody>
          <a:bodyPr/>
          <a:lstStyle/>
          <a:p>
            <a:pPr algn="just"/>
            <a:r>
              <a:rPr lang="zh-CN" altLang="en-US" smtClean="0">
                <a:latin typeface="Times New Roman" pitchFamily="18" charset="0"/>
                <a:ea typeface="楷体_GB2312" pitchFamily="49" charset="-122"/>
                <a:cs typeface="Times New Roman" pitchFamily="18" charset="0"/>
              </a:rPr>
              <a:t>所谓的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聪明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不过是自欺欺人。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流毒无穷的聪明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，一针见血地指出了上述思想方法的危害。错误的东西长期得不到批评、抵制，反倒堂而皇之地沿传下去，贻害无穷。</a:t>
            </a:r>
          </a:p>
          <a:p>
            <a:pPr algn="just"/>
            <a:r>
              <a:rPr lang="en-US" altLang="zh-CN" smtClean="0">
                <a:latin typeface="Times New Roman" pitchFamily="18" charset="0"/>
                <a:ea typeface="楷体_GB2312" pitchFamily="49" charset="-122"/>
                <a:cs typeface="Times New Roman" pitchFamily="18" charset="0"/>
              </a:rPr>
              <a:t>2</a:t>
            </a:r>
            <a:r>
              <a:rPr lang="zh-CN" altLang="en-US" smtClean="0">
                <a:latin typeface="Times New Roman" pitchFamily="18" charset="0"/>
                <a:ea typeface="楷体_GB2312" pitchFamily="49"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鞋子</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是喻体，本体是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诗体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脚</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是喻体，本体是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诗心</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。这个比喻句说明诗体和诗心的关系；诗体是诗心的产物</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脚形成鞋子</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，诗体适配诗心的需要</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鞋子形成了脚</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。中国诗押韵的禁律严格，因而篇幅短小，故说诗体好像鞋子。</a:t>
            </a:r>
          </a:p>
        </p:txBody>
      </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02" name="Rectangle 2"/>
          <p:cNvSpPr>
            <a:spLocks noGrp="1" noChangeArrowheads="1"/>
          </p:cNvSpPr>
          <p:nvPr>
            <p:ph type="body" idx="4294967295"/>
          </p:nvPr>
        </p:nvSpPr>
        <p:spPr>
          <a:xfrm>
            <a:off x="596900" y="485775"/>
            <a:ext cx="7921625" cy="5934075"/>
          </a:xfrm>
        </p:spPr>
        <p:txBody>
          <a:bodyPr/>
          <a:lstStyle/>
          <a:p>
            <a:pPr algn="just"/>
            <a:r>
              <a:rPr lang="en-US" altLang="zh-CN" smtClean="0">
                <a:latin typeface="Times New Roman" pitchFamily="18" charset="0"/>
                <a:ea typeface="楷体_GB2312" pitchFamily="49" charset="-122"/>
                <a:cs typeface="Times New Roman" pitchFamily="18" charset="0"/>
              </a:rPr>
              <a:t>3</a:t>
            </a:r>
            <a:r>
              <a:rPr lang="zh-CN" altLang="en-US" smtClean="0">
                <a:latin typeface="Times New Roman" pitchFamily="18" charset="0"/>
                <a:ea typeface="楷体_GB2312" pitchFamily="49" charset="-122"/>
                <a:cs typeface="Times New Roman" pitchFamily="18" charset="0"/>
              </a:rPr>
              <a:t>．这句话对应了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说出来的话比不上不说出来的话，只影射着说不出来的话</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怀孕的静默的形象别人看得见，如同说出来的话。腹中的胎儿别人看不见，却由怀孕的形象暗示出来，如同不说出来的话、说不出来的话。而诗人真正要表现的恰恰是不说出来的，也就是诗的价值所在，是说出来的话</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比不上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a:t>
            </a:r>
          </a:p>
          <a:p>
            <a:pPr algn="just">
              <a:lnSpc>
                <a:spcPct val="140000"/>
              </a:lnSpc>
            </a:pPr>
            <a:r>
              <a:rPr lang="en-US" altLang="zh-CN" smtClean="0">
                <a:latin typeface="Times New Roman" pitchFamily="18" charset="0"/>
                <a:ea typeface="楷体_GB2312" pitchFamily="49" charset="-122"/>
                <a:cs typeface="Times New Roman" pitchFamily="18" charset="0"/>
              </a:rPr>
              <a:t>4</a:t>
            </a:r>
            <a:r>
              <a:rPr lang="zh-CN" altLang="en-US" smtClean="0">
                <a:latin typeface="Times New Roman" pitchFamily="18" charset="0"/>
                <a:ea typeface="楷体_GB2312" pitchFamily="49" charset="-122"/>
                <a:cs typeface="Times New Roman" pitchFamily="18" charset="0"/>
              </a:rPr>
              <a:t>．从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北京狗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西洋狗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生出别具特点的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西洋花点子哈巴狗儿</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，用狗作比，巧妙诙谐地讽刺了中西本位文化论者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在西洋就充中国而在中国又算西洋</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的特点。以生动的比喻表达出对待</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应有的态度，批判了那些文化本位论者，用语幽默。</a:t>
            </a:r>
          </a:p>
        </p:txBody>
      </p:sp>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8626" name="Rectangle 2"/>
          <p:cNvSpPr>
            <a:spLocks noGrp="1" noChangeArrowheads="1"/>
          </p:cNvSpPr>
          <p:nvPr>
            <p:ph type="body" idx="4294967295"/>
          </p:nvPr>
        </p:nvSpPr>
        <p:spPr>
          <a:xfrm>
            <a:off x="596900" y="989013"/>
            <a:ext cx="7921625" cy="2830512"/>
          </a:xfrm>
        </p:spPr>
        <p:txBody>
          <a:bodyPr/>
          <a:lstStyle/>
          <a:p>
            <a:pPr algn="just"/>
            <a:r>
              <a:rPr lang="en-US" altLang="zh-CN" smtClean="0">
                <a:latin typeface="Times New Roman" pitchFamily="18" charset="0"/>
                <a:ea typeface="楷体_GB2312" pitchFamily="49" charset="-122"/>
                <a:cs typeface="Times New Roman" pitchFamily="18" charset="0"/>
              </a:rPr>
              <a:t>5</a:t>
            </a:r>
            <a:r>
              <a:rPr lang="zh-CN" altLang="en-US" smtClean="0">
                <a:latin typeface="Times New Roman" pitchFamily="18" charset="0"/>
                <a:ea typeface="楷体_GB2312" pitchFamily="49" charset="-122"/>
                <a:cs typeface="Times New Roman" pitchFamily="18" charset="0"/>
              </a:rPr>
              <a:t>．中国诗里有</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西洋诗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的品质，西洋诗里也有</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的成分。各国的诗有相通之处，因此，读外国诗可以从中发现本国诗所有的东西。这就好比是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他乡遇故知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。说明对外国诗了解越深，越能感受本国诗的特点。</a:t>
            </a:r>
          </a:p>
        </p:txBody>
      </p:sp>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9650" name="Rectangle 2"/>
          <p:cNvSpPr>
            <a:spLocks noGrp="1" noChangeArrowheads="1"/>
          </p:cNvSpPr>
          <p:nvPr>
            <p:ph type="body" idx="4294967295"/>
          </p:nvPr>
        </p:nvSpPr>
        <p:spPr>
          <a:xfrm>
            <a:off x="596900" y="514350"/>
            <a:ext cx="7921625" cy="5568950"/>
          </a:xfrm>
        </p:spPr>
        <p:txBody>
          <a:bodyPr/>
          <a:lstStyle/>
          <a:p>
            <a:pPr algn="just"/>
            <a:r>
              <a:rPr lang="zh-CN" altLang="en-US" smtClean="0">
                <a:latin typeface="Times New Roman" pitchFamily="18" charset="0"/>
                <a:ea typeface="黑体" pitchFamily="2" charset="-122"/>
                <a:cs typeface="Times New Roman" pitchFamily="18" charset="0"/>
              </a:rPr>
              <a:t>能力提升</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借鉴本文比较的方法，对下面两首诗歌进行比较，看看这两首诗的意境有何相似之处？从描写思妇这一主题和表现的意境看，是不是能看出新诗和古典诗词的某种联系？请撰写一篇小论文。</a:t>
            </a:r>
            <a:endParaRPr lang="zh-CN" altLang="en-US" smtClean="0">
              <a:latin typeface="Times New Roman" pitchFamily="18" charset="0"/>
              <a:ea typeface="黑体" pitchFamily="2" charset="-122"/>
              <a:cs typeface="Times New Roman" pitchFamily="18" charset="0"/>
            </a:endParaRPr>
          </a:p>
          <a:p>
            <a:pPr algn="ctr"/>
            <a:r>
              <a:rPr lang="zh-CN" altLang="en-US" smtClean="0">
                <a:latin typeface="Times New Roman" pitchFamily="18" charset="0"/>
                <a:ea typeface="黑体" pitchFamily="2" charset="-122"/>
                <a:cs typeface="Times New Roman" pitchFamily="18" charset="0"/>
              </a:rPr>
              <a:t>错　误</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郑愁予</a:t>
            </a:r>
            <a:endParaRPr lang="zh-CN" altLang="en-US" smtClean="0">
              <a:latin typeface="Times New Roman" pitchFamily="18" charset="0"/>
              <a:ea typeface="楷体_GB2312" pitchFamily="49" charset="-122"/>
              <a:cs typeface="Times New Roman" pitchFamily="18" charset="0"/>
            </a:endParaRPr>
          </a:p>
          <a:p>
            <a:pPr algn="ctr"/>
            <a:r>
              <a:rPr lang="zh-CN" altLang="en-US" smtClean="0">
                <a:latin typeface="Times New Roman" pitchFamily="18" charset="0"/>
                <a:ea typeface="楷体_GB2312" pitchFamily="49" charset="-122"/>
                <a:cs typeface="Times New Roman" pitchFamily="18" charset="0"/>
              </a:rPr>
              <a:t>我打江南走过</a:t>
            </a:r>
          </a:p>
          <a:p>
            <a:pPr algn="ctr"/>
            <a:r>
              <a:rPr lang="zh-CN" altLang="en-US" smtClean="0">
                <a:latin typeface="Times New Roman" pitchFamily="18" charset="0"/>
                <a:ea typeface="楷体_GB2312" pitchFamily="49" charset="-122"/>
                <a:cs typeface="Times New Roman" pitchFamily="18" charset="0"/>
              </a:rPr>
              <a:t>那等在季节里的容颜如莲花的开落</a:t>
            </a:r>
          </a:p>
          <a:p>
            <a:pPr algn="ctr"/>
            <a:r>
              <a:rPr lang="zh-CN" altLang="en-US" smtClean="0">
                <a:latin typeface="Times New Roman" pitchFamily="18" charset="0"/>
                <a:ea typeface="楷体_GB2312" pitchFamily="49" charset="-122"/>
                <a:cs typeface="Times New Roman" pitchFamily="18" charset="0"/>
              </a:rPr>
              <a:t>东风不来，三月的柳絮不飞</a:t>
            </a:r>
          </a:p>
        </p:txBody>
      </p:sp>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0674" name="Rectangle 2"/>
          <p:cNvSpPr>
            <a:spLocks noGrp="1" noChangeArrowheads="1"/>
          </p:cNvSpPr>
          <p:nvPr>
            <p:ph type="body" idx="4294967295"/>
          </p:nvPr>
        </p:nvSpPr>
        <p:spPr>
          <a:xfrm>
            <a:off x="596900" y="989013"/>
            <a:ext cx="7921625" cy="3378200"/>
          </a:xfrm>
        </p:spPr>
        <p:txBody>
          <a:bodyPr/>
          <a:lstStyle/>
          <a:p>
            <a:pPr algn="ctr"/>
            <a:r>
              <a:rPr lang="zh-CN" altLang="en-US" smtClean="0">
                <a:latin typeface="Times New Roman" pitchFamily="18" charset="0"/>
                <a:ea typeface="楷体_GB2312" pitchFamily="49" charset="-122"/>
                <a:cs typeface="Times New Roman" pitchFamily="18" charset="0"/>
              </a:rPr>
              <a:t>你的心如小小的寂寞的城</a:t>
            </a:r>
          </a:p>
          <a:p>
            <a:pPr algn="ctr"/>
            <a:r>
              <a:rPr lang="zh-CN" altLang="en-US" smtClean="0">
                <a:latin typeface="Times New Roman" pitchFamily="18" charset="0"/>
                <a:ea typeface="楷体_GB2312" pitchFamily="49" charset="-122"/>
                <a:cs typeface="Times New Roman" pitchFamily="18" charset="0"/>
              </a:rPr>
              <a:t>恰若青石的街道向晚</a:t>
            </a:r>
          </a:p>
          <a:p>
            <a:pPr algn="ctr"/>
            <a:r>
              <a:rPr lang="zh-CN" altLang="en-US" smtClean="0">
                <a:latin typeface="Times New Roman" pitchFamily="18" charset="0"/>
                <a:ea typeface="楷体_GB2312" pitchFamily="49" charset="-122"/>
                <a:cs typeface="Times New Roman" pitchFamily="18" charset="0"/>
              </a:rPr>
              <a:t>跫音不响，三月的春帷不揭</a:t>
            </a:r>
          </a:p>
          <a:p>
            <a:pPr algn="ctr"/>
            <a:r>
              <a:rPr lang="zh-CN" altLang="en-US" smtClean="0">
                <a:latin typeface="Times New Roman" pitchFamily="18" charset="0"/>
                <a:ea typeface="楷体_GB2312" pitchFamily="49" charset="-122"/>
                <a:cs typeface="Times New Roman" pitchFamily="18" charset="0"/>
              </a:rPr>
              <a:t>你的心是小小的窗扉紧掩</a:t>
            </a:r>
          </a:p>
          <a:p>
            <a:pPr algn="ctr"/>
            <a:r>
              <a:rPr lang="zh-CN" altLang="en-US" smtClean="0">
                <a:latin typeface="Times New Roman" pitchFamily="18" charset="0"/>
                <a:ea typeface="楷体_GB2312" pitchFamily="49" charset="-122"/>
                <a:cs typeface="Times New Roman" pitchFamily="18" charset="0"/>
              </a:rPr>
              <a:t>我达达的马蹄是美丽的错误</a:t>
            </a:r>
          </a:p>
          <a:p>
            <a:pPr algn="ctr"/>
            <a:r>
              <a:rPr lang="zh-CN" altLang="en-US" smtClean="0">
                <a:latin typeface="Times New Roman" pitchFamily="18" charset="0"/>
                <a:ea typeface="楷体_GB2312" pitchFamily="49" charset="-122"/>
                <a:cs typeface="Times New Roman" pitchFamily="18" charset="0"/>
              </a:rPr>
              <a:t>我不是归人，是个过客</a:t>
            </a:r>
            <a:r>
              <a:rPr lang="en-US" altLang="zh-CN" smtClean="0">
                <a:latin typeface="宋体" pitchFamily="2" charset="-122"/>
                <a:ea typeface="宋体" pitchFamily="2" charset="-122"/>
                <a:cs typeface="Times New Roman" pitchFamily="18" charset="0"/>
              </a:rPr>
              <a:t>……</a:t>
            </a:r>
            <a:endParaRPr lang="zh-CN" altLang="en-US" smtClean="0">
              <a:latin typeface="宋体" pitchFamily="2" charset="-122"/>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90886" name="Object 6"/>
          <p:cNvGraphicFramePr>
            <a:graphicFrameLocks noChangeAspect="1"/>
          </p:cNvGraphicFramePr>
          <p:nvPr/>
        </p:nvGraphicFramePr>
        <p:xfrm>
          <a:off x="576263" y="728663"/>
          <a:ext cx="7993062" cy="5335587"/>
        </p:xfrm>
        <a:graphic>
          <a:graphicData uri="http://schemas.openxmlformats.org/presentationml/2006/ole">
            <p:oleObj spid="_x0000_s890886" name="文档" r:id="rId3" imgW="7992505" imgH="533600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1698" name="Rectangle 2"/>
          <p:cNvSpPr>
            <a:spLocks noGrp="1" noChangeArrowheads="1"/>
          </p:cNvSpPr>
          <p:nvPr>
            <p:ph type="body" idx="4294967295"/>
          </p:nvPr>
        </p:nvSpPr>
        <p:spPr>
          <a:xfrm>
            <a:off x="596900" y="989013"/>
            <a:ext cx="7921625" cy="3925887"/>
          </a:xfrm>
        </p:spPr>
        <p:txBody>
          <a:bodyPr/>
          <a:lstStyle/>
          <a:p>
            <a:pPr algn="ctr"/>
            <a:r>
              <a:rPr lang="zh-CN" altLang="en-US" smtClean="0">
                <a:latin typeface="Times New Roman" pitchFamily="18" charset="0"/>
                <a:ea typeface="黑体" pitchFamily="2" charset="-122"/>
                <a:cs typeface="Times New Roman" pitchFamily="18" charset="0"/>
              </a:rPr>
              <a:t>望江南</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温庭筠</a:t>
            </a:r>
            <a:endParaRPr lang="zh-CN" altLang="en-US" smtClean="0">
              <a:latin typeface="Times New Roman" pitchFamily="18" charset="0"/>
              <a:ea typeface="楷体_GB2312" pitchFamily="49" charset="-122"/>
              <a:cs typeface="Times New Roman" pitchFamily="18" charset="0"/>
            </a:endParaRPr>
          </a:p>
          <a:p>
            <a:pPr algn="ctr"/>
            <a:r>
              <a:rPr lang="zh-CN" altLang="en-US" smtClean="0">
                <a:latin typeface="Times New Roman" pitchFamily="18" charset="0"/>
                <a:ea typeface="楷体_GB2312" pitchFamily="49" charset="-122"/>
                <a:cs typeface="Times New Roman" pitchFamily="18" charset="0"/>
              </a:rPr>
              <a:t>梳洗罢，</a:t>
            </a:r>
          </a:p>
          <a:p>
            <a:pPr algn="ctr"/>
            <a:r>
              <a:rPr lang="zh-CN" altLang="en-US" smtClean="0">
                <a:latin typeface="Times New Roman" pitchFamily="18" charset="0"/>
                <a:ea typeface="楷体_GB2312" pitchFamily="49" charset="-122"/>
                <a:cs typeface="Times New Roman" pitchFamily="18" charset="0"/>
              </a:rPr>
              <a:t>独倚望江楼。</a:t>
            </a:r>
          </a:p>
          <a:p>
            <a:pPr algn="ctr"/>
            <a:r>
              <a:rPr lang="zh-CN" altLang="en-US" smtClean="0">
                <a:latin typeface="Times New Roman" pitchFamily="18" charset="0"/>
                <a:ea typeface="楷体_GB2312" pitchFamily="49" charset="-122"/>
                <a:cs typeface="Times New Roman" pitchFamily="18" charset="0"/>
              </a:rPr>
              <a:t>过尽千帆皆不是，</a:t>
            </a:r>
          </a:p>
          <a:p>
            <a:pPr algn="ctr"/>
            <a:r>
              <a:rPr lang="zh-CN" altLang="en-US" smtClean="0">
                <a:latin typeface="Times New Roman" pitchFamily="18" charset="0"/>
                <a:ea typeface="楷体_GB2312" pitchFamily="49" charset="-122"/>
                <a:cs typeface="Times New Roman" pitchFamily="18" charset="0"/>
              </a:rPr>
              <a:t>斜晖脉脉水悠悠。</a:t>
            </a:r>
          </a:p>
          <a:p>
            <a:pPr algn="ctr"/>
            <a:r>
              <a:rPr lang="zh-CN" altLang="en-US" smtClean="0">
                <a:latin typeface="Times New Roman" pitchFamily="18" charset="0"/>
                <a:ea typeface="楷体_GB2312" pitchFamily="49" charset="-122"/>
                <a:cs typeface="Times New Roman" pitchFamily="18" charset="0"/>
              </a:rPr>
              <a:t>肠断白洲。</a:t>
            </a:r>
          </a:p>
        </p:txBody>
      </p:sp>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2722" name="Rectangle 2"/>
          <p:cNvSpPr>
            <a:spLocks noGrp="1" noChangeArrowheads="1"/>
          </p:cNvSpPr>
          <p:nvPr>
            <p:ph type="body" idx="4294967295"/>
          </p:nvPr>
        </p:nvSpPr>
        <p:spPr>
          <a:xfrm>
            <a:off x="596900" y="454025"/>
            <a:ext cx="7921625" cy="5568950"/>
          </a:xfrm>
        </p:spPr>
        <p:txBody>
          <a:bodyPr/>
          <a:lstStyle/>
          <a:p>
            <a:pPr algn="just"/>
            <a:r>
              <a:rPr lang="zh-CN" altLang="en-US" smtClean="0">
                <a:latin typeface="Times New Roman" pitchFamily="18" charset="0"/>
                <a:ea typeface="宋体" pitchFamily="2" charset="-122"/>
                <a:cs typeface="Times New Roman" pitchFamily="18" charset="0"/>
              </a:rPr>
              <a:t>可让学生组成四人学习小组，四人共同完成。这个活动的目的是让学生通过比较的方法发现一些问题，探究一些问题，从而得到一些收获，所以答案不必力求完美。以下两首诗歌的鉴赏资料可下发供学生参考。</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错误</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赏析</a:t>
            </a:r>
          </a:p>
          <a:p>
            <a:pPr algn="just"/>
            <a:r>
              <a:rPr lang="zh-CN" altLang="en-US" smtClean="0">
                <a:latin typeface="Times New Roman" pitchFamily="18" charset="0"/>
                <a:ea typeface="宋体" pitchFamily="2" charset="-122"/>
                <a:cs typeface="Times New Roman" pitchFamily="18" charset="0"/>
              </a:rPr>
              <a:t>诗人捕捉现实中一个短暂的镜头，通过细腻而敏锐的观察，以新颖的手法来描绘诗里的人焦虑的心情。开头两句，有动作，如</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我打江南走过</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走过</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和</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那等在季节里的容颜如莲花的开落</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中的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开落</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。不过，给读者的感觉却是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静</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得连一点儿声响也没有。</a:t>
            </a:r>
          </a:p>
        </p:txBody>
      </p:sp>
    </p:spTree>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3746" name="Rectangle 2"/>
          <p:cNvSpPr>
            <a:spLocks noGrp="1" noChangeArrowheads="1"/>
          </p:cNvSpPr>
          <p:nvPr>
            <p:ph type="body" idx="4294967295"/>
          </p:nvPr>
        </p:nvSpPr>
        <p:spPr>
          <a:xfrm>
            <a:off x="596900" y="522288"/>
            <a:ext cx="7921625" cy="5021262"/>
          </a:xfrm>
        </p:spPr>
        <p:txBody>
          <a:bodyPr/>
          <a:lstStyle/>
          <a:p>
            <a:pPr algn="just"/>
            <a:r>
              <a:rPr lang="zh-CN" altLang="en-US" smtClean="0">
                <a:latin typeface="Times New Roman" pitchFamily="18" charset="0"/>
                <a:ea typeface="宋体" pitchFamily="2" charset="-122"/>
                <a:cs typeface="Times New Roman" pitchFamily="18" charset="0"/>
              </a:rPr>
              <a:t>中间五句，诗人运用了强烈的对比，从春天不会不来，柳絮不会不飞，到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你的心是小小的窗扉紧掩</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让读者明了其实是思妇不愿面对现实，不想看到美景，以免触景伤情。同时通过景色的衬托明示了思妇的寂寞。</a:t>
            </a:r>
          </a:p>
          <a:p>
            <a:pPr algn="just"/>
            <a:r>
              <a:rPr lang="zh-CN" altLang="en-US" smtClean="0">
                <a:latin typeface="Times New Roman" pitchFamily="18" charset="0"/>
                <a:ea typeface="宋体" pitchFamily="2" charset="-122"/>
                <a:cs typeface="Times New Roman" pitchFamily="18" charset="0"/>
              </a:rPr>
              <a:t>最后两句再次回到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错误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：诗人明明白白地指出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达达的马蹄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是错误的来源，而这错误是美丽的，因为思妇听到马蹄后应该是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狂喜</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的。错误的后果则在知晓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我不是归人，是个过客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后才产生，后果是什么？让读者去体会想象。</a:t>
            </a:r>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4770" name="Rectangle 2"/>
          <p:cNvSpPr>
            <a:spLocks noGrp="1" noChangeArrowheads="1"/>
          </p:cNvSpPr>
          <p:nvPr>
            <p:ph type="body" idx="4294967295"/>
          </p:nvPr>
        </p:nvSpPr>
        <p:spPr>
          <a:xfrm>
            <a:off x="596900" y="989013"/>
            <a:ext cx="7921625" cy="2830512"/>
          </a:xfrm>
        </p:spPr>
        <p:txBody>
          <a:bodyPr/>
          <a:lstStyle/>
          <a:p>
            <a:pPr algn="just"/>
            <a:r>
              <a:rPr lang="zh-CN" altLang="en-US" smtClean="0">
                <a:latin typeface="Times New Roman" pitchFamily="18" charset="0"/>
                <a:ea typeface="宋体" pitchFamily="2" charset="-122"/>
                <a:cs typeface="Times New Roman" pitchFamily="18" charset="0"/>
              </a:rPr>
              <a:t>诗中也用了扭曲的句法：</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恰若青石的街道向晚</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升起了诗的渐进性和暗示性。另一句是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小小的窗扉紧掩</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，节奏被改变了，韵味却增加了，因为思妇有意封闭自己的心灵，所以紧紧掩住窗扉。通过动作，诗人把心灵的语言具体化了。</a:t>
            </a:r>
          </a:p>
        </p:txBody>
      </p:sp>
    </p:spTree>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5794" name="Rectangle 2"/>
          <p:cNvSpPr>
            <a:spLocks noGrp="1" noChangeArrowheads="1"/>
          </p:cNvSpPr>
          <p:nvPr>
            <p:ph type="body" idx="4294967295"/>
          </p:nvPr>
        </p:nvSpPr>
        <p:spPr>
          <a:xfrm>
            <a:off x="596900" y="989013"/>
            <a:ext cx="7921625" cy="5021262"/>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望江南</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赏析</a:t>
            </a:r>
          </a:p>
          <a:p>
            <a:pPr algn="just"/>
            <a:r>
              <a:rPr lang="zh-CN" altLang="en-US" smtClean="0">
                <a:latin typeface="Times New Roman" pitchFamily="18" charset="0"/>
                <a:ea typeface="宋体" pitchFamily="2" charset="-122"/>
                <a:cs typeface="Times New Roman" pitchFamily="18" charset="0"/>
              </a:rPr>
              <a:t>开头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梳洗罢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三字是略含喜庆的序幕，含有一派深情。思妇不仅时刻盼望着丈夫回来，而且要在丈夫来到时一展自己的照人光彩与青春魅力。</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独倚望江楼</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是上句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梳洗罢</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之后心理及行为的继续与深化，独倚望江楼，天际识归舟，其情殷殷，希望满怀。</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独</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字也有特殊含义，思妇打扮得如此俏丽动人又怕人见，是她羞惭心理的写照。故思妇眺望、企盼情人之举动又有怕人识见的羞怯心绪，是思妇特殊身份的表征，有一种凄清的美感效果。</a:t>
            </a:r>
          </a:p>
        </p:txBody>
      </p:sp>
    </p:spTree>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6818" name="Rectangle 2"/>
          <p:cNvSpPr>
            <a:spLocks noGrp="1" noChangeArrowheads="1"/>
          </p:cNvSpPr>
          <p:nvPr>
            <p:ph type="body" idx="4294967295"/>
          </p:nvPr>
        </p:nvSpPr>
        <p:spPr>
          <a:xfrm>
            <a:off x="596900" y="431800"/>
            <a:ext cx="7921625" cy="5788025"/>
          </a:xfrm>
        </p:spPr>
        <p:txBody>
          <a:bodyPr/>
          <a:lstStyle/>
          <a:p>
            <a:pPr algn="just">
              <a:lnSpc>
                <a:spcPct val="130000"/>
              </a:lnSpc>
            </a:pPr>
            <a:r>
              <a:rPr lang="zh-CN" altLang="en-US" smtClean="0">
                <a:latin typeface="Times New Roman" pitchFamily="18" charset="0"/>
                <a:ea typeface="宋体" pitchFamily="2" charset="-122"/>
                <a:cs typeface="Times New Roman" pitchFamily="18" charset="0"/>
              </a:rPr>
              <a:t>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梳洗</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过尽千帆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是一个漫长难耐的焦躁时光，然而却是迷离着玫瑰色梦幻的希望时期。接下来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皆不是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一语猝然将这梦幻扯破，重新将思妇抛向绝望的境地。一腔愁思又化成了悠悠江水、脉脉斜晖，这是最令人伤心的时刻，白日的梳洗、眺望不仅未能解愁，反而使愁思加重。</a:t>
            </a:r>
            <a:endParaRPr lang="zh-CN" altLang="en-US" smtClean="0">
              <a:latin typeface="宋体" pitchFamily="2" charset="-122"/>
              <a:ea typeface="宋体" pitchFamily="2" charset="-122"/>
              <a:cs typeface="Times New Roman" pitchFamily="18" charset="0"/>
            </a:endParaRPr>
          </a:p>
          <a:p>
            <a:pPr algn="just">
              <a:lnSpc>
                <a:spcPct val="130000"/>
              </a:lnSpc>
            </a:pP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斜晖脉脉水悠悠</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一句还有一层含意，那就是倍添思妇</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如之何匆匆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相思之苦。这无知的斜晖与悠悠江水每天此时相拥相恋，缠绵于暮色之中，不忍遽然分手，描绘出一幅夕阳无限好的美丽图画，不正是人间夫妇男耕女织、夫唱妇随的某种象征吗？物犹如此，人何以堪，怎能不让思妇肠断呢？</a:t>
            </a:r>
          </a:p>
        </p:txBody>
      </p:sp>
    </p:spTree>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43" name="Rectangle 3"/>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黑体" pitchFamily="2" charset="-122"/>
                <a:cs typeface="Times New Roman" pitchFamily="18" charset="0"/>
              </a:rPr>
              <a:t>拓展探究</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钱钟书先生认为：中国诗有早熟而又早衰的观点，早衰的原因是没有经过史诗、戏剧诗的阶段而直接出现抒情诗，这就如同空中楼阁一样</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缺乏坚实的基础。如此看来李白、杜甫的诗是不是也缺乏坚实的基础呢？韩愈说过</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李杜文章在，光焰万丈长</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，李杜的诗为什么能够流传至今且一直保持着强大的生命力呢？</a:t>
            </a:r>
          </a:p>
        </p:txBody>
      </p:sp>
    </p:spTree>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8866" name="Rectangle 2"/>
          <p:cNvSpPr>
            <a:spLocks noGrp="1" noChangeArrowheads="1"/>
          </p:cNvSpPr>
          <p:nvPr>
            <p:ph type="body" idx="4294967295"/>
          </p:nvPr>
        </p:nvSpPr>
        <p:spPr>
          <a:xfrm>
            <a:off x="596900" y="728663"/>
            <a:ext cx="7921625" cy="5021262"/>
          </a:xfrm>
        </p:spPr>
        <p:txBody>
          <a:bodyPr/>
          <a:lstStyle/>
          <a:p>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中国诗从整体上说缺乏坚实的基础，这是同外国诗相比得出的结论。中国抒情诗本身基础雄厚，意蕴无穷，以李白、杜甫的诗作为代表的唐诗正是中国抒情诗的顶峰。李白、杜甫的诗歌各有其鲜明的特征，李诗飘逸豪放、流转自然，杜诗沉郁顿挫、凝重浑厚，他们将中国抒情诗优秀的艺术传统发扬光大，所以具有强大的生命力。但就中国诗的整体而言，由于没有经过史诗和戏剧诗的阶段而出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早衰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的现象，唐代以后的诗歌开始缺乏变化，甚至逐渐腐化，最后终于被现代新诗取代。</a:t>
            </a: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9890"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黑体" pitchFamily="2" charset="-122"/>
                <a:cs typeface="Times New Roman" pitchFamily="18" charset="0"/>
              </a:rPr>
              <a:t>课堂小结</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钱钟书先生是学贯中西的大学者，他的散文是典型的学者散文，以思想和睿智见长。</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谈中国诗</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也可以用一个</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通</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字概括，一是通古今，二是通中外，三是通学理。钱钟书先生还是幽默大师，其隽思妙语，常常令人捧腹，本文的语言也是如此，看似清淡实则味厚。今天，有幸走近大师是我们的幸运，课后希望大家都去品读钱先生的</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围城</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，好好感悟大师的魅力！</a:t>
            </a:r>
          </a:p>
        </p:txBody>
      </p:sp>
    </p:spTree>
  </p:cSld>
  <p:clrMapOvr>
    <a:masterClrMapping/>
  </p:clrMapOvr>
  <p:transition>
    <p:rand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90915" name="Object 3"/>
          <p:cNvGraphicFramePr>
            <a:graphicFrameLocks noChangeAspect="1"/>
          </p:cNvGraphicFramePr>
          <p:nvPr/>
        </p:nvGraphicFramePr>
        <p:xfrm>
          <a:off x="576263" y="549275"/>
          <a:ext cx="7993062" cy="5283200"/>
        </p:xfrm>
        <a:graphic>
          <a:graphicData uri="http://schemas.openxmlformats.org/presentationml/2006/ole">
            <p:oleObj spid="_x0000_s1190915" name="文档" r:id="rId3" imgW="7992505" imgH="5282882"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28100" name="Object 4"/>
          <p:cNvGraphicFramePr>
            <a:graphicFrameLocks noChangeAspect="1"/>
          </p:cNvGraphicFramePr>
          <p:nvPr/>
        </p:nvGraphicFramePr>
        <p:xfrm>
          <a:off x="576263" y="908050"/>
          <a:ext cx="7993062" cy="4743450"/>
        </p:xfrm>
        <a:graphic>
          <a:graphicData uri="http://schemas.openxmlformats.org/presentationml/2006/ole">
            <p:oleObj spid="_x0000_s1028100" name="文档" r:id="rId3" imgW="7992505" imgH="474302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91939" name="Object 3"/>
          <p:cNvGraphicFramePr>
            <a:graphicFrameLocks noChangeAspect="1"/>
          </p:cNvGraphicFramePr>
          <p:nvPr/>
        </p:nvGraphicFramePr>
        <p:xfrm>
          <a:off x="574675" y="330200"/>
          <a:ext cx="7918450" cy="6438900"/>
        </p:xfrm>
        <a:graphic>
          <a:graphicData uri="http://schemas.openxmlformats.org/presentationml/2006/ole">
            <p:oleObj spid="_x0000_s1191939" name="文档" r:id="rId3" imgW="8016466" imgH="651039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2962" name="Rectangle 2"/>
          <p:cNvSpPr>
            <a:spLocks noGrp="1" noChangeArrowheads="1"/>
          </p:cNvSpPr>
          <p:nvPr>
            <p:ph type="body" idx="4294967295"/>
          </p:nvPr>
        </p:nvSpPr>
        <p:spPr>
          <a:xfrm>
            <a:off x="596900" y="568325"/>
            <a:ext cx="7921625" cy="5021263"/>
          </a:xfrm>
        </p:spPr>
        <p:txBody>
          <a:bodyPr/>
          <a:lstStyle/>
          <a:p>
            <a:pPr algn="just"/>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教学参考</a:t>
            </a:r>
            <a:r>
              <a:rPr lang="en-US" altLang="zh-CN" smtClean="0">
                <a:latin typeface="Times New Roman" pitchFamily="18" charset="0"/>
                <a:ea typeface="黑体" pitchFamily="2" charset="-122"/>
                <a:cs typeface="Times New Roman" pitchFamily="18" charset="0"/>
              </a:rPr>
              <a:t>】</a:t>
            </a:r>
          </a:p>
          <a:p>
            <a:pPr algn="ctr"/>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谈中国诗</a:t>
            </a:r>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的备教策略之文本解读策略</a:t>
            </a:r>
            <a:endParaRPr lang="zh-CN" altLang="en-US"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本文腾挪跌宕，用笔如椽，没有心与心的碰撞，没有深度阅读，是走不进去的。那是一口深深的井，靠在井的边沿，但愿能够接触到学者的思想之臂。本文包蕴着四种视野：世界文化视野，比较文学视野，文献资料视野，演讲交流视野；包含了两种感情：对中国诗的感情，对世界文化范畴里的中国文化的感情；整合了三种认知：中国诗歌的认知，诗歌鉴赏的认知，外国诗歌的认知。</a:t>
            </a:r>
            <a:endParaRPr lang="zh-CN" altLang="en-US" smtClean="0">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0130"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楷体_GB2312" pitchFamily="49" charset="-122"/>
                <a:cs typeface="Times New Roman" pitchFamily="18" charset="0"/>
              </a:rPr>
              <a:t>认真解读这些纵横交错的关系，是学习的难点；对中国诗的认识和对中国诗的情感的把握，是学习的重点；始终在世界文化视野之中，运用比较文学的方法解读中国诗，是学习必须坚持的方向。</a:t>
            </a:r>
            <a:r>
              <a:rPr lang="zh-CN" altLang="en-US" smtClean="0">
                <a:latin typeface="Arial" pitchFamily="34" charset="0"/>
                <a:ea typeface="楷体_GB2312" pitchFamily="49" charset="-122"/>
                <a:cs typeface="Times New Roman" pitchFamily="18" charset="0"/>
              </a:rPr>
              <a:t> </a:t>
            </a:r>
          </a:p>
          <a:p>
            <a:r>
              <a:rPr lang="zh-CN" altLang="en-US" smtClean="0">
                <a:latin typeface="Times New Roman" pitchFamily="18" charset="0"/>
                <a:ea typeface="楷体_GB2312" pitchFamily="49" charset="-122"/>
                <a:cs typeface="Times New Roman" pitchFamily="18" charset="0"/>
              </a:rPr>
              <a:t>中国诗是中国文化的瑰宝，是中华民族引以为豪的文化亮点。作者独到地跳出中国诗的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，将它悬置于世界文学的区域里，考察它的特征，鞭辟入里，游刃有余。首先，中国诗的发展呈现与众不同的趋势，</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纯粹的抒情诗的精髓和峰极，在中国诗里出现得异常之早</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中国诗歌是早熟的，早熟的结果是发展的滞步和早衰。</a:t>
            </a:r>
          </a:p>
        </p:txBody>
      </p:sp>
    </p:spTree>
  </p:cSld>
  <p:clrMapOvr>
    <a:masterClrMapping/>
  </p:clrMapOvr>
  <p:transition>
    <p:rand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1154" name="Rectangle 2"/>
          <p:cNvSpPr>
            <a:spLocks noGrp="1" noChangeArrowheads="1"/>
          </p:cNvSpPr>
          <p:nvPr>
            <p:ph type="body" idx="4294967295"/>
          </p:nvPr>
        </p:nvSpPr>
        <p:spPr>
          <a:xfrm>
            <a:off x="596900" y="444500"/>
            <a:ext cx="7921625" cy="5715000"/>
          </a:xfrm>
        </p:spPr>
        <p:txBody>
          <a:bodyPr/>
          <a:lstStyle/>
          <a:p>
            <a:pPr>
              <a:lnSpc>
                <a:spcPct val="140000"/>
              </a:lnSpc>
            </a:pPr>
            <a:r>
              <a:rPr lang="zh-CN" altLang="en-US" smtClean="0">
                <a:latin typeface="Times New Roman" pitchFamily="18" charset="0"/>
                <a:ea typeface="楷体_GB2312" pitchFamily="49" charset="-122"/>
                <a:cs typeface="Times New Roman" pitchFamily="18" charset="0"/>
              </a:rPr>
              <a:t>作者在提出以上结论的时候，是带着自在的骄傲和深刻的惋惜的，这种感情的持中恰恰是一个睿智学者的高明立场。同时，为了进一步说明中国诗的这种特点，作者用中国画的发展脉络作为旁证，并且不无遗憾地进行了善意的批评。其次，中国诗是短小精悍的。作者将中国诗短小精悍的特征作了艺术化、诗意化的评价，形短神长，好比芥子里藏纳的世界，花瓣上叙写人情一样。第三，作者为了证明中国诗富于暗示的特点，打通中西方诗歌的求同途径，用一般学者不可能具有的眼光和思路，指出中国诗歌的暗示，就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怀孕的静默</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，语意隽永，想象鼓荡，这是格式塔的召唤结构和审美上的空白理论诗性的表达。</a:t>
            </a:r>
            <a:endParaRPr lang="zh-CN" altLang="en-US" smtClean="0">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2178" name="Rectangle 2"/>
          <p:cNvSpPr>
            <a:spLocks noGrp="1" noChangeArrowheads="1"/>
          </p:cNvSpPr>
          <p:nvPr>
            <p:ph type="body" idx="4294967295"/>
          </p:nvPr>
        </p:nvSpPr>
        <p:spPr>
          <a:xfrm>
            <a:off x="596900" y="506413"/>
            <a:ext cx="7921625" cy="5715000"/>
          </a:xfrm>
        </p:spPr>
        <p:txBody>
          <a:bodyPr/>
          <a:lstStyle/>
          <a:p>
            <a:pPr>
              <a:lnSpc>
                <a:spcPct val="140000"/>
              </a:lnSpc>
            </a:pPr>
            <a:r>
              <a:rPr lang="zh-CN" altLang="en-US" smtClean="0">
                <a:latin typeface="Times New Roman" pitchFamily="18" charset="0"/>
                <a:ea typeface="楷体_GB2312" pitchFamily="49" charset="-122"/>
                <a:cs typeface="Times New Roman" pitchFamily="18" charset="0"/>
              </a:rPr>
              <a:t>这个比方激灵出来的丰富性将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暗示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具体化了：言尽意未尽、言在意外、一言多意</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不着一字，也可以尽得风流。这是外国诗无法企及的气质，也是外国朋友认识上的盲点，是需要与之交流的。作者非常巧妙地突破了心理循环的尴尬，用一种文明人都会欣赏的谈话方式，让文学的品性和人的善良相遇，表达了人生边上的睿智闪光。他用轻悄悄的细声慢语，表现出文坛大儒的质朴本色，姿态淡定地表达中国学者对本土文化的热爱，任何苦寒之音、市井之声，以及剑拔弩张之激越，都在学者温柔敦厚的解读的引领之下遁形遁身，剩下的就是有良心的人都听得见的声音。</a:t>
            </a:r>
            <a:endParaRPr lang="zh-CN" altLang="en-US" smtClean="0">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3202" name="Rectangle 2"/>
          <p:cNvSpPr>
            <a:spLocks noGrp="1" noChangeArrowheads="1"/>
          </p:cNvSpPr>
          <p:nvPr>
            <p:ph type="body" idx="4294967295"/>
          </p:nvPr>
        </p:nvSpPr>
        <p:spPr>
          <a:xfrm>
            <a:off x="596900" y="549275"/>
            <a:ext cx="7921625" cy="5568950"/>
          </a:xfrm>
        </p:spPr>
        <p:txBody>
          <a:bodyPr/>
          <a:lstStyle/>
          <a:p>
            <a:r>
              <a:rPr lang="zh-CN" altLang="en-US" smtClean="0">
                <a:latin typeface="Times New Roman" pitchFamily="18" charset="0"/>
                <a:ea typeface="楷体_GB2312" pitchFamily="49" charset="-122"/>
                <a:cs typeface="Times New Roman" pitchFamily="18" charset="0"/>
              </a:rPr>
              <a:t>最后，作者阐述了中国几乎没有宗教诗而社交诗特别多的特点。作者有意识地将中国诗的这个特征放在世界文学的平台上，深刻地阐发了中国诗的优雅和安静同样附身在外国诗上，用高蹈的学术眼光，机智地收放有余。</a:t>
            </a:r>
          </a:p>
          <a:p>
            <a:pPr algn="just"/>
            <a:r>
              <a:rPr lang="zh-CN" altLang="en-US" smtClean="0">
                <a:latin typeface="Times New Roman" pitchFamily="18" charset="0"/>
                <a:ea typeface="楷体_GB2312" pitchFamily="49" charset="-122"/>
                <a:cs typeface="Times New Roman" pitchFamily="18" charset="0"/>
              </a:rPr>
              <a:t>中西文化关系是一个始终困扰着中国现代学术的问题。钱先生反对抱残守缺，也反对全盘西化。钱先生是有着一副爱国热肠的知识分子，但同时又保持着知识分子的清贵和高洁、冷静和客观，即如钱先生所说，中国走向世界，也可以说是世界走向中国。咱们开门走出去，正由于外面有人推门、敲门、撞门，甚至破门跳窗进来。</a:t>
            </a:r>
            <a:endParaRPr lang="zh-CN" altLang="en-US" smtClean="0">
              <a:latin typeface="Arial" pitchFamily="34"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4226"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楷体_GB2312" pitchFamily="49" charset="-122"/>
                <a:cs typeface="Times New Roman" pitchFamily="18" charset="0"/>
              </a:rPr>
              <a:t>文学的生命力也许就在于没有国界上，这种深刻的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打通</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理论，对那些死守本位的人，也许是有效的提醒。在</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谈中国诗</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里，处处闪动着钱先生大气宽豁的文化态度之光。一个将自己拘囿于本国文化的学者是无法真正实现对本国文化的观照的，他必须站在世界的平台上，只有借助更高的梯子，才能攀登更高的楼，看到更远的世界。在文章的结束部分，钱先生运用一个精致的哲学命题</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人生不过是家居，出门，回家</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来启迪我们的精神认知。生命是一个动态的运行过程，但终归要回到它的本源。</a:t>
            </a:r>
            <a:endParaRPr lang="zh-CN" altLang="en-US" smtClean="0">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5250" name="Rectangle 2"/>
          <p:cNvSpPr>
            <a:spLocks noGrp="1" noChangeArrowheads="1"/>
          </p:cNvSpPr>
          <p:nvPr>
            <p:ph type="body" idx="4294967295"/>
          </p:nvPr>
        </p:nvSpPr>
        <p:spPr>
          <a:xfrm>
            <a:off x="596900" y="501650"/>
            <a:ext cx="7921625" cy="5715000"/>
          </a:xfrm>
        </p:spPr>
        <p:txBody>
          <a:bodyPr/>
          <a:lstStyle/>
          <a:p>
            <a:pPr algn="just">
              <a:lnSpc>
                <a:spcPct val="140000"/>
              </a:lnSpc>
            </a:pPr>
            <a:r>
              <a:rPr lang="zh-CN" altLang="en-US" smtClean="0">
                <a:latin typeface="Times New Roman" pitchFamily="18" charset="0"/>
                <a:ea typeface="楷体_GB2312" pitchFamily="49" charset="-122"/>
                <a:cs typeface="Times New Roman" pitchFamily="18" charset="0"/>
              </a:rPr>
              <a:t>诗歌的学习其实也是如此，像隐士一样关闭通向世俗的门，读自己的心一样读自己的诗歌，然后，挟上简单的行囊，像侠士一样风行天下，将外国诗歌的魅影收于眼底，然后，带着放浪形骸的满足，再回到久别的家园，浸润在中国诗歌之中，呼吸暖身暖心的气息。有这样的襟怀和熟见，还愁读中国诗的人不能空纳万境？那么，学生学习的盲点会在哪里呢？盲点一，与大师的作品亲密接触的时候，会不会因为阅读上碰到困难而畏难不前呢？学生的认知水平跟不上钱先生整合材料的节奏，即便气喘吁吁地跟上，也无法在短时间内将材料彻底化为自己智慧结构的组成部分。</a:t>
            </a:r>
            <a:endParaRPr lang="zh-CN" altLang="en-US" smtClean="0">
              <a:latin typeface="Arial" pitchFamily="34"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6274" name="Rectangle 2"/>
          <p:cNvSpPr>
            <a:spLocks noGrp="1" noChangeArrowheads="1"/>
          </p:cNvSpPr>
          <p:nvPr>
            <p:ph type="body" idx="4294967295"/>
          </p:nvPr>
        </p:nvSpPr>
        <p:spPr>
          <a:xfrm>
            <a:off x="596900" y="468313"/>
            <a:ext cx="7921625" cy="5715000"/>
          </a:xfrm>
        </p:spPr>
        <p:txBody>
          <a:bodyPr/>
          <a:lstStyle/>
          <a:p>
            <a:pPr algn="just">
              <a:lnSpc>
                <a:spcPct val="140000"/>
              </a:lnSpc>
            </a:pPr>
            <a:r>
              <a:rPr lang="zh-CN" altLang="en-US" smtClean="0">
                <a:latin typeface="Times New Roman" pitchFamily="18" charset="0"/>
                <a:ea typeface="楷体_GB2312" pitchFamily="49" charset="-122"/>
                <a:cs typeface="Times New Roman" pitchFamily="18" charset="0"/>
              </a:rPr>
              <a:t>教师要为学生</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扫盲</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将所有古今中外的资料条分缕析，按照涉及的领域，明确其归属，同时关注其在时间上的跨度。盲点二，钱先生的学养极为深厚，国外哲人的理论信手拈来，运用纯熟。学生则由于缺少涵养和底气，文化哲学方面的积淀少之甚少，黑格尔、爱伦</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坡、魏尔兰、济慈等等钱先生如数家珍的名字，在学生的阅读视野里成为陌生的符号，而阅读由于缺少了这些背景性知识的蓄势，是很难超拔到更高更深的境界的。教师要延展扩充课本底部的注释，尽可能给学生一个广阔的阅读后环境，以便使他们在阅读前舞台收放自如，感受盈满的学习带给自己的幸福感。</a:t>
            </a:r>
            <a:endParaRPr lang="zh-CN" altLang="en-US" smtClean="0">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1348" name="Object 4"/>
          <p:cNvGraphicFramePr>
            <a:graphicFrameLocks noChangeAspect="1"/>
          </p:cNvGraphicFramePr>
          <p:nvPr/>
        </p:nvGraphicFramePr>
        <p:xfrm>
          <a:off x="574675" y="5049838"/>
          <a:ext cx="7889875" cy="574675"/>
        </p:xfrm>
        <a:graphic>
          <a:graphicData uri="http://schemas.openxmlformats.org/presentationml/2006/ole">
            <p:oleObj spid="_x0000_s1081348" name="文档" r:id="rId3" imgW="7992505" imgH="593798" progId="Word.Document.8">
              <p:embed/>
            </p:oleObj>
          </a:graphicData>
        </a:graphic>
      </p:graphicFrame>
      <p:sp>
        <p:nvSpPr>
          <p:cNvPr id="1081349" name="Rectangle 5"/>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楷体_GB2312" pitchFamily="49" charset="-122"/>
                <a:cs typeface="Times New Roman" pitchFamily="18" charset="0"/>
              </a:rPr>
              <a:t>盲点三，钱先生一直坚持比较文学的写作态势，而比较文学不可或缺的是比较的平台和具体的比较对象。在外国诗歌的积累涵泳上，学生是有很大的缺陷的。如果提供一些具有典型意义的外国诗歌，引领学生进行鉴赏</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预热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，再进入钱先生的比较平台，细致入微地品读、思考，也许会有意想不到的收获。</a:t>
            </a:r>
            <a:endParaRPr lang="zh-CN" altLang="en-US" smtClean="0">
              <a:latin typeface="Times New Roman" pitchFamily="18" charset="0"/>
              <a:ea typeface="仿宋_GB2312" pitchFamily="49" charset="-122"/>
              <a:cs typeface="Times New Roman" pitchFamily="18" charset="0"/>
            </a:endParaRPr>
          </a:p>
          <a:p>
            <a:pPr algn="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节选自</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语文教学通讯</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，作者：张悦</a:t>
            </a:r>
            <a:r>
              <a:rPr lang="en-US" altLang="zh-CN" smtClean="0">
                <a:latin typeface="Times New Roman" pitchFamily="18" charset="0"/>
                <a:ea typeface="仿宋_GB2312" pitchFamily="49" charset="-122"/>
                <a:cs typeface="Times New Roman" pitchFamily="18" charset="0"/>
              </a:rPr>
              <a:t>)</a:t>
            </a:r>
            <a:r>
              <a:rPr lang="en-US" altLang="zh-CN" smtClean="0">
                <a:latin typeface="Arial" pitchFamily="34" charset="0"/>
              </a:rPr>
              <a:t> </a:t>
            </a:r>
            <a:endParaRPr lang="zh-CN" altLang="en-US" smtClean="0">
              <a:latin typeface="Arial"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81348"/>
                                        </p:tgtEl>
                                        <p:attrNameLst>
                                          <p:attrName>style.visibility</p:attrName>
                                        </p:attrNameLst>
                                      </p:cBhvr>
                                      <p:to>
                                        <p:strVal val="visible"/>
                                      </p:to>
                                    </p:set>
                                    <p:animEffect transition="in" filter="blinds(horizontal)">
                                      <p:cBhvr>
                                        <p:cTn id="7" dur="500"/>
                                        <p:tgtEl>
                                          <p:spTgt spid="1081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2371" name="Object 3"/>
          <p:cNvGraphicFramePr>
            <a:graphicFrameLocks noChangeAspect="1"/>
          </p:cNvGraphicFramePr>
          <p:nvPr/>
        </p:nvGraphicFramePr>
        <p:xfrm>
          <a:off x="576263" y="1089025"/>
          <a:ext cx="7993062" cy="4149725"/>
        </p:xfrm>
        <a:graphic>
          <a:graphicData uri="http://schemas.openxmlformats.org/presentationml/2006/ole">
            <p:oleObj spid="_x0000_s1082371" name="文档" r:id="rId3" imgW="7992505" imgH="4150048" progId="Word.Document.8">
              <p:embed/>
            </p:oleObj>
          </a:graphicData>
        </a:graphic>
      </p:graphicFrame>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1_美好家庭family">
  <a:themeElements>
    <a:clrScheme name="1_美好家庭family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fontScheme name="1_美好家庭family">
      <a:majorFont>
        <a:latin typeface="方正小标宋简体"/>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美好家庭family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_美好家庭family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_美好家庭family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美好家庭family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580TGp_general_light_ani">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3_580TGp_general_light_ani">
      <a:majorFont>
        <a:latin typeface=""/>
        <a:ea typeface=""/>
        <a:cs typeface=""/>
      </a:majorFont>
      <a:minorFont>
        <a:latin typeface=""/>
        <a:ea typeface="宋体-PU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580TGp_general_light_ani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580TGp_general_light_ani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580TGp_general_light_ani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1779</TotalTime>
  <Words>9795</Words>
  <Application/>
  <Paragraphs>202</Paragraphs>
  <Slides>89</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89</vt:i4>
      </vt:variant>
    </vt:vector>
  </HeadingPairs>
  <TitlesOfParts>
    <vt:vector size="102" baseType="lpstr">
      <vt:lpstr>Arial</vt:lpstr>
      <vt:lpstr>宋体</vt:lpstr>
      <vt:lpstr>宋体-PUA</vt:lpstr>
      <vt:lpstr>方正小标宋简体</vt:lpstr>
      <vt:lpstr>Times New Roman</vt:lpstr>
      <vt:lpstr>Wingdings</vt:lpstr>
      <vt:lpstr>黑体</vt:lpstr>
      <vt:lpstr>仿宋_GB2312</vt:lpstr>
      <vt:lpstr>Courier New</vt:lpstr>
      <vt:lpstr>楷体_GB2312</vt:lpstr>
      <vt:lpstr>1_美好家庭family</vt:lpstr>
      <vt:lpstr>3_580TGp_general_light_ani</vt:lpstr>
      <vt:lpstr>Microsoft Word 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USER</cp:lastModifiedBy>
  <dcterms:created xsi:type="dcterms:W3CDTF">2009-04-10T10:26:23Z</dcterms:created>
  <dcterms:modified xsi:type="dcterms:W3CDTF">2018-05-29T03:32:34Z</dcterms:modified>
</cp:coreProperties>
</file>