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69" r:id="rId1"/>
    <p:sldMasterId id="2147483981" r:id="rId2"/>
  </p:sldMasterIdLst>
  <p:notesMasterIdLst>
    <p:notesMasterId r:id="rId102"/>
  </p:notesMasterIdLst>
  <p:handoutMasterIdLst>
    <p:handoutMasterId r:id="rId103"/>
  </p:handoutMasterIdLst>
  <p:sldIdLst>
    <p:sldId id="728" r:id="rId3"/>
    <p:sldId id="729" r:id="rId4"/>
    <p:sldId id="838" r:id="rId5"/>
    <p:sldId id="896" r:id="rId6"/>
    <p:sldId id="731" r:id="rId7"/>
    <p:sldId id="868" r:id="rId8"/>
    <p:sldId id="766" r:id="rId9"/>
    <p:sldId id="900" r:id="rId10"/>
    <p:sldId id="949" r:id="rId11"/>
    <p:sldId id="950" r:id="rId12"/>
    <p:sldId id="951" r:id="rId13"/>
    <p:sldId id="952" r:id="rId14"/>
    <p:sldId id="953" r:id="rId15"/>
    <p:sldId id="1002" r:id="rId16"/>
    <p:sldId id="1003" r:id="rId17"/>
    <p:sldId id="903" r:id="rId18"/>
    <p:sldId id="954" r:id="rId19"/>
    <p:sldId id="905" r:id="rId20"/>
    <p:sldId id="738" r:id="rId21"/>
    <p:sldId id="841" r:id="rId22"/>
    <p:sldId id="959" r:id="rId23"/>
    <p:sldId id="960" r:id="rId24"/>
    <p:sldId id="961" r:id="rId25"/>
    <p:sldId id="962" r:id="rId26"/>
    <p:sldId id="963" r:id="rId27"/>
    <p:sldId id="964" r:id="rId28"/>
    <p:sldId id="965" r:id="rId29"/>
    <p:sldId id="966" r:id="rId30"/>
    <p:sldId id="967" r:id="rId31"/>
    <p:sldId id="968" r:id="rId32"/>
    <p:sldId id="969" r:id="rId33"/>
    <p:sldId id="1004" r:id="rId34"/>
    <p:sldId id="1005" r:id="rId35"/>
    <p:sldId id="1006" r:id="rId36"/>
    <p:sldId id="1007" r:id="rId37"/>
    <p:sldId id="1008" r:id="rId38"/>
    <p:sldId id="1009" r:id="rId39"/>
    <p:sldId id="741" r:id="rId40"/>
    <p:sldId id="871" r:id="rId41"/>
    <p:sldId id="970" r:id="rId42"/>
    <p:sldId id="971" r:id="rId43"/>
    <p:sldId id="1010" r:id="rId44"/>
    <p:sldId id="1011" r:id="rId45"/>
    <p:sldId id="1012" r:id="rId46"/>
    <p:sldId id="1013" r:id="rId47"/>
    <p:sldId id="875" r:id="rId48"/>
    <p:sldId id="876" r:id="rId49"/>
    <p:sldId id="972" r:id="rId50"/>
    <p:sldId id="918" r:id="rId51"/>
    <p:sldId id="973" r:id="rId52"/>
    <p:sldId id="747" r:id="rId53"/>
    <p:sldId id="977" r:id="rId54"/>
    <p:sldId id="750" r:id="rId55"/>
    <p:sldId id="978" r:id="rId56"/>
    <p:sldId id="849" r:id="rId57"/>
    <p:sldId id="979" r:id="rId58"/>
    <p:sldId id="851" r:id="rId59"/>
    <p:sldId id="983" r:id="rId60"/>
    <p:sldId id="984" r:id="rId61"/>
    <p:sldId id="985" r:id="rId62"/>
    <p:sldId id="986" r:id="rId63"/>
    <p:sldId id="987" r:id="rId64"/>
    <p:sldId id="988" r:id="rId65"/>
    <p:sldId id="752" r:id="rId66"/>
    <p:sldId id="989" r:id="rId67"/>
    <p:sldId id="753" r:id="rId68"/>
    <p:sldId id="990" r:id="rId69"/>
    <p:sldId id="991" r:id="rId70"/>
    <p:sldId id="992" r:id="rId71"/>
    <p:sldId id="993" r:id="rId72"/>
    <p:sldId id="994" r:id="rId73"/>
    <p:sldId id="995" r:id="rId74"/>
    <p:sldId id="996" r:id="rId75"/>
    <p:sldId id="997" r:id="rId76"/>
    <p:sldId id="998" r:id="rId77"/>
    <p:sldId id="999" r:id="rId78"/>
    <p:sldId id="1000" r:id="rId79"/>
    <p:sldId id="1001" r:id="rId80"/>
    <p:sldId id="1014" r:id="rId81"/>
    <p:sldId id="1015" r:id="rId82"/>
    <p:sldId id="1016" r:id="rId83"/>
    <p:sldId id="1017" r:id="rId84"/>
    <p:sldId id="1018" r:id="rId85"/>
    <p:sldId id="1019" r:id="rId86"/>
    <p:sldId id="1020" r:id="rId87"/>
    <p:sldId id="1021" r:id="rId88"/>
    <p:sldId id="1022" r:id="rId89"/>
    <p:sldId id="1023" r:id="rId90"/>
    <p:sldId id="1024" r:id="rId91"/>
    <p:sldId id="1025" r:id="rId92"/>
    <p:sldId id="1026" r:id="rId93"/>
    <p:sldId id="1027" r:id="rId94"/>
    <p:sldId id="1028" r:id="rId95"/>
    <p:sldId id="1029" r:id="rId96"/>
    <p:sldId id="1030" r:id="rId97"/>
    <p:sldId id="1031" r:id="rId98"/>
    <p:sldId id="1032" r:id="rId99"/>
    <p:sldId id="1033" r:id="rId100"/>
    <p:sldId id="1034" r:id="rId101"/>
  </p:sldIdLst>
  <p:sldSz cx="9144000" cy="6858000" type="screen4x3"/>
  <p:notesSz cx="6858000" cy="9144000"/>
  <p:defaultTextStyle>
    <a:defPPr>
      <a:defRPr lang="en-US"/>
    </a:defPPr>
    <a:lvl1pPr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1pPr>
    <a:lvl2pPr marL="4572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2pPr>
    <a:lvl3pPr marL="9144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3pPr>
    <a:lvl4pPr marL="13716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4pPr>
    <a:lvl5pPr marL="1828800" algn="l" rtl="0" eaLnBrk="0" fontAlgn="base" hangingPunct="0">
      <a:spcBef>
        <a:spcPct val="20000"/>
      </a:spcBef>
      <a:spcAft>
        <a:spcPct val="0"/>
      </a:spcAft>
      <a:buChar char="•"/>
      <a:defRPr sz="2400" kern="1200">
        <a:solidFill>
          <a:srgbClr val="FF0000"/>
        </a:solidFill>
        <a:latin typeface="Arial" pitchFamily="34" charset="0"/>
        <a:ea typeface="宋体-PUA" pitchFamily="2" charset="-122"/>
        <a:cs typeface="+mn-cs"/>
      </a:defRPr>
    </a:lvl5pPr>
    <a:lvl6pPr marL="2286000" algn="l" defTabSz="914400" rtl="0" eaLnBrk="1" latinLnBrk="0" hangingPunct="1">
      <a:defRPr sz="2400" kern="1200">
        <a:solidFill>
          <a:srgbClr val="FF0000"/>
        </a:solidFill>
        <a:latin typeface="Arial" pitchFamily="34" charset="0"/>
        <a:ea typeface="宋体-PUA" pitchFamily="2" charset="-122"/>
        <a:cs typeface="+mn-cs"/>
      </a:defRPr>
    </a:lvl6pPr>
    <a:lvl7pPr marL="2743200" algn="l" defTabSz="914400" rtl="0" eaLnBrk="1" latinLnBrk="0" hangingPunct="1">
      <a:defRPr sz="2400" kern="1200">
        <a:solidFill>
          <a:srgbClr val="FF0000"/>
        </a:solidFill>
        <a:latin typeface="Arial" pitchFamily="34" charset="0"/>
        <a:ea typeface="宋体-PUA" pitchFamily="2" charset="-122"/>
        <a:cs typeface="+mn-cs"/>
      </a:defRPr>
    </a:lvl7pPr>
    <a:lvl8pPr marL="3200400" algn="l" defTabSz="914400" rtl="0" eaLnBrk="1" latinLnBrk="0" hangingPunct="1">
      <a:defRPr sz="2400" kern="1200">
        <a:solidFill>
          <a:srgbClr val="FF0000"/>
        </a:solidFill>
        <a:latin typeface="Arial" pitchFamily="34" charset="0"/>
        <a:ea typeface="宋体-PUA" pitchFamily="2" charset="-122"/>
        <a:cs typeface="+mn-cs"/>
      </a:defRPr>
    </a:lvl8pPr>
    <a:lvl9pPr marL="3657600" algn="l" defTabSz="914400" rtl="0" eaLnBrk="1" latinLnBrk="0" hangingPunct="1">
      <a:defRPr sz="2400" kern="1200">
        <a:solidFill>
          <a:srgbClr val="FF0000"/>
        </a:solidFill>
        <a:latin typeface="Arial" pitchFamily="34" charset="0"/>
        <a:ea typeface="宋体-PUA"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99FF"/>
    <a:srgbClr val="00CCFF"/>
    <a:srgbClr val="FF0066"/>
    <a:srgbClr val="FF3399"/>
    <a:srgbClr val="FF33CC"/>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85" autoAdjust="0"/>
    <p:restoredTop sz="94660"/>
  </p:normalViewPr>
  <p:slideViewPr>
    <p:cSldViewPr>
      <p:cViewPr varScale="1">
        <p:scale>
          <a:sx n="71" d="100"/>
          <a:sy n="71" d="100"/>
        </p:scale>
        <p:origin x="-1260" y="-102"/>
      </p:cViewPr>
      <p:guideLst>
        <p:guide orient="horz" pos="2160"/>
        <p:guide pos="2880"/>
      </p:guideLst>
    </p:cSldViewPr>
  </p:slideViewPr>
  <p:notesTextViewPr>
    <p:cViewPr>
      <p:scale>
        <a:sx n="100" d="100"/>
        <a:sy n="100" d="100"/>
      </p:scale>
      <p:origin x="0" y="0"/>
    </p:cViewPr>
  </p:notesTextViewPr>
  <p:notesViewPr>
    <p:cSldViewPr>
      <p:cViewPr varScale="1">
        <p:scale>
          <a:sx n="53" d="100"/>
          <a:sy n="53" d="100"/>
        </p:scale>
        <p:origin x="-1794" y="-108"/>
      </p:cViewPr>
      <p:guideLst>
        <p:guide orient="horz" pos="2880"/>
        <p:guide pos="2160"/>
      </p:guideLst>
    </p:cSldViewPr>
  </p:notesViewPr>
  <p:gridSpacing cx="184343675" cy="184343675"/>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ableStyles" Target="tableStyle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 Id="rId4" Type="http://schemas.openxmlformats.org/officeDocument/2006/relationships/image" Target="../media/image43.e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4" Type="http://schemas.openxmlformats.org/officeDocument/2006/relationships/image" Target="../media/image47.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zh-CN" altLang="en-US"/>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fld id="{B42D01FB-CD9E-4D2D-8C0B-3EE52FB5AB1F}"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zh-CN" alt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buFontTx/>
              <a:buNone/>
              <a:defRPr sz="1200">
                <a:solidFill>
                  <a:schemeClr val="tx1"/>
                </a:solidFill>
                <a:latin typeface="Arial" charset="0"/>
                <a:ea typeface="+mn-ea"/>
              </a:defRPr>
            </a:lvl1pPr>
          </a:lstStyle>
          <a:p>
            <a:pPr>
              <a:defRPr/>
            </a:pPr>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buFontTx/>
              <a:buNone/>
              <a:defRPr sz="1200">
                <a:solidFill>
                  <a:schemeClr val="tx1"/>
                </a:solidFill>
                <a:latin typeface="Arial" charset="0"/>
                <a:ea typeface="+mn-ea"/>
              </a:defRPr>
            </a:lvl1pPr>
          </a:lstStyle>
          <a:p>
            <a:pPr>
              <a:defRPr/>
            </a:pPr>
            <a:fld id="{56008F06-A3B2-491E-8D7E-196CF26541B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slide" Target="../slides/slide51.xml"/><Relationship Id="rId3" Type="http://schemas.openxmlformats.org/officeDocument/2006/relationships/image" Target="../media/image2.png"/><Relationship Id="rId7" Type="http://schemas.openxmlformats.org/officeDocument/2006/relationships/slide" Target="../slides/slide1.xml"/><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slide" Target="../slides/slide19.xml"/><Relationship Id="rId11" Type="http://schemas.openxmlformats.org/officeDocument/2006/relationships/slide" Target="../slides/slide38.xml"/><Relationship Id="rId5" Type="http://schemas.openxmlformats.org/officeDocument/2006/relationships/slide" Target="../slides/slide28.xml"/><Relationship Id="rId10" Type="http://schemas.openxmlformats.org/officeDocument/2006/relationships/slide" Target="../slides/slide64.xml"/><Relationship Id="rId4" Type="http://schemas.openxmlformats.org/officeDocument/2006/relationships/image" Target="../media/image3.png"/><Relationship Id="rId9" Type="http://schemas.openxmlformats.org/officeDocument/2006/relationships/slide" Target="../slides/slide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pic>
        <p:nvPicPr>
          <p:cNvPr id="4" name="Picture 46" descr="an02">
            <a:hlinkClick r:id="" action="ppaction://hlinkshowjump?jump=nextslide"/>
          </p:cNvPr>
          <p:cNvPicPr>
            <a:picLocks noChangeAspect="1" noChangeArrowheads="1"/>
          </p:cNvPicPr>
          <p:nvPr userDrawn="1"/>
        </p:nvPicPr>
        <p:blipFill>
          <a:blip r:embed="rId2" cstate="print"/>
          <a:srcRect/>
          <a:stretch>
            <a:fillRect/>
          </a:stretch>
        </p:blipFill>
        <p:spPr bwMode="auto">
          <a:xfrm>
            <a:off x="5227638" y="6540500"/>
            <a:ext cx="333375" cy="327025"/>
          </a:xfrm>
          <a:prstGeom prst="rect">
            <a:avLst/>
          </a:prstGeom>
          <a:noFill/>
          <a:ln w="9525">
            <a:noFill/>
            <a:miter lim="800000"/>
            <a:headEnd/>
            <a:tailEnd/>
          </a:ln>
        </p:spPr>
      </p:pic>
      <p:pic>
        <p:nvPicPr>
          <p:cNvPr id="5" name="Picture 47" descr="an03">
            <a:hlinkClick r:id="" action="ppaction://hlinkshowjump?jump=firstslide"/>
          </p:cNvPr>
          <p:cNvPicPr>
            <a:picLocks noChangeAspect="1" noChangeArrowheads="1"/>
          </p:cNvPicPr>
          <p:nvPr userDrawn="1"/>
        </p:nvPicPr>
        <p:blipFill>
          <a:blip r:embed="rId3" cstate="print"/>
          <a:srcRect/>
          <a:stretch>
            <a:fillRect/>
          </a:stretch>
        </p:blipFill>
        <p:spPr bwMode="auto">
          <a:xfrm>
            <a:off x="4703763" y="6521450"/>
            <a:ext cx="368300" cy="346075"/>
          </a:xfrm>
          <a:prstGeom prst="rect">
            <a:avLst/>
          </a:prstGeom>
          <a:noFill/>
          <a:ln w="9525">
            <a:noFill/>
            <a:miter lim="800000"/>
            <a:headEnd/>
            <a:tailEnd/>
          </a:ln>
        </p:spPr>
      </p:pic>
      <p:pic>
        <p:nvPicPr>
          <p:cNvPr id="6" name="Picture 48" descr="an01">
            <a:hlinkClick r:id="" action="ppaction://hlinkshowjump?jump=previousslide"/>
          </p:cNvPr>
          <p:cNvPicPr>
            <a:picLocks noChangeAspect="1" noChangeArrowheads="1"/>
          </p:cNvPicPr>
          <p:nvPr userDrawn="1"/>
        </p:nvPicPr>
        <p:blipFill>
          <a:blip r:embed="rId4" cstate="print"/>
          <a:srcRect/>
          <a:stretch>
            <a:fillRect/>
          </a:stretch>
        </p:blipFill>
        <p:spPr bwMode="auto">
          <a:xfrm>
            <a:off x="4148138" y="6540500"/>
            <a:ext cx="333375" cy="327025"/>
          </a:xfrm>
          <a:prstGeom prst="rect">
            <a:avLst/>
          </a:prstGeom>
          <a:noFill/>
          <a:ln w="9525">
            <a:noFill/>
            <a:miter lim="800000"/>
            <a:headEnd/>
            <a:tailEnd/>
          </a:ln>
        </p:spPr>
      </p:pic>
      <p:sp>
        <p:nvSpPr>
          <p:cNvPr id="7" name="AutoShape 49"/>
          <p:cNvSpPr>
            <a:spLocks noChangeArrowheads="1"/>
          </p:cNvSpPr>
          <p:nvPr userDrawn="1"/>
        </p:nvSpPr>
        <p:spPr bwMode="auto">
          <a:xfrm>
            <a:off x="1257300" y="6523038"/>
            <a:ext cx="104140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anchor="ctr"/>
          <a:lstStyle/>
          <a:p>
            <a:pPr algn="ctr" eaLnBrk="1" hangingPunct="1">
              <a:spcBef>
                <a:spcPct val="0"/>
              </a:spcBef>
              <a:buFontTx/>
              <a:buNone/>
            </a:pPr>
            <a:r>
              <a:rPr lang="zh-CN" altLang="en-US" sz="1400" b="1">
                <a:solidFill>
                  <a:schemeClr val="tx1"/>
                </a:solidFill>
                <a:ea typeface="宋体" pitchFamily="2" charset="-122"/>
              </a:rPr>
              <a:t>菜         单</a:t>
            </a:r>
          </a:p>
        </p:txBody>
      </p:sp>
      <p:sp>
        <p:nvSpPr>
          <p:cNvPr id="8" name="AutoShape 50">
            <a:hlinkClick r:id="rId5" action="ppaction://hlinksldjump"/>
          </p:cNvPr>
          <p:cNvSpPr>
            <a:spLocks noChangeArrowheads="1"/>
          </p:cNvSpPr>
          <p:nvPr userDrawn="1"/>
        </p:nvSpPr>
        <p:spPr bwMode="auto">
          <a:xfrm rot="5400000">
            <a:off x="8174831" y="5233194"/>
            <a:ext cx="160178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课时作业</a:t>
            </a:r>
          </a:p>
          <a:p>
            <a:pPr algn="ctr" eaLnBrk="1" hangingPunct="1">
              <a:spcBef>
                <a:spcPct val="0"/>
              </a:spcBef>
              <a:buFontTx/>
              <a:buNone/>
            </a:pPr>
            <a:endParaRPr lang="zh-CN" altLang="en-US" sz="1400" b="1">
              <a:solidFill>
                <a:schemeClr val="tx1"/>
              </a:solidFill>
              <a:ea typeface="宋体" pitchFamily="2" charset="-122"/>
            </a:endParaRPr>
          </a:p>
        </p:txBody>
      </p:sp>
      <p:sp>
        <p:nvSpPr>
          <p:cNvPr id="9" name="AutoShape 51">
            <a:hlinkClick r:id="rId6" action="ppaction://hlinksldjump"/>
          </p:cNvPr>
          <p:cNvSpPr>
            <a:spLocks noChangeArrowheads="1"/>
          </p:cNvSpPr>
          <p:nvPr userDrawn="1"/>
        </p:nvSpPr>
        <p:spPr bwMode="auto">
          <a:xfrm rot="5400000">
            <a:off x="-535781" y="3855244"/>
            <a:ext cx="1439862"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自主文本初研</a:t>
            </a:r>
          </a:p>
        </p:txBody>
      </p:sp>
      <p:sp>
        <p:nvSpPr>
          <p:cNvPr id="10" name="AutoShape 53">
            <a:hlinkClick r:id="rId7" action="ppaction://hlinksldjump"/>
          </p:cNvPr>
          <p:cNvSpPr>
            <a:spLocks noChangeArrowheads="1"/>
          </p:cNvSpPr>
          <p:nvPr userDrawn="1"/>
        </p:nvSpPr>
        <p:spPr bwMode="auto">
          <a:xfrm rot="5400000">
            <a:off x="-499269" y="867569"/>
            <a:ext cx="136683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晨读开卷有益</a:t>
            </a:r>
          </a:p>
        </p:txBody>
      </p:sp>
      <p:sp>
        <p:nvSpPr>
          <p:cNvPr id="11" name="AutoShape 54">
            <a:hlinkClick r:id="rId8" action="ppaction://hlinksldjump"/>
          </p:cNvPr>
          <p:cNvSpPr>
            <a:spLocks noChangeArrowheads="1"/>
          </p:cNvSpPr>
          <p:nvPr userDrawn="1"/>
        </p:nvSpPr>
        <p:spPr bwMode="auto">
          <a:xfrm rot="5400000">
            <a:off x="8096250" y="1111250"/>
            <a:ext cx="1746250"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素材日积月累</a:t>
            </a:r>
          </a:p>
          <a:p>
            <a:pPr algn="ctr" eaLnBrk="1" hangingPunct="1">
              <a:spcBef>
                <a:spcPct val="0"/>
              </a:spcBef>
              <a:buFontTx/>
              <a:buNone/>
            </a:pPr>
            <a:endParaRPr lang="zh-CN" altLang="en-US" sz="1400" b="1">
              <a:solidFill>
                <a:schemeClr val="tx1"/>
              </a:solidFill>
              <a:ea typeface="宋体" pitchFamily="2" charset="-122"/>
            </a:endParaRPr>
          </a:p>
        </p:txBody>
      </p:sp>
      <p:sp>
        <p:nvSpPr>
          <p:cNvPr id="12" name="AutoShape 55">
            <a:hlinkClick r:id="rId9" action="ppaction://hlinksldjump"/>
          </p:cNvPr>
          <p:cNvSpPr>
            <a:spLocks noChangeArrowheads="1"/>
          </p:cNvSpPr>
          <p:nvPr userDrawn="1"/>
        </p:nvSpPr>
        <p:spPr bwMode="auto">
          <a:xfrm rot="5400000">
            <a:off x="-464344" y="2343944"/>
            <a:ext cx="1296988"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课前自主导学</a:t>
            </a:r>
          </a:p>
        </p:txBody>
      </p:sp>
      <p:sp>
        <p:nvSpPr>
          <p:cNvPr id="13" name="AutoShape 56">
            <a:hlinkClick r:id="rId10" action="ppaction://hlinksldjump"/>
          </p:cNvPr>
          <p:cNvSpPr>
            <a:spLocks noChangeArrowheads="1"/>
          </p:cNvSpPr>
          <p:nvPr userDrawn="1"/>
        </p:nvSpPr>
        <p:spPr bwMode="auto">
          <a:xfrm rot="5400000">
            <a:off x="8193881" y="3126582"/>
            <a:ext cx="1601787"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endParaRPr lang="zh-CN" altLang="en-US" sz="1400" b="1">
              <a:solidFill>
                <a:schemeClr val="tx1"/>
              </a:solidFill>
              <a:ea typeface="宋体" pitchFamily="2" charset="-122"/>
            </a:endParaRPr>
          </a:p>
          <a:p>
            <a:pPr algn="ctr" eaLnBrk="1" hangingPunct="1">
              <a:spcBef>
                <a:spcPct val="0"/>
              </a:spcBef>
              <a:buFontTx/>
              <a:buNone/>
            </a:pPr>
            <a:r>
              <a:rPr lang="zh-CN" altLang="en-US" sz="1400" b="1">
                <a:solidFill>
                  <a:schemeClr val="tx1"/>
                </a:solidFill>
                <a:ea typeface="宋体" pitchFamily="2" charset="-122"/>
              </a:rPr>
              <a:t>教学资源链接</a:t>
            </a:r>
          </a:p>
          <a:p>
            <a:pPr algn="ctr" eaLnBrk="1" hangingPunct="1">
              <a:spcBef>
                <a:spcPct val="0"/>
              </a:spcBef>
              <a:buFontTx/>
              <a:buNone/>
            </a:pPr>
            <a:endParaRPr lang="zh-CN" altLang="en-US" sz="1400" b="1">
              <a:solidFill>
                <a:schemeClr val="tx1"/>
              </a:solidFill>
              <a:ea typeface="宋体" pitchFamily="2" charset="-122"/>
            </a:endParaRPr>
          </a:p>
        </p:txBody>
      </p:sp>
      <p:sp>
        <p:nvSpPr>
          <p:cNvPr id="14" name="AutoShape 57">
            <a:hlinkClick r:id="rId11" action="ppaction://hlinksldjump"/>
          </p:cNvPr>
          <p:cNvSpPr>
            <a:spLocks noChangeArrowheads="1"/>
          </p:cNvSpPr>
          <p:nvPr userDrawn="1"/>
        </p:nvSpPr>
        <p:spPr bwMode="auto">
          <a:xfrm rot="5400000">
            <a:off x="-572294" y="5476082"/>
            <a:ext cx="1512887" cy="298450"/>
          </a:xfrm>
          <a:prstGeom prst="roundRect">
            <a:avLst>
              <a:gd name="adj" fmla="val 16667"/>
            </a:avLst>
          </a:prstGeom>
          <a:gradFill rotWithShape="1">
            <a:gsLst>
              <a:gs pos="0">
                <a:srgbClr val="66FFFF">
                  <a:gamma/>
                  <a:tint val="0"/>
                  <a:invGamma/>
                </a:srgbClr>
              </a:gs>
              <a:gs pos="100000">
                <a:srgbClr val="66FFFF"/>
              </a:gs>
            </a:gsLst>
            <a:lin ang="5400000" scaled="1"/>
          </a:gradFill>
          <a:ln w="9525">
            <a:solidFill>
              <a:srgbClr val="00CCFF"/>
            </a:solidFill>
            <a:round/>
            <a:headEnd/>
            <a:tailEnd/>
          </a:ln>
          <a:effectLst>
            <a:outerShdw dist="53882" dir="8100000" algn="ctr" rotWithShape="0">
              <a:schemeClr val="bg2">
                <a:alpha val="50000"/>
              </a:schemeClr>
            </a:outerShdw>
          </a:effectLst>
        </p:spPr>
        <p:txBody>
          <a:bodyPr rot="10800000" vert="eaVert" anchor="ctr"/>
          <a:lstStyle/>
          <a:p>
            <a:pPr algn="ctr" eaLnBrk="1" hangingPunct="1">
              <a:spcBef>
                <a:spcPct val="0"/>
              </a:spcBef>
              <a:buFontTx/>
              <a:buNone/>
            </a:pPr>
            <a:r>
              <a:rPr lang="zh-CN" altLang="en-US" sz="1400" b="1">
                <a:solidFill>
                  <a:schemeClr val="tx1"/>
                </a:solidFill>
                <a:ea typeface="宋体" pitchFamily="2" charset="-122"/>
              </a:rPr>
              <a:t>课堂互动探究</a:t>
            </a:r>
          </a:p>
        </p:txBody>
      </p:sp>
      <p:sp>
        <p:nvSpPr>
          <p:cNvPr id="15" name="Text Box 59"/>
          <p:cNvSpPr txBox="1">
            <a:spLocks noChangeArrowheads="1"/>
          </p:cNvSpPr>
          <p:nvPr userDrawn="1"/>
        </p:nvSpPr>
        <p:spPr bwMode="auto">
          <a:xfrm>
            <a:off x="6475413" y="0"/>
            <a:ext cx="2493962" cy="366713"/>
          </a:xfrm>
          <a:prstGeom prst="rect">
            <a:avLst/>
          </a:prstGeom>
          <a:noFill/>
          <a:ln w="9525">
            <a:noFill/>
            <a:miter lim="800000"/>
            <a:headEnd/>
            <a:tailEnd/>
          </a:ln>
          <a:effectLst/>
        </p:spPr>
        <p:txBody>
          <a:bodyPr wrap="none">
            <a:spAutoFit/>
          </a:bodyPr>
          <a:lstStyle/>
          <a:p>
            <a:pPr eaLnBrk="1" hangingPunct="1">
              <a:spcBef>
                <a:spcPct val="0"/>
              </a:spcBef>
              <a:buFontTx/>
              <a:buNone/>
            </a:pPr>
            <a:r>
              <a:rPr lang="zh-CN" altLang="en-US" sz="1800" b="1">
                <a:solidFill>
                  <a:schemeClr val="bg1"/>
                </a:solidFill>
                <a:ea typeface="黑体" pitchFamily="2" charset="-122"/>
              </a:rPr>
              <a:t>新课标</a:t>
            </a:r>
            <a:r>
              <a:rPr lang="en-US" altLang="zh-CN" sz="1800" b="1">
                <a:solidFill>
                  <a:schemeClr val="bg1"/>
                </a:solidFill>
                <a:ea typeface="黑体" pitchFamily="2" charset="-122"/>
              </a:rPr>
              <a:t>· </a:t>
            </a:r>
            <a:r>
              <a:rPr lang="zh-CN" altLang="en-US" sz="1800" b="1">
                <a:solidFill>
                  <a:schemeClr val="bg1"/>
                </a:solidFill>
                <a:ea typeface="黑体" pitchFamily="2" charset="-122"/>
              </a:rPr>
              <a:t>语文    必修</a:t>
            </a:r>
            <a:r>
              <a:rPr lang="en-US" altLang="zh-CN" sz="1800" b="1">
                <a:solidFill>
                  <a:schemeClr val="bg1"/>
                </a:solidFill>
                <a:ea typeface="黑体" pitchFamily="2" charset="-122"/>
              </a:rPr>
              <a:t>5   </a:t>
            </a: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3" y="1628775"/>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1" nodeType="withEffect">
                                  <p:stCondLst>
                                    <p:cond delay="0"/>
                                  </p:stCondLst>
                                  <p:childTnLst>
                                    <p:anim calcmode="lin" valueType="num">
                                      <p:cBhvr additive="base">
                                        <p:cTn id="6" dur="2000"/>
                                        <p:tgtEl>
                                          <p:spTgt spid="8"/>
                                        </p:tgtEl>
                                        <p:attrNameLst>
                                          <p:attrName>ppt_x</p:attrName>
                                        </p:attrNameLst>
                                      </p:cBhvr>
                                      <p:tavLst>
                                        <p:tav tm="0">
                                          <p:val>
                                            <p:strVal val="ppt_x"/>
                                          </p:val>
                                        </p:tav>
                                        <p:tav tm="100000">
                                          <p:val>
                                            <p:strVal val="1+ppt_w/2"/>
                                          </p:val>
                                        </p:tav>
                                      </p:tavLst>
                                    </p:anim>
                                    <p:anim calcmode="lin" valueType="num">
                                      <p:cBhvr additive="base">
                                        <p:cTn id="7" dur="2000"/>
                                        <p:tgtEl>
                                          <p:spTgt spid="8"/>
                                        </p:tgtEl>
                                        <p:attrNameLst>
                                          <p:attrName>ppt_y</p:attrName>
                                        </p:attrNameLst>
                                      </p:cBhvr>
                                      <p:tavLst>
                                        <p:tav tm="0">
                                          <p:val>
                                            <p:strVal val="ppt_y"/>
                                          </p:val>
                                        </p:tav>
                                        <p:tav tm="100000">
                                          <p:val>
                                            <p:strVal val="ppt_y"/>
                                          </p:val>
                                        </p:tav>
                                      </p:tavLst>
                                    </p:anim>
                                    <p:set>
                                      <p:cBhvr>
                                        <p:cTn id="8" dur="1" fill="hold">
                                          <p:stCondLst>
                                            <p:cond delay="1999"/>
                                          </p:stCondLst>
                                        </p:cTn>
                                        <p:tgtEl>
                                          <p:spTgt spid="8"/>
                                        </p:tgtEl>
                                        <p:attrNameLst>
                                          <p:attrName>style.visibility</p:attrName>
                                        </p:attrNameLst>
                                      </p:cBhvr>
                                      <p:to>
                                        <p:strVal val="hidden"/>
                                      </p:to>
                                    </p:set>
                                  </p:childTnLst>
                                </p:cTn>
                              </p:par>
                              <p:par>
                                <p:cTn id="9" presetID="2" presetClass="exit" presetSubtype="8" fill="hold" grpId="1" nodeType="withEffect">
                                  <p:stCondLst>
                                    <p:cond delay="0"/>
                                  </p:stCondLst>
                                  <p:childTnLst>
                                    <p:anim calcmode="lin" valueType="num">
                                      <p:cBhvr additive="base">
                                        <p:cTn id="10" dur="2000"/>
                                        <p:tgtEl>
                                          <p:spTgt spid="9"/>
                                        </p:tgtEl>
                                        <p:attrNameLst>
                                          <p:attrName>ppt_x</p:attrName>
                                        </p:attrNameLst>
                                      </p:cBhvr>
                                      <p:tavLst>
                                        <p:tav tm="0">
                                          <p:val>
                                            <p:strVal val="ppt_x"/>
                                          </p:val>
                                        </p:tav>
                                        <p:tav tm="100000">
                                          <p:val>
                                            <p:strVal val="0-ppt_w/2"/>
                                          </p:val>
                                        </p:tav>
                                      </p:tavLst>
                                    </p:anim>
                                    <p:anim calcmode="lin" valueType="num">
                                      <p:cBhvr additive="base">
                                        <p:cTn id="11" dur="2000"/>
                                        <p:tgtEl>
                                          <p:spTgt spid="9"/>
                                        </p:tgtEl>
                                        <p:attrNameLst>
                                          <p:attrName>ppt_y</p:attrName>
                                        </p:attrNameLst>
                                      </p:cBhvr>
                                      <p:tavLst>
                                        <p:tav tm="0">
                                          <p:val>
                                            <p:strVal val="ppt_y"/>
                                          </p:val>
                                        </p:tav>
                                        <p:tav tm="100000">
                                          <p:val>
                                            <p:strVal val="ppt_y"/>
                                          </p:val>
                                        </p:tav>
                                      </p:tavLst>
                                    </p:anim>
                                    <p:set>
                                      <p:cBhvr>
                                        <p:cTn id="12" dur="1" fill="hold">
                                          <p:stCondLst>
                                            <p:cond delay="1999"/>
                                          </p:stCondLst>
                                        </p:cTn>
                                        <p:tgtEl>
                                          <p:spTgt spid="9"/>
                                        </p:tgtEl>
                                        <p:attrNameLst>
                                          <p:attrName>style.visibility</p:attrName>
                                        </p:attrNameLst>
                                      </p:cBhvr>
                                      <p:to>
                                        <p:strVal val="hidden"/>
                                      </p:to>
                                    </p:set>
                                  </p:childTnLst>
                                </p:cTn>
                              </p:par>
                              <p:par>
                                <p:cTn id="13" presetID="2" presetClass="exit" presetSubtype="8" fill="hold" grpId="1" nodeType="withEffect">
                                  <p:stCondLst>
                                    <p:cond delay="0"/>
                                  </p:stCondLst>
                                  <p:childTnLst>
                                    <p:anim calcmode="lin" valueType="num">
                                      <p:cBhvr additive="base">
                                        <p:cTn id="14" dur="2000"/>
                                        <p:tgtEl>
                                          <p:spTgt spid="10"/>
                                        </p:tgtEl>
                                        <p:attrNameLst>
                                          <p:attrName>ppt_x</p:attrName>
                                        </p:attrNameLst>
                                      </p:cBhvr>
                                      <p:tavLst>
                                        <p:tav tm="0">
                                          <p:val>
                                            <p:strVal val="ppt_x"/>
                                          </p:val>
                                        </p:tav>
                                        <p:tav tm="100000">
                                          <p:val>
                                            <p:strVal val="0-ppt_w/2"/>
                                          </p:val>
                                        </p:tav>
                                      </p:tavLst>
                                    </p:anim>
                                    <p:anim calcmode="lin" valueType="num">
                                      <p:cBhvr additive="base">
                                        <p:cTn id="15" dur="2000"/>
                                        <p:tgtEl>
                                          <p:spTgt spid="10"/>
                                        </p:tgtEl>
                                        <p:attrNameLst>
                                          <p:attrName>ppt_y</p:attrName>
                                        </p:attrNameLst>
                                      </p:cBhvr>
                                      <p:tavLst>
                                        <p:tav tm="0">
                                          <p:val>
                                            <p:strVal val="ppt_y"/>
                                          </p:val>
                                        </p:tav>
                                        <p:tav tm="100000">
                                          <p:val>
                                            <p:strVal val="ppt_y"/>
                                          </p:val>
                                        </p:tav>
                                      </p:tavLst>
                                    </p:anim>
                                    <p:set>
                                      <p:cBhvr>
                                        <p:cTn id="16" dur="1" fill="hold">
                                          <p:stCondLst>
                                            <p:cond delay="1999"/>
                                          </p:stCondLst>
                                        </p:cTn>
                                        <p:tgtEl>
                                          <p:spTgt spid="10"/>
                                        </p:tgtEl>
                                        <p:attrNameLst>
                                          <p:attrName>style.visibility</p:attrName>
                                        </p:attrNameLst>
                                      </p:cBhvr>
                                      <p:to>
                                        <p:strVal val="hidden"/>
                                      </p:to>
                                    </p:set>
                                  </p:childTnLst>
                                </p:cTn>
                              </p:par>
                              <p:par>
                                <p:cTn id="17" presetID="2" presetClass="exit" presetSubtype="2" fill="hold" grpId="1" nodeType="withEffect">
                                  <p:stCondLst>
                                    <p:cond delay="0"/>
                                  </p:stCondLst>
                                  <p:childTnLst>
                                    <p:anim calcmode="lin" valueType="num">
                                      <p:cBhvr additive="base">
                                        <p:cTn id="18" dur="2000"/>
                                        <p:tgtEl>
                                          <p:spTgt spid="11"/>
                                        </p:tgtEl>
                                        <p:attrNameLst>
                                          <p:attrName>ppt_x</p:attrName>
                                        </p:attrNameLst>
                                      </p:cBhvr>
                                      <p:tavLst>
                                        <p:tav tm="0">
                                          <p:val>
                                            <p:strVal val="ppt_x"/>
                                          </p:val>
                                        </p:tav>
                                        <p:tav tm="100000">
                                          <p:val>
                                            <p:strVal val="1+ppt_w/2"/>
                                          </p:val>
                                        </p:tav>
                                      </p:tavLst>
                                    </p:anim>
                                    <p:anim calcmode="lin" valueType="num">
                                      <p:cBhvr additive="base">
                                        <p:cTn id="19" dur="2000"/>
                                        <p:tgtEl>
                                          <p:spTgt spid="11"/>
                                        </p:tgtEl>
                                        <p:attrNameLst>
                                          <p:attrName>ppt_y</p:attrName>
                                        </p:attrNameLst>
                                      </p:cBhvr>
                                      <p:tavLst>
                                        <p:tav tm="0">
                                          <p:val>
                                            <p:strVal val="ppt_y"/>
                                          </p:val>
                                        </p:tav>
                                        <p:tav tm="100000">
                                          <p:val>
                                            <p:strVal val="ppt_y"/>
                                          </p:val>
                                        </p:tav>
                                      </p:tavLst>
                                    </p:anim>
                                    <p:set>
                                      <p:cBhvr>
                                        <p:cTn id="20" dur="1" fill="hold">
                                          <p:stCondLst>
                                            <p:cond delay="1999"/>
                                          </p:stCondLst>
                                        </p:cTn>
                                        <p:tgtEl>
                                          <p:spTgt spid="11"/>
                                        </p:tgtEl>
                                        <p:attrNameLst>
                                          <p:attrName>style.visibility</p:attrName>
                                        </p:attrNameLst>
                                      </p:cBhvr>
                                      <p:to>
                                        <p:strVal val="hidden"/>
                                      </p:to>
                                    </p:set>
                                  </p:childTnLst>
                                </p:cTn>
                              </p:par>
                              <p:par>
                                <p:cTn id="21" presetID="2" presetClass="exit" presetSubtype="8" fill="hold" grpId="1" nodeType="withEffect">
                                  <p:stCondLst>
                                    <p:cond delay="0"/>
                                  </p:stCondLst>
                                  <p:childTnLst>
                                    <p:anim calcmode="lin" valueType="num">
                                      <p:cBhvr additive="base">
                                        <p:cTn id="22" dur="2000"/>
                                        <p:tgtEl>
                                          <p:spTgt spid="12"/>
                                        </p:tgtEl>
                                        <p:attrNameLst>
                                          <p:attrName>ppt_x</p:attrName>
                                        </p:attrNameLst>
                                      </p:cBhvr>
                                      <p:tavLst>
                                        <p:tav tm="0">
                                          <p:val>
                                            <p:strVal val="ppt_x"/>
                                          </p:val>
                                        </p:tav>
                                        <p:tav tm="100000">
                                          <p:val>
                                            <p:strVal val="0-ppt_w/2"/>
                                          </p:val>
                                        </p:tav>
                                      </p:tavLst>
                                    </p:anim>
                                    <p:anim calcmode="lin" valueType="num">
                                      <p:cBhvr additive="base">
                                        <p:cTn id="23" dur="2000"/>
                                        <p:tgtEl>
                                          <p:spTgt spid="12"/>
                                        </p:tgtEl>
                                        <p:attrNameLst>
                                          <p:attrName>ppt_y</p:attrName>
                                        </p:attrNameLst>
                                      </p:cBhvr>
                                      <p:tavLst>
                                        <p:tav tm="0">
                                          <p:val>
                                            <p:strVal val="ppt_y"/>
                                          </p:val>
                                        </p:tav>
                                        <p:tav tm="100000">
                                          <p:val>
                                            <p:strVal val="ppt_y"/>
                                          </p:val>
                                        </p:tav>
                                      </p:tavLst>
                                    </p:anim>
                                    <p:set>
                                      <p:cBhvr>
                                        <p:cTn id="24" dur="1" fill="hold">
                                          <p:stCondLst>
                                            <p:cond delay="1999"/>
                                          </p:stCondLst>
                                        </p:cTn>
                                        <p:tgtEl>
                                          <p:spTgt spid="12"/>
                                        </p:tgtEl>
                                        <p:attrNameLst>
                                          <p:attrName>style.visibility</p:attrName>
                                        </p:attrNameLst>
                                      </p:cBhvr>
                                      <p:to>
                                        <p:strVal val="hidden"/>
                                      </p:to>
                                    </p:set>
                                  </p:childTnLst>
                                </p:cTn>
                              </p:par>
                              <p:par>
                                <p:cTn id="25" presetID="2" presetClass="exit" presetSubtype="2" fill="hold" grpId="1" nodeType="withEffect">
                                  <p:stCondLst>
                                    <p:cond delay="0"/>
                                  </p:stCondLst>
                                  <p:childTnLst>
                                    <p:anim calcmode="lin" valueType="num">
                                      <p:cBhvr additive="base">
                                        <p:cTn id="26" dur="2000"/>
                                        <p:tgtEl>
                                          <p:spTgt spid="13"/>
                                        </p:tgtEl>
                                        <p:attrNameLst>
                                          <p:attrName>ppt_x</p:attrName>
                                        </p:attrNameLst>
                                      </p:cBhvr>
                                      <p:tavLst>
                                        <p:tav tm="0">
                                          <p:val>
                                            <p:strVal val="ppt_x"/>
                                          </p:val>
                                        </p:tav>
                                        <p:tav tm="100000">
                                          <p:val>
                                            <p:strVal val="1+ppt_w/2"/>
                                          </p:val>
                                        </p:tav>
                                      </p:tavLst>
                                    </p:anim>
                                    <p:anim calcmode="lin" valueType="num">
                                      <p:cBhvr additive="base">
                                        <p:cTn id="27" dur="2000"/>
                                        <p:tgtEl>
                                          <p:spTgt spid="13"/>
                                        </p:tgtEl>
                                        <p:attrNameLst>
                                          <p:attrName>ppt_y</p:attrName>
                                        </p:attrNameLst>
                                      </p:cBhvr>
                                      <p:tavLst>
                                        <p:tav tm="0">
                                          <p:val>
                                            <p:strVal val="ppt_y"/>
                                          </p:val>
                                        </p:tav>
                                        <p:tav tm="100000">
                                          <p:val>
                                            <p:strVal val="ppt_y"/>
                                          </p:val>
                                        </p:tav>
                                      </p:tavLst>
                                    </p:anim>
                                    <p:set>
                                      <p:cBhvr>
                                        <p:cTn id="28" dur="1" fill="hold">
                                          <p:stCondLst>
                                            <p:cond delay="1999"/>
                                          </p:stCondLst>
                                        </p:cTn>
                                        <p:tgtEl>
                                          <p:spTgt spid="13"/>
                                        </p:tgtEl>
                                        <p:attrNameLst>
                                          <p:attrName>style.visibility</p:attrName>
                                        </p:attrNameLst>
                                      </p:cBhvr>
                                      <p:to>
                                        <p:strVal val="hidden"/>
                                      </p:to>
                                    </p:set>
                                  </p:childTnLst>
                                </p:cTn>
                              </p:par>
                              <p:par>
                                <p:cTn id="29" presetID="2" presetClass="exit" presetSubtype="8" fill="hold" grpId="1" nodeType="withEffect">
                                  <p:stCondLst>
                                    <p:cond delay="0"/>
                                  </p:stCondLst>
                                  <p:childTnLst>
                                    <p:anim calcmode="lin" valueType="num">
                                      <p:cBhvr additive="base">
                                        <p:cTn id="30" dur="2000"/>
                                        <p:tgtEl>
                                          <p:spTgt spid="14"/>
                                        </p:tgtEl>
                                        <p:attrNameLst>
                                          <p:attrName>ppt_x</p:attrName>
                                        </p:attrNameLst>
                                      </p:cBhvr>
                                      <p:tavLst>
                                        <p:tav tm="0">
                                          <p:val>
                                            <p:strVal val="ppt_x"/>
                                          </p:val>
                                        </p:tav>
                                        <p:tav tm="100000">
                                          <p:val>
                                            <p:strVal val="0-ppt_w/2"/>
                                          </p:val>
                                        </p:tav>
                                      </p:tavLst>
                                    </p:anim>
                                    <p:anim calcmode="lin" valueType="num">
                                      <p:cBhvr additive="base">
                                        <p:cTn id="31" dur="2000"/>
                                        <p:tgtEl>
                                          <p:spTgt spid="14"/>
                                        </p:tgtEl>
                                        <p:attrNameLst>
                                          <p:attrName>ppt_y</p:attrName>
                                        </p:attrNameLst>
                                      </p:cBhvr>
                                      <p:tavLst>
                                        <p:tav tm="0">
                                          <p:val>
                                            <p:strVal val="ppt_y"/>
                                          </p:val>
                                        </p:tav>
                                        <p:tav tm="100000">
                                          <p:val>
                                            <p:strVal val="ppt_y"/>
                                          </p:val>
                                        </p:tav>
                                      </p:tavLst>
                                    </p:anim>
                                    <p:set>
                                      <p:cBhvr>
                                        <p:cTn id="32" dur="1" fill="hold">
                                          <p:stCondLst>
                                            <p:cond delay="1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7"/>
                    </p:tgtEl>
                  </p:cond>
                </p:stCondLst>
                <p:endSync evt="end" delay="0">
                  <p:rtn val="all"/>
                </p:endSync>
                <p:childTnLst>
                  <p:par>
                    <p:cTn id="34" fill="hold">
                      <p:stCondLst>
                        <p:cond delay="0"/>
                      </p:stCondLst>
                      <p:childTnLst>
                        <p:par>
                          <p:cTn id="35" fill="hold">
                            <p:stCondLst>
                              <p:cond delay="0"/>
                            </p:stCondLst>
                            <p:childTnLst>
                              <p:par>
                                <p:cTn id="36" presetID="2" presetClass="entr" presetSubtype="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0-#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0-#ppt_w/2"/>
                                          </p:val>
                                        </p:tav>
                                        <p:tav tm="100000">
                                          <p:val>
                                            <p:strVal val="#ppt_x"/>
                                          </p:val>
                                        </p:tav>
                                      </p:tavLst>
                                    </p:anim>
                                    <p:anim calcmode="lin" valueType="num">
                                      <p:cBhvr additive="base">
                                        <p:cTn id="51" dur="5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0-#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1+#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nextCondLst>
                <p:cond evt="onClick" delay="0">
                  <p:tgtEl>
                    <p:spTgt spid="7"/>
                  </p:tgtEl>
                </p:cond>
              </p:nextCondLst>
            </p:seq>
          </p:childTnLst>
        </p:cTn>
      </p:par>
    </p:tnLst>
    <p:bldLst>
      <p:bldP spid="8" grpId="0" animBg="1" autoUpdateAnimBg="0"/>
      <p:bldP spid="8" grpId="1" animBg="1" autoUpdateAnimBg="0"/>
      <p:bldP spid="9" grpId="0" animBg="1" autoUpdateAnimBg="0"/>
      <p:bldP spid="9" grpId="1" animBg="1" autoUpdateAnimBg="0"/>
      <p:bldP spid="10" grpId="0" animBg="1" autoUpdateAnimBg="0"/>
      <p:bldP spid="10" grpId="1" animBg="1" autoUpdateAnimBg="0"/>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P spid="14" grpId="0" animBg="1" autoUpdateAnimBg="0"/>
      <p:bldP spid="14" grpId="1" animBg="1"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843778" name="WordArt 2"/>
          <p:cNvSpPr>
            <a:spLocks noChangeArrowheads="1" noChangeShapeType="1"/>
          </p:cNvSpPr>
          <p:nvPr userDrawn="1"/>
        </p:nvSpPr>
        <p:spPr bwMode="auto">
          <a:xfrm>
            <a:off x="2438400" y="1981200"/>
            <a:ext cx="4648200" cy="1905000"/>
          </a:xfrm>
          <a:prstGeom prst="rect">
            <a:avLst/>
          </a:prstGeom>
        </p:spPr>
        <p:txBody>
          <a:bodyPr wrap="none" fromWordArt="1">
            <a:prstTxWarp prst="textPlain">
              <a:avLst>
                <a:gd name="adj" fmla="val 50000"/>
              </a:avLst>
            </a:prstTxWarp>
          </a:bodyPr>
          <a:lstStyle/>
          <a:p>
            <a:pPr algn="ctr"/>
            <a:r>
              <a:rPr lang="zh-CN" altLang="en-US" sz="3600" b="1">
                <a:ln w="9525">
                  <a:solidFill>
                    <a:srgbClr val="00CCFF"/>
                  </a:solidFill>
                  <a:round/>
                  <a:headEnd/>
                  <a:tailEnd/>
                </a:ln>
                <a:solidFill>
                  <a:srgbClr val="000000"/>
                </a:solidFill>
                <a:latin typeface="黑体"/>
                <a:ea typeface="黑体"/>
              </a:rPr>
              <a:t>本小节结束</a:t>
            </a:r>
          </a:p>
          <a:p>
            <a:pPr algn="ctr"/>
            <a:r>
              <a:rPr lang="zh-CN" altLang="en-US" sz="3600" b="1">
                <a:ln w="9525">
                  <a:solidFill>
                    <a:srgbClr val="00CCFF"/>
                  </a:solidFill>
                  <a:round/>
                  <a:headEnd/>
                  <a:tailEnd/>
                </a:ln>
                <a:solidFill>
                  <a:srgbClr val="000000"/>
                </a:solidFill>
                <a:latin typeface="黑体"/>
                <a:ea typeface="黑体"/>
              </a:rPr>
              <a:t>请按</a:t>
            </a:r>
            <a:r>
              <a:rPr lang="en-US" altLang="zh-CN" sz="3600" b="1">
                <a:ln w="9525">
                  <a:solidFill>
                    <a:srgbClr val="00CCFF"/>
                  </a:solidFill>
                  <a:round/>
                  <a:headEnd/>
                  <a:tailEnd/>
                </a:ln>
                <a:solidFill>
                  <a:srgbClr val="000000"/>
                </a:solidFill>
                <a:latin typeface="黑体"/>
                <a:ea typeface="黑体"/>
              </a:rPr>
              <a:t>ESC</a:t>
            </a:r>
            <a:r>
              <a:rPr lang="zh-CN" altLang="en-US" sz="3600" b="1">
                <a:ln w="9525">
                  <a:solidFill>
                    <a:srgbClr val="00CCFF"/>
                  </a:solidFill>
                  <a:round/>
                  <a:headEnd/>
                  <a:tailEnd/>
                </a:ln>
                <a:solidFill>
                  <a:srgbClr val="000000"/>
                </a:solidFill>
                <a:latin typeface="黑体"/>
                <a:ea typeface="黑体"/>
              </a:rPr>
              <a:t>键返回</a:t>
            </a:r>
          </a:p>
        </p:txBody>
      </p:sp>
    </p:spTree>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Lst>
  <p:transition>
    <p:random/>
  </p:transition>
  <p:txStyles>
    <p:titleStyle>
      <a:lvl1pPr algn="ctr" rtl="0" fontAlgn="base">
        <a:spcBef>
          <a:spcPct val="0"/>
        </a:spcBef>
        <a:spcAft>
          <a:spcPct val="0"/>
        </a:spcAft>
        <a:defRPr sz="2800" b="1">
          <a:solidFill>
            <a:srgbClr val="CC0000"/>
          </a:solidFill>
          <a:latin typeface="+mj-lt"/>
          <a:ea typeface="+mj-ea"/>
          <a:cs typeface="+mj-cs"/>
        </a:defRPr>
      </a:lvl1pPr>
      <a:lvl2pPr algn="ctr" rtl="0" fontAlgn="base">
        <a:spcBef>
          <a:spcPct val="0"/>
        </a:spcBef>
        <a:spcAft>
          <a:spcPct val="0"/>
        </a:spcAft>
        <a:defRPr sz="2800" b="1">
          <a:solidFill>
            <a:srgbClr val="CC0000"/>
          </a:solidFill>
          <a:latin typeface="方正小标宋简体" pitchFamily="1" charset="-122"/>
          <a:ea typeface="宋体" pitchFamily="2" charset="-122"/>
        </a:defRPr>
      </a:lvl2pPr>
      <a:lvl3pPr algn="ctr" rtl="0" fontAlgn="base">
        <a:spcBef>
          <a:spcPct val="0"/>
        </a:spcBef>
        <a:spcAft>
          <a:spcPct val="0"/>
        </a:spcAft>
        <a:defRPr sz="2800" b="1">
          <a:solidFill>
            <a:srgbClr val="CC0000"/>
          </a:solidFill>
          <a:latin typeface="方正小标宋简体" pitchFamily="1" charset="-122"/>
          <a:ea typeface="宋体" pitchFamily="2" charset="-122"/>
        </a:defRPr>
      </a:lvl3pPr>
      <a:lvl4pPr algn="ctr" rtl="0" fontAlgn="base">
        <a:spcBef>
          <a:spcPct val="0"/>
        </a:spcBef>
        <a:spcAft>
          <a:spcPct val="0"/>
        </a:spcAft>
        <a:defRPr sz="2800" b="1">
          <a:solidFill>
            <a:srgbClr val="CC0000"/>
          </a:solidFill>
          <a:latin typeface="方正小标宋简体" pitchFamily="1" charset="-122"/>
          <a:ea typeface="宋体" pitchFamily="2" charset="-122"/>
        </a:defRPr>
      </a:lvl4pPr>
      <a:lvl5pPr algn="ctr" rtl="0" fontAlgn="base">
        <a:spcBef>
          <a:spcPct val="0"/>
        </a:spcBef>
        <a:spcAft>
          <a:spcPct val="0"/>
        </a:spcAft>
        <a:defRPr sz="2800" b="1">
          <a:solidFill>
            <a:srgbClr val="CC0000"/>
          </a:solidFill>
          <a:latin typeface="方正小标宋简体" pitchFamily="1" charset="-122"/>
          <a:ea typeface="宋体" pitchFamily="2" charset="-122"/>
        </a:defRPr>
      </a:lvl5pPr>
      <a:lvl6pPr marL="457200" algn="ctr" rtl="0" fontAlgn="base">
        <a:spcBef>
          <a:spcPct val="0"/>
        </a:spcBef>
        <a:spcAft>
          <a:spcPct val="0"/>
        </a:spcAft>
        <a:defRPr sz="2800" b="1">
          <a:solidFill>
            <a:srgbClr val="CC0000"/>
          </a:solidFill>
          <a:latin typeface="方正小标宋简体" pitchFamily="1" charset="-122"/>
          <a:ea typeface="宋体" pitchFamily="2" charset="-122"/>
        </a:defRPr>
      </a:lvl6pPr>
      <a:lvl7pPr marL="914400" algn="ctr" rtl="0" fontAlgn="base">
        <a:spcBef>
          <a:spcPct val="0"/>
        </a:spcBef>
        <a:spcAft>
          <a:spcPct val="0"/>
        </a:spcAft>
        <a:defRPr sz="2800" b="1">
          <a:solidFill>
            <a:srgbClr val="CC0000"/>
          </a:solidFill>
          <a:latin typeface="方正小标宋简体" pitchFamily="1" charset="-122"/>
          <a:ea typeface="宋体" pitchFamily="2" charset="-122"/>
        </a:defRPr>
      </a:lvl7pPr>
      <a:lvl8pPr marL="1371600" algn="ctr" rtl="0" fontAlgn="base">
        <a:spcBef>
          <a:spcPct val="0"/>
        </a:spcBef>
        <a:spcAft>
          <a:spcPct val="0"/>
        </a:spcAft>
        <a:defRPr sz="2800" b="1">
          <a:solidFill>
            <a:srgbClr val="CC0000"/>
          </a:solidFill>
          <a:latin typeface="方正小标宋简体" pitchFamily="1" charset="-122"/>
          <a:ea typeface="宋体" pitchFamily="2" charset="-122"/>
        </a:defRPr>
      </a:lvl8pPr>
      <a:lvl9pPr marL="1828800" algn="ctr" rtl="0" fontAlgn="base">
        <a:spcBef>
          <a:spcPct val="0"/>
        </a:spcBef>
        <a:spcAft>
          <a:spcPct val="0"/>
        </a:spcAft>
        <a:defRPr sz="2800" b="1">
          <a:solidFill>
            <a:srgbClr val="CC0000"/>
          </a:solidFill>
          <a:latin typeface="方正小标宋简体" pitchFamily="1" charset="-122"/>
          <a:ea typeface="宋体" pitchFamily="2" charset="-122"/>
        </a:defRPr>
      </a:lvl9pPr>
    </p:titleStyle>
    <p:bodyStyle>
      <a:lvl1pPr indent="622300" algn="just" rtl="0" fontAlgn="base">
        <a:lnSpc>
          <a:spcPct val="145000"/>
        </a:lnSpc>
        <a:spcBef>
          <a:spcPct val="20000"/>
        </a:spcBef>
        <a:spcAft>
          <a:spcPct val="0"/>
        </a:spcAft>
        <a:buClr>
          <a:schemeClr val="accent1"/>
        </a:buClr>
        <a:buFont typeface="Wingdings" pitchFamily="2" charset="2"/>
        <a:defRPr sz="2400" b="1">
          <a:solidFill>
            <a:srgbClr val="000000"/>
          </a:solidFill>
          <a:latin typeface="+mn-lt"/>
          <a:ea typeface="+mn-ea"/>
          <a:cs typeface="+mn-cs"/>
        </a:defRPr>
      </a:lvl1pPr>
      <a:lvl2pPr marL="1184275" indent="-285750" algn="just" rtl="0" fontAlgn="base">
        <a:lnSpc>
          <a:spcPct val="145000"/>
        </a:lnSpc>
        <a:spcBef>
          <a:spcPct val="20000"/>
        </a:spcBef>
        <a:spcAft>
          <a:spcPct val="0"/>
        </a:spcAft>
        <a:buClr>
          <a:schemeClr val="tx2"/>
        </a:buClr>
        <a:buFont typeface="Wingdings" pitchFamily="2" charset="2"/>
        <a:defRPr sz="2400" b="1">
          <a:solidFill>
            <a:srgbClr val="000000"/>
          </a:solidFill>
          <a:latin typeface="+mn-lt"/>
          <a:ea typeface="+mn-ea"/>
        </a:defRPr>
      </a:lvl2pPr>
      <a:lvl3pPr marL="1592263" indent="-228600" algn="just" rtl="0" fontAlgn="base">
        <a:lnSpc>
          <a:spcPct val="145000"/>
        </a:lnSpc>
        <a:spcBef>
          <a:spcPct val="20000"/>
        </a:spcBef>
        <a:spcAft>
          <a:spcPct val="0"/>
        </a:spcAft>
        <a:buClr>
          <a:schemeClr val="tx1"/>
        </a:buClr>
        <a:defRPr sz="2400" b="1">
          <a:solidFill>
            <a:srgbClr val="000000"/>
          </a:solidFill>
          <a:latin typeface="+mn-lt"/>
          <a:ea typeface="+mn-ea"/>
        </a:defRPr>
      </a:lvl3pPr>
      <a:lvl4pPr marL="2000250" indent="-228600" algn="just" rtl="0" fontAlgn="base">
        <a:lnSpc>
          <a:spcPct val="145000"/>
        </a:lnSpc>
        <a:spcBef>
          <a:spcPct val="20000"/>
        </a:spcBef>
        <a:spcAft>
          <a:spcPct val="0"/>
        </a:spcAft>
        <a:defRPr sz="2400" b="1">
          <a:solidFill>
            <a:srgbClr val="000000"/>
          </a:solidFill>
          <a:latin typeface="+mn-lt"/>
          <a:ea typeface="+mn-ea"/>
        </a:defRPr>
      </a:lvl4pPr>
      <a:lvl5pPr marL="2408238" indent="-228600" algn="just" rtl="0" fontAlgn="base">
        <a:lnSpc>
          <a:spcPct val="145000"/>
        </a:lnSpc>
        <a:spcBef>
          <a:spcPct val="20000"/>
        </a:spcBef>
        <a:spcAft>
          <a:spcPct val="0"/>
        </a:spcAft>
        <a:defRPr sz="2400" b="1">
          <a:solidFill>
            <a:srgbClr val="000000"/>
          </a:solidFill>
          <a:latin typeface="+mn-lt"/>
          <a:ea typeface="+mn-ea"/>
        </a:defRPr>
      </a:lvl5pPr>
      <a:lvl6pPr marL="2865438" indent="-228600" algn="just" rtl="0" fontAlgn="base">
        <a:lnSpc>
          <a:spcPct val="145000"/>
        </a:lnSpc>
        <a:spcBef>
          <a:spcPct val="20000"/>
        </a:spcBef>
        <a:spcAft>
          <a:spcPct val="0"/>
        </a:spcAft>
        <a:defRPr sz="2400" b="1">
          <a:solidFill>
            <a:srgbClr val="000000"/>
          </a:solidFill>
          <a:latin typeface="+mn-lt"/>
          <a:ea typeface="+mn-ea"/>
        </a:defRPr>
      </a:lvl6pPr>
      <a:lvl7pPr marL="3322638" indent="-228600" algn="just" rtl="0" fontAlgn="base">
        <a:lnSpc>
          <a:spcPct val="145000"/>
        </a:lnSpc>
        <a:spcBef>
          <a:spcPct val="20000"/>
        </a:spcBef>
        <a:spcAft>
          <a:spcPct val="0"/>
        </a:spcAft>
        <a:defRPr sz="2400" b="1">
          <a:solidFill>
            <a:srgbClr val="000000"/>
          </a:solidFill>
          <a:latin typeface="+mn-lt"/>
          <a:ea typeface="+mn-ea"/>
        </a:defRPr>
      </a:lvl7pPr>
      <a:lvl8pPr marL="3779838" indent="-228600" algn="just" rtl="0" fontAlgn="base">
        <a:lnSpc>
          <a:spcPct val="145000"/>
        </a:lnSpc>
        <a:spcBef>
          <a:spcPct val="20000"/>
        </a:spcBef>
        <a:spcAft>
          <a:spcPct val="0"/>
        </a:spcAft>
        <a:defRPr sz="2400" b="1">
          <a:solidFill>
            <a:srgbClr val="000000"/>
          </a:solidFill>
          <a:latin typeface="+mn-lt"/>
          <a:ea typeface="+mn-ea"/>
        </a:defRPr>
      </a:lvl8pPr>
      <a:lvl9pPr marL="4237038" indent="-228600" algn="just" rtl="0" fontAlgn="base">
        <a:lnSpc>
          <a:spcPct val="145000"/>
        </a:lnSpc>
        <a:spcBef>
          <a:spcPct val="20000"/>
        </a:spcBef>
        <a:spcAft>
          <a:spcPct val="0"/>
        </a:spcAft>
        <a:defRPr sz="2400"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09" name="Rectangle 17"/>
          <p:cNvSpPr>
            <a:spLocks noGrp="1" noChangeArrowheads="1"/>
          </p:cNvSpPr>
          <p:nvPr>
            <p:ph type="body" idx="1"/>
          </p:nvPr>
        </p:nvSpPr>
        <p:spPr bwMode="auto">
          <a:xfrm>
            <a:off x="596900" y="620713"/>
            <a:ext cx="7921625" cy="6397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3982" r:id="rId1"/>
  </p:sldLayoutIdLst>
  <p:transition>
    <p:random/>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charset="0"/>
        </a:defRPr>
      </a:lvl2pPr>
      <a:lvl3pPr algn="l" rtl="0" eaLnBrk="0" fontAlgn="base" hangingPunct="0">
        <a:spcBef>
          <a:spcPct val="0"/>
        </a:spcBef>
        <a:spcAft>
          <a:spcPct val="0"/>
        </a:spcAft>
        <a:defRPr sz="4400" b="1">
          <a:solidFill>
            <a:schemeClr val="tx2"/>
          </a:solidFill>
          <a:latin typeface="Arial" charset="0"/>
        </a:defRPr>
      </a:lvl3pPr>
      <a:lvl4pPr algn="l" rtl="0" eaLnBrk="0" fontAlgn="base" hangingPunct="0">
        <a:spcBef>
          <a:spcPct val="0"/>
        </a:spcBef>
        <a:spcAft>
          <a:spcPct val="0"/>
        </a:spcAft>
        <a:defRPr sz="4400" b="1">
          <a:solidFill>
            <a:schemeClr val="tx2"/>
          </a:solidFill>
          <a:latin typeface="Arial" charset="0"/>
        </a:defRPr>
      </a:lvl4pPr>
      <a:lvl5pPr algn="l" rtl="0" eaLnBrk="0" fontAlgn="base" hangingPunct="0">
        <a:spcBef>
          <a:spcPct val="0"/>
        </a:spcBef>
        <a:spcAft>
          <a:spcPct val="0"/>
        </a:spcAft>
        <a:defRPr sz="4400" b="1">
          <a:solidFill>
            <a:schemeClr val="tx2"/>
          </a:solidFill>
          <a:latin typeface="Arial" charset="0"/>
        </a:defRPr>
      </a:lvl5pPr>
      <a:lvl6pPr marL="457200" algn="l" rtl="0" fontAlgn="base">
        <a:spcBef>
          <a:spcPct val="0"/>
        </a:spcBef>
        <a:spcAft>
          <a:spcPct val="0"/>
        </a:spcAft>
        <a:defRPr sz="4400" b="1">
          <a:solidFill>
            <a:schemeClr val="tx2"/>
          </a:solidFill>
          <a:latin typeface="Arial" charset="0"/>
        </a:defRPr>
      </a:lvl6pPr>
      <a:lvl7pPr marL="914400" algn="l" rtl="0" fontAlgn="base">
        <a:spcBef>
          <a:spcPct val="0"/>
        </a:spcBef>
        <a:spcAft>
          <a:spcPct val="0"/>
        </a:spcAft>
        <a:defRPr sz="4400" b="1">
          <a:solidFill>
            <a:schemeClr val="tx2"/>
          </a:solidFill>
          <a:latin typeface="Arial" charset="0"/>
        </a:defRPr>
      </a:lvl7pPr>
      <a:lvl8pPr marL="1371600" algn="l" rtl="0" fontAlgn="base">
        <a:spcBef>
          <a:spcPct val="0"/>
        </a:spcBef>
        <a:spcAft>
          <a:spcPct val="0"/>
        </a:spcAft>
        <a:defRPr sz="4400" b="1">
          <a:solidFill>
            <a:schemeClr val="tx2"/>
          </a:solidFill>
          <a:latin typeface="Arial" charset="0"/>
        </a:defRPr>
      </a:lvl8pPr>
      <a:lvl9pPr marL="1828800" algn="l" rtl="0" fontAlgn="base">
        <a:spcBef>
          <a:spcPct val="0"/>
        </a:spcBef>
        <a:spcAft>
          <a:spcPct val="0"/>
        </a:spcAft>
        <a:defRPr sz="4400" b="1">
          <a:solidFill>
            <a:schemeClr val="tx2"/>
          </a:solidFill>
          <a:latin typeface="Arial" charset="0"/>
        </a:defRPr>
      </a:lvl9pPr>
    </p:titleStyle>
    <p:bodyStyle>
      <a:lvl1pPr indent="631825" algn="l" rtl="0" fontAlgn="base" hangingPunct="0">
        <a:lnSpc>
          <a:spcPct val="150000"/>
        </a:lnSpc>
        <a:spcBef>
          <a:spcPct val="0"/>
        </a:spcBef>
        <a:spcAft>
          <a:spcPct val="0"/>
        </a:spcAft>
        <a:defRPr sz="2400" b="1">
          <a:solidFill>
            <a:srgbClr val="000000"/>
          </a:solidFill>
          <a:latin typeface="+mn-lt"/>
          <a:ea typeface="+mn-ea"/>
          <a:cs typeface="+mn-cs"/>
        </a:defRPr>
      </a:lvl1pPr>
      <a:lvl2pPr marL="1185863" indent="-285750" algn="l" rtl="0" eaLnBrk="0" fontAlgn="base" hangingPunct="0">
        <a:lnSpc>
          <a:spcPct val="150000"/>
        </a:lnSpc>
        <a:spcBef>
          <a:spcPct val="0"/>
        </a:spcBef>
        <a:spcAft>
          <a:spcPct val="0"/>
        </a:spcAft>
        <a:defRPr sz="2400" b="1">
          <a:solidFill>
            <a:srgbClr val="000000"/>
          </a:solidFill>
          <a:latin typeface="+mn-lt"/>
          <a:ea typeface="+mn-ea"/>
        </a:defRPr>
      </a:lvl2pPr>
      <a:lvl3pPr marL="1593850" indent="-228600" algn="l" rtl="0" eaLnBrk="0" fontAlgn="base" hangingPunct="0">
        <a:lnSpc>
          <a:spcPct val="150000"/>
        </a:lnSpc>
        <a:spcBef>
          <a:spcPct val="0"/>
        </a:spcBef>
        <a:spcAft>
          <a:spcPct val="0"/>
        </a:spcAft>
        <a:defRPr sz="2400" b="1">
          <a:solidFill>
            <a:srgbClr val="000000"/>
          </a:solidFill>
          <a:latin typeface="+mn-lt"/>
          <a:ea typeface="+mn-ea"/>
        </a:defRPr>
      </a:lvl3pPr>
      <a:lvl4pPr marL="2001838" indent="-228600" algn="l" rtl="0" eaLnBrk="0" fontAlgn="base" hangingPunct="0">
        <a:lnSpc>
          <a:spcPct val="150000"/>
        </a:lnSpc>
        <a:spcBef>
          <a:spcPct val="0"/>
        </a:spcBef>
        <a:spcAft>
          <a:spcPct val="0"/>
        </a:spcAft>
        <a:defRPr sz="2400" b="1">
          <a:solidFill>
            <a:srgbClr val="000000"/>
          </a:solidFill>
          <a:latin typeface="+mn-lt"/>
          <a:ea typeface="+mn-ea"/>
        </a:defRPr>
      </a:lvl4pPr>
      <a:lvl5pPr marL="2409825" indent="-228600" algn="l" rtl="0" eaLnBrk="0" fontAlgn="base" hangingPunct="0">
        <a:lnSpc>
          <a:spcPct val="150000"/>
        </a:lnSpc>
        <a:spcBef>
          <a:spcPct val="0"/>
        </a:spcBef>
        <a:spcAft>
          <a:spcPct val="0"/>
        </a:spcAft>
        <a:defRPr sz="2400" b="1">
          <a:solidFill>
            <a:srgbClr val="000000"/>
          </a:solidFill>
          <a:latin typeface="+mn-lt"/>
          <a:ea typeface="+mn-ea"/>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8.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9.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10.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11.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2.xml"/><Relationship Id="rId1" Type="http://schemas.openxmlformats.org/officeDocument/2006/relationships/vmlDrawing" Target="../drawings/vmlDrawing12.v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2.xml"/><Relationship Id="rId1" Type="http://schemas.openxmlformats.org/officeDocument/2006/relationships/vmlDrawing" Target="../drawings/vmlDrawing13.vml"/><Relationship Id="rId6" Type="http://schemas.openxmlformats.org/officeDocument/2006/relationships/image" Target="../media/image22.png"/><Relationship Id="rId5" Type="http://schemas.openxmlformats.org/officeDocument/2006/relationships/oleObject" Target="../embeddings/oleObject13.bin"/><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2.xml"/><Relationship Id="rId1" Type="http://schemas.openxmlformats.org/officeDocument/2006/relationships/vmlDrawing" Target="../drawings/vmlDrawing14.vml"/><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12.xml"/><Relationship Id="rId1" Type="http://schemas.openxmlformats.org/officeDocument/2006/relationships/vmlDrawing" Target="../drawings/vmlDrawing15.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2.xml"/><Relationship Id="rId1" Type="http://schemas.openxmlformats.org/officeDocument/2006/relationships/vmlDrawing" Target="../drawings/vmlDrawing16.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2.xml"/><Relationship Id="rId1" Type="http://schemas.openxmlformats.org/officeDocument/2006/relationships/vmlDrawing" Target="../drawings/vmlDrawing17.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2.xml"/><Relationship Id="rId1" Type="http://schemas.openxmlformats.org/officeDocument/2006/relationships/vmlDrawing" Target="../drawings/vmlDrawing18.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2.xml"/><Relationship Id="rId1" Type="http://schemas.openxmlformats.org/officeDocument/2006/relationships/vmlDrawing" Target="../drawings/vmlDrawing19.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2.xml"/><Relationship Id="rId1" Type="http://schemas.openxmlformats.org/officeDocument/2006/relationships/vmlDrawing" Target="../drawings/vmlDrawing20.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2.xml"/><Relationship Id="rId1" Type="http://schemas.openxmlformats.org/officeDocument/2006/relationships/vmlDrawing" Target="../drawings/vmlDrawing21.v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2.xml"/><Relationship Id="rId1" Type="http://schemas.openxmlformats.org/officeDocument/2006/relationships/vmlDrawing" Target="../drawings/vmlDrawing22.v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23.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2.xml"/><Relationship Id="rId1" Type="http://schemas.openxmlformats.org/officeDocument/2006/relationships/vmlDrawing" Target="../drawings/vmlDrawing24.v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12.xml"/><Relationship Id="rId1" Type="http://schemas.openxmlformats.org/officeDocument/2006/relationships/vmlDrawing" Target="../drawings/vmlDrawing25.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12.xml"/><Relationship Id="rId1" Type="http://schemas.openxmlformats.org/officeDocument/2006/relationships/vmlDrawing" Target="../drawings/vmlDrawing26.vml"/><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2.xml"/><Relationship Id="rId1" Type="http://schemas.openxmlformats.org/officeDocument/2006/relationships/vmlDrawing" Target="../drawings/vmlDrawing27.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12.xml"/><Relationship Id="rId1" Type="http://schemas.openxmlformats.org/officeDocument/2006/relationships/vmlDrawing" Target="../drawings/vmlDrawing28.vml"/><Relationship Id="rId6" Type="http://schemas.openxmlformats.org/officeDocument/2006/relationships/oleObject" Target="../embeddings/oleObject36.bin"/><Relationship Id="rId5" Type="http://schemas.openxmlformats.org/officeDocument/2006/relationships/oleObject" Target="../embeddings/oleObject35.bin"/><Relationship Id="rId4" Type="http://schemas.openxmlformats.org/officeDocument/2006/relationships/oleObject" Target="../embeddings/oleObject34.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2.xml"/><Relationship Id="rId1" Type="http://schemas.openxmlformats.org/officeDocument/2006/relationships/vmlDrawing" Target="../drawings/vmlDrawing29.vml"/><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2.xml"/><Relationship Id="rId1" Type="http://schemas.openxmlformats.org/officeDocument/2006/relationships/vmlDrawing" Target="../drawings/vmlDrawing30.vml"/><Relationship Id="rId4" Type="http://schemas.openxmlformats.org/officeDocument/2006/relationships/oleObject" Target="../embeddings/oleObject41.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12.xml"/><Relationship Id="rId1" Type="http://schemas.openxmlformats.org/officeDocument/2006/relationships/vmlDrawing" Target="../drawings/vmlDrawing31.vml"/><Relationship Id="rId4" Type="http://schemas.openxmlformats.org/officeDocument/2006/relationships/oleObject" Target="../embeddings/oleObject43.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12.xml"/><Relationship Id="rId1" Type="http://schemas.openxmlformats.org/officeDocument/2006/relationships/vmlDrawing" Target="../drawings/vmlDrawing32.vml"/><Relationship Id="rId4" Type="http://schemas.openxmlformats.org/officeDocument/2006/relationships/oleObject" Target="../embeddings/oleObject45.bin"/></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12.xml"/><Relationship Id="rId1" Type="http://schemas.openxmlformats.org/officeDocument/2006/relationships/vmlDrawing" Target="../drawings/vmlDrawing33.vml"/><Relationship Id="rId4" Type="http://schemas.openxmlformats.org/officeDocument/2006/relationships/oleObject" Target="../embeddings/oleObject46.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oleObject" Target="../embeddings/oleObject5.bin"/><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12.xml"/><Relationship Id="rId1" Type="http://schemas.openxmlformats.org/officeDocument/2006/relationships/vmlDrawing" Target="../drawings/vmlDrawing34.vml"/><Relationship Id="rId4" Type="http://schemas.openxmlformats.org/officeDocument/2006/relationships/oleObject" Target="../embeddings/oleObject47.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6.v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12.xml"/><Relationship Id="rId1" Type="http://schemas.openxmlformats.org/officeDocument/2006/relationships/vmlDrawing" Target="../drawings/vmlDrawing35.vml"/><Relationship Id="rId4" Type="http://schemas.openxmlformats.org/officeDocument/2006/relationships/oleObject" Target="../embeddings/oleObject48.bin"/></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7.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12.xml"/><Relationship Id="rId1" Type="http://schemas.openxmlformats.org/officeDocument/2006/relationships/vmlDrawing" Target="../drawings/vmlDrawing36.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12" name="Picture 12" descr="晨读开卷有益"/>
          <p:cNvPicPr>
            <a:picLocks noChangeAspect="1" noChangeArrowheads="1"/>
          </p:cNvPicPr>
          <p:nvPr/>
        </p:nvPicPr>
        <p:blipFill>
          <a:blip r:embed="rId3" cstate="print"/>
          <a:srcRect/>
          <a:stretch>
            <a:fillRect/>
          </a:stretch>
        </p:blipFill>
        <p:spPr bwMode="auto">
          <a:xfrm>
            <a:off x="576263" y="1449388"/>
            <a:ext cx="7981950" cy="579437"/>
          </a:xfrm>
          <a:prstGeom prst="rect">
            <a:avLst/>
          </a:prstGeom>
          <a:noFill/>
        </p:spPr>
      </p:pic>
      <p:sp>
        <p:nvSpPr>
          <p:cNvPr id="768013" name="Rectangle 13"/>
          <p:cNvSpPr>
            <a:spLocks noGrp="1" noChangeArrowheads="1"/>
          </p:cNvSpPr>
          <p:nvPr>
            <p:ph type="body" idx="4294967295"/>
          </p:nvPr>
        </p:nvSpPr>
        <p:spPr>
          <a:xfrm>
            <a:off x="596900" y="2068513"/>
            <a:ext cx="7921625" cy="3378200"/>
          </a:xfrm>
        </p:spPr>
        <p:txBody>
          <a:bodyPr/>
          <a:lstStyle/>
          <a:p>
            <a:pPr algn="ctr"/>
            <a:r>
              <a:rPr lang="zh-CN" altLang="en-US" smtClean="0">
                <a:latin typeface="Times New Roman" pitchFamily="18" charset="0"/>
                <a:ea typeface="黑体" pitchFamily="2" charset="-122"/>
                <a:cs typeface="Times New Roman" pitchFamily="18" charset="0"/>
              </a:rPr>
              <a:t>蝉</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李商隐</a:t>
            </a:r>
            <a:endParaRPr lang="zh-CN" altLang="en-US" smtClean="0">
              <a:latin typeface="Times New Roman" pitchFamily="18" charset="0"/>
              <a:ea typeface="宋体" pitchFamily="2" charset="-122"/>
              <a:cs typeface="Times New Roman" pitchFamily="18" charset="0"/>
            </a:endParaRPr>
          </a:p>
          <a:p>
            <a:pPr algn="ctr"/>
            <a:r>
              <a:rPr lang="zh-CN" altLang="en-US" smtClean="0">
                <a:latin typeface="Times New Roman" pitchFamily="18" charset="0"/>
                <a:ea typeface="宋体" pitchFamily="2" charset="-122"/>
                <a:cs typeface="Times New Roman" pitchFamily="18" charset="0"/>
              </a:rPr>
              <a:t>本以高难饱，徒劳恨费声。</a:t>
            </a:r>
          </a:p>
          <a:p>
            <a:pPr algn="ctr"/>
            <a:r>
              <a:rPr lang="zh-CN" altLang="en-US" smtClean="0">
                <a:latin typeface="Times New Roman" pitchFamily="18" charset="0"/>
                <a:ea typeface="宋体" pitchFamily="2" charset="-122"/>
                <a:cs typeface="Times New Roman" pitchFamily="18" charset="0"/>
              </a:rPr>
              <a:t>五更疏欲断，一树碧无情。</a:t>
            </a:r>
          </a:p>
          <a:p>
            <a:pPr algn="ctr"/>
            <a:r>
              <a:rPr lang="zh-CN" altLang="en-US" smtClean="0">
                <a:latin typeface="Times New Roman" pitchFamily="18" charset="0"/>
                <a:ea typeface="宋体" pitchFamily="2" charset="-122"/>
                <a:cs typeface="Times New Roman" pitchFamily="18" charset="0"/>
              </a:rPr>
              <a:t>薄宦梗犹泛，故园芜已平。</a:t>
            </a:r>
          </a:p>
          <a:p>
            <a:pPr algn="ctr"/>
            <a:r>
              <a:rPr lang="zh-CN" altLang="en-US" smtClean="0">
                <a:latin typeface="Times New Roman" pitchFamily="18" charset="0"/>
                <a:ea typeface="宋体" pitchFamily="2" charset="-122"/>
                <a:cs typeface="Times New Roman" pitchFamily="18" charset="0"/>
              </a:rPr>
              <a:t>烦君最相警，我亦举家清。</a:t>
            </a:r>
          </a:p>
        </p:txBody>
      </p:sp>
      <p:graphicFrame>
        <p:nvGraphicFramePr>
          <p:cNvPr id="768014" name="Object 14"/>
          <p:cNvGraphicFramePr>
            <a:graphicFrameLocks noChangeAspect="1"/>
          </p:cNvGraphicFramePr>
          <p:nvPr/>
        </p:nvGraphicFramePr>
        <p:xfrm>
          <a:off x="431800" y="728663"/>
          <a:ext cx="7993063" cy="741362"/>
        </p:xfrm>
        <a:graphic>
          <a:graphicData uri="http://schemas.openxmlformats.org/presentationml/2006/ole">
            <p:oleObj spid="_x0000_s768014" name="文档" r:id="rId4" imgW="7992505" imgH="74091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3394"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震动</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振动</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震动</a:t>
            </a:r>
            <a:r>
              <a:rPr lang="zh-CN" altLang="en-US" smtClean="0">
                <a:latin typeface="Times New Roman" pitchFamily="18" charset="0"/>
                <a:ea typeface="宋体" pitchFamily="2" charset="-122"/>
                <a:cs typeface="Times New Roman" pitchFamily="18" charset="0"/>
              </a:rPr>
              <a:t>：侧重受外力影响而颤动或人心情不平静。</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振动</a:t>
            </a:r>
            <a:r>
              <a:rPr lang="zh-CN" altLang="en-US" smtClean="0">
                <a:latin typeface="Times New Roman" pitchFamily="18" charset="0"/>
                <a:ea typeface="宋体" pitchFamily="2" charset="-122"/>
                <a:cs typeface="Times New Roman" pitchFamily="18" charset="0"/>
              </a:rPr>
              <a:t>：侧重机械振动，指物体通过一个中心位置，不断作往复运动。</a:t>
            </a:r>
          </a:p>
          <a:p>
            <a:pPr algn="just"/>
            <a:r>
              <a:rPr lang="zh-CN" altLang="en-US" smtClean="0">
                <a:latin typeface="Times New Roman" pitchFamily="18" charset="0"/>
                <a:ea typeface="宋体" pitchFamily="2" charset="-122"/>
                <a:cs typeface="Times New Roman" pitchFamily="18" charset="0"/>
              </a:rPr>
              <a:t>请将正确的词语填在横线上。</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①</a:t>
            </a:r>
            <a:r>
              <a:rPr lang="zh-CN" altLang="en-US" smtClean="0">
                <a:latin typeface="Times New Roman" pitchFamily="18" charset="0"/>
                <a:ea typeface="宋体" pitchFamily="2" charset="-122"/>
                <a:cs typeface="Times New Roman" pitchFamily="18" charset="0"/>
              </a:rPr>
              <a:t>瑞士银行在证实将大规模裁员的当天就开始给银行家们放假，此举在全球金融行业引起不小的</a:t>
            </a:r>
            <a:r>
              <a:rPr lang="zh-CN" altLang="en-US" u="sng" smtClean="0">
                <a:latin typeface="Times New Roman" pitchFamily="18" charset="0"/>
                <a:ea typeface="宋体" pitchFamily="2" charset="-122"/>
                <a:cs typeface="Times New Roman" pitchFamily="18" charset="0"/>
              </a:rPr>
              <a:t>震动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震动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振动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②</a:t>
            </a:r>
            <a:r>
              <a:rPr lang="zh-CN" altLang="en-US" u="sng" smtClean="0">
                <a:latin typeface="Times New Roman" pitchFamily="18" charset="0"/>
                <a:ea typeface="宋体" pitchFamily="2" charset="-122"/>
                <a:cs typeface="Times New Roman" pitchFamily="18" charset="0"/>
              </a:rPr>
              <a:t>振动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震动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振动</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台在操作时必须是经过培训和指定的操作人员操作，不允许非操作人员进行任何操作。</a:t>
            </a: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4419" name="Object 3"/>
          <p:cNvGraphicFramePr>
            <a:graphicFrameLocks noChangeAspect="1"/>
          </p:cNvGraphicFramePr>
          <p:nvPr/>
        </p:nvGraphicFramePr>
        <p:xfrm>
          <a:off x="576263" y="1089025"/>
          <a:ext cx="7993062" cy="4149725"/>
        </p:xfrm>
        <a:graphic>
          <a:graphicData uri="http://schemas.openxmlformats.org/presentationml/2006/ole">
            <p:oleObj spid="_x0000_s1084419" name="文档" r:id="rId3"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5443" name="Object 3"/>
          <p:cNvGraphicFramePr>
            <a:graphicFrameLocks noChangeAspect="1"/>
          </p:cNvGraphicFramePr>
          <p:nvPr/>
        </p:nvGraphicFramePr>
        <p:xfrm>
          <a:off x="576263" y="1449388"/>
          <a:ext cx="7993062" cy="3557587"/>
        </p:xfrm>
        <a:graphic>
          <a:graphicData uri="http://schemas.openxmlformats.org/presentationml/2006/ole">
            <p:oleObj spid="_x0000_s1085443"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86467" name="Object 3"/>
          <p:cNvGraphicFramePr>
            <a:graphicFrameLocks noChangeAspect="1"/>
          </p:cNvGraphicFramePr>
          <p:nvPr/>
        </p:nvGraphicFramePr>
        <p:xfrm>
          <a:off x="576263" y="1089025"/>
          <a:ext cx="7993062" cy="2963863"/>
        </p:xfrm>
        <a:graphic>
          <a:graphicData uri="http://schemas.openxmlformats.org/presentationml/2006/ole">
            <p:oleObj spid="_x0000_s1086467" name="文档" r:id="rId3"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6643" name="Object 3"/>
          <p:cNvGraphicFramePr>
            <a:graphicFrameLocks noChangeAspect="1"/>
          </p:cNvGraphicFramePr>
          <p:nvPr/>
        </p:nvGraphicFramePr>
        <p:xfrm>
          <a:off x="576263" y="1449388"/>
          <a:ext cx="7993062" cy="3557587"/>
        </p:xfrm>
        <a:graphic>
          <a:graphicData uri="http://schemas.openxmlformats.org/presentationml/2006/ole">
            <p:oleObj spid="_x0000_s1136643" name="文档" r:id="rId3" imgW="7992505" imgH="355706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7666" name="Object 2"/>
          <p:cNvGraphicFramePr>
            <a:graphicFrameLocks noChangeAspect="1"/>
          </p:cNvGraphicFramePr>
          <p:nvPr/>
        </p:nvGraphicFramePr>
        <p:xfrm>
          <a:off x="576263" y="1268413"/>
          <a:ext cx="7993062" cy="2963862"/>
        </p:xfrm>
        <a:graphic>
          <a:graphicData uri="http://schemas.openxmlformats.org/presentationml/2006/ole">
            <p:oleObj spid="_x0000_s1137666" name="文档" r:id="rId3"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1170" name="Picture 2" descr="相关知识"/>
          <p:cNvPicPr>
            <a:picLocks noChangeAspect="1" noChangeArrowheads="1"/>
          </p:cNvPicPr>
          <p:nvPr/>
        </p:nvPicPr>
        <p:blipFill>
          <a:blip r:embed="rId3" cstate="print"/>
          <a:srcRect/>
          <a:stretch>
            <a:fillRect/>
          </a:stretch>
        </p:blipFill>
        <p:spPr bwMode="auto">
          <a:xfrm>
            <a:off x="1150938" y="549275"/>
            <a:ext cx="2541587" cy="723900"/>
          </a:xfrm>
          <a:prstGeom prst="rect">
            <a:avLst/>
          </a:prstGeom>
          <a:noFill/>
        </p:spPr>
      </p:pic>
      <p:pic>
        <p:nvPicPr>
          <p:cNvPr id="1031173" name="Picture 5" descr="作者名片"/>
          <p:cNvPicPr>
            <a:picLocks noChangeAspect="1" noChangeArrowheads="1"/>
          </p:cNvPicPr>
          <p:nvPr/>
        </p:nvPicPr>
        <p:blipFill>
          <a:blip r:embed="rId4" cstate="print"/>
          <a:srcRect/>
          <a:stretch>
            <a:fillRect/>
          </a:stretch>
        </p:blipFill>
        <p:spPr bwMode="auto">
          <a:xfrm>
            <a:off x="1150938" y="1449388"/>
            <a:ext cx="1900237" cy="400050"/>
          </a:xfrm>
          <a:prstGeom prst="rect">
            <a:avLst/>
          </a:prstGeom>
          <a:noFill/>
        </p:spPr>
      </p:pic>
      <p:graphicFrame>
        <p:nvGraphicFramePr>
          <p:cNvPr id="1031174" name="Object 6"/>
          <p:cNvGraphicFramePr>
            <a:graphicFrameLocks noChangeAspect="1"/>
          </p:cNvGraphicFramePr>
          <p:nvPr/>
        </p:nvGraphicFramePr>
        <p:xfrm>
          <a:off x="576263" y="1989138"/>
          <a:ext cx="7993062" cy="2963862"/>
        </p:xfrm>
        <a:graphic>
          <a:graphicData uri="http://schemas.openxmlformats.org/presentationml/2006/ole">
            <p:oleObj spid="_x0000_s1031174" name="文档" r:id="rId5" imgW="7992505" imgH="2964086" progId="Word.Document.8">
              <p:embed/>
            </p:oleObj>
          </a:graphicData>
        </a:graphic>
      </p:graphicFrame>
      <p:pic>
        <p:nvPicPr>
          <p:cNvPr id="1031175" name="Picture 7" descr="x52"/>
          <p:cNvPicPr>
            <a:picLocks noChangeAspect="1" noChangeArrowheads="1"/>
          </p:cNvPicPr>
          <p:nvPr/>
        </p:nvPicPr>
        <p:blipFill>
          <a:blip r:embed="rId6" cstate="print"/>
          <a:srcRect/>
          <a:stretch>
            <a:fillRect/>
          </a:stretch>
        </p:blipFill>
        <p:spPr bwMode="auto">
          <a:xfrm>
            <a:off x="5472113" y="4149725"/>
            <a:ext cx="1574800" cy="2159000"/>
          </a:xfrm>
          <a:prstGeom prst="rect">
            <a:avLst/>
          </a:prstGeom>
          <a:noFill/>
        </p:spPr>
      </p:pic>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7490" name="Rectangle 2"/>
          <p:cNvSpPr>
            <a:spLocks noGrp="1" noChangeArrowheads="1"/>
          </p:cNvSpPr>
          <p:nvPr>
            <p:ph type="body" idx="4294967295"/>
          </p:nvPr>
        </p:nvSpPr>
        <p:spPr>
          <a:xfrm>
            <a:off x="596900" y="989013"/>
            <a:ext cx="7921625" cy="2830512"/>
          </a:xfrm>
        </p:spPr>
        <p:txBody>
          <a:bodyPr/>
          <a:lstStyle/>
          <a:p>
            <a:r>
              <a:rPr lang="zh-CN" altLang="en-US" smtClean="0">
                <a:latin typeface="Times New Roman" pitchFamily="18" charset="0"/>
                <a:ea typeface="宋体" pitchFamily="2" charset="-122"/>
                <a:cs typeface="Times New Roman" pitchFamily="18" charset="0"/>
              </a:rPr>
              <a:t>代表作</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细胞生命的礼赞</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是一个医学家、生物学家关于生命、人生、社会乃至宇宙的思考。思想博大而深邃，信息庞杂而新奇，批评文明，嘲弄愚见，开阔眼界，激发思索。而其文笔优美、清新、幽默、含蓄，无愧当今科学散文中的大家手笔。</a:t>
            </a:r>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3220" name="Picture 4" descr="背景资料"/>
          <p:cNvPicPr>
            <a:picLocks noChangeAspect="1" noChangeArrowheads="1"/>
          </p:cNvPicPr>
          <p:nvPr/>
        </p:nvPicPr>
        <p:blipFill>
          <a:blip r:embed="rId2" cstate="print"/>
          <a:srcRect/>
          <a:stretch>
            <a:fillRect/>
          </a:stretch>
        </p:blipFill>
        <p:spPr bwMode="auto">
          <a:xfrm>
            <a:off x="1231900" y="368300"/>
            <a:ext cx="1900238" cy="400050"/>
          </a:xfrm>
          <a:prstGeom prst="rect">
            <a:avLst/>
          </a:prstGeom>
          <a:noFill/>
        </p:spPr>
      </p:pic>
      <p:sp>
        <p:nvSpPr>
          <p:cNvPr id="1033221" name="Rectangle 5"/>
          <p:cNvSpPr>
            <a:spLocks noGrp="1" noChangeArrowheads="1"/>
          </p:cNvSpPr>
          <p:nvPr>
            <p:ph type="body" idx="4294967295"/>
          </p:nvPr>
        </p:nvSpPr>
        <p:spPr>
          <a:xfrm>
            <a:off x="596900" y="666750"/>
            <a:ext cx="7921625" cy="5715000"/>
          </a:xfrm>
          <a:noFill/>
        </p:spPr>
        <p:txBody>
          <a:bodyPr/>
          <a:lstStyle/>
          <a:p>
            <a:pPr>
              <a:lnSpc>
                <a:spcPct val="140000"/>
              </a:lnSpc>
            </a:pPr>
            <a:r>
              <a:rPr lang="en-US" altLang="zh-CN" smtClean="0">
                <a:latin typeface="Times New Roman" pitchFamily="18" charset="0"/>
                <a:ea typeface="宋体" pitchFamily="2" charset="-122"/>
                <a:cs typeface="Times New Roman" pitchFamily="18" charset="0"/>
              </a:rPr>
              <a:t>1970</a:t>
            </a:r>
            <a:r>
              <a:rPr lang="zh-CN" altLang="en-US" smtClean="0">
                <a:latin typeface="宋体" pitchFamily="2" charset="-122"/>
                <a:ea typeface="宋体" pitchFamily="2" charset="-122"/>
                <a:cs typeface="Times New Roman" pitchFamily="18" charset="0"/>
              </a:rPr>
              <a:t>年，托马斯任耶鲁大学医学院院长时，应邀在一个关于炎症的学术讨论会上作</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定调演说</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。演说的整理稿传到了</a:t>
            </a:r>
            <a:r>
              <a:rPr lang="en-US" altLang="zh-CN" smtClean="0">
                <a:latin typeface="宋体" pitchFamily="2" charset="-122"/>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新英格兰医学杂志</a:t>
            </a:r>
            <a:r>
              <a:rPr lang="en-US" altLang="zh-CN" smtClean="0">
                <a:latin typeface="宋体" pitchFamily="2" charset="-122"/>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主编的手里。主编是托马斯实习医生时的年兄契友，他喜欢这篇东西，便命托马斯为他的杂志写一系列短文，让他照此泛泛而谈，题目不限，一文不给，一字不改。托马斯本具文才，可惜大半生献身研究，只好去作那些刻板的学术论文。得此机会，他自然乐于应命，一连写了六篇。热情的读者和批评家们要他把专栏写下去。于是，他一发而不可收，连写了四年。这时，出版商已争相出版。</a:t>
            </a:r>
            <a:r>
              <a:rPr lang="zh-CN" altLang="en-US" smtClean="0">
                <a:latin typeface="Times New Roman" pitchFamily="18" charset="0"/>
                <a:ea typeface="宋体" pitchFamily="2" charset="-122"/>
                <a:cs typeface="Times New Roman" pitchFamily="18" charset="0"/>
              </a:rPr>
              <a:t> </a:t>
            </a:r>
            <a:r>
              <a:rPr lang="zh-CN" altLang="en-US" smtClean="0">
                <a:latin typeface="宋体" pitchFamily="2" charset="-122"/>
                <a:ea typeface="宋体" pitchFamily="2" charset="-122"/>
                <a:cs typeface="Times New Roman" pitchFamily="18" charset="0"/>
              </a:rPr>
              <a:t>于是，我们就看到了这本辉煌的小册子</a:t>
            </a:r>
            <a:r>
              <a:rPr lang="en-US" altLang="zh-CN" smtClean="0">
                <a:latin typeface="宋体" pitchFamily="2" charset="-122"/>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细胞生命的礼赞</a:t>
            </a:r>
            <a:r>
              <a:rPr lang="en-US" altLang="zh-CN" smtClean="0">
                <a:latin typeface="宋体" pitchFamily="2" charset="-122"/>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a:t>
            </a:r>
            <a:r>
              <a:rPr lang="zh-CN" altLang="en-US" smtClean="0">
                <a:latin typeface="Arial" pitchFamily="34" charset="0"/>
                <a:ea typeface="宋体" pitchFamily="2" charset="-122"/>
                <a:cs typeface="Times New Roman" pitchFamily="18" charset="0"/>
              </a:rPr>
              <a:t> </a:t>
            </a: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8258" name="Picture 18" descr="自主文本初研"/>
          <p:cNvPicPr>
            <a:picLocks noChangeAspect="1" noChangeArrowheads="1"/>
          </p:cNvPicPr>
          <p:nvPr/>
        </p:nvPicPr>
        <p:blipFill>
          <a:blip r:embed="rId3" cstate="print"/>
          <a:srcRect/>
          <a:stretch>
            <a:fillRect/>
          </a:stretch>
        </p:blipFill>
        <p:spPr bwMode="auto">
          <a:xfrm>
            <a:off x="584200" y="549275"/>
            <a:ext cx="7981950" cy="579438"/>
          </a:xfrm>
          <a:prstGeom prst="rect">
            <a:avLst/>
          </a:prstGeom>
          <a:noFill/>
        </p:spPr>
      </p:pic>
      <p:graphicFrame>
        <p:nvGraphicFramePr>
          <p:cNvPr id="778262" name="Object 22"/>
          <p:cNvGraphicFramePr>
            <a:graphicFrameLocks noChangeAspect="1"/>
          </p:cNvGraphicFramePr>
          <p:nvPr/>
        </p:nvGraphicFramePr>
        <p:xfrm>
          <a:off x="576263" y="1376363"/>
          <a:ext cx="7993062" cy="4752975"/>
        </p:xfrm>
        <a:graphic>
          <a:graphicData uri="http://schemas.openxmlformats.org/presentationml/2006/ole">
            <p:oleObj spid="_x0000_s778262" name="文档" r:id="rId4" imgW="7992505" imgH="475283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69029" name="Object 5"/>
          <p:cNvGraphicFramePr>
            <a:graphicFrameLocks noChangeAspect="1"/>
          </p:cNvGraphicFramePr>
          <p:nvPr/>
        </p:nvGraphicFramePr>
        <p:xfrm>
          <a:off x="576263" y="1057275"/>
          <a:ext cx="7993062" cy="4743450"/>
        </p:xfrm>
        <a:graphic>
          <a:graphicData uri="http://schemas.openxmlformats.org/presentationml/2006/ole">
            <p:oleObj spid="_x0000_s769029"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68709" name="Object 5"/>
          <p:cNvGraphicFramePr>
            <a:graphicFrameLocks noChangeAspect="1"/>
          </p:cNvGraphicFramePr>
          <p:nvPr/>
        </p:nvGraphicFramePr>
        <p:xfrm>
          <a:off x="576263" y="1449388"/>
          <a:ext cx="7993062" cy="1778000"/>
        </p:xfrm>
        <a:graphic>
          <a:graphicData uri="http://schemas.openxmlformats.org/presentationml/2006/ole">
            <p:oleObj spid="_x0000_s968709" name="文档" r:id="rId3" imgW="7992505" imgH="1778534"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1522" name="Object 2"/>
          <p:cNvGraphicFramePr>
            <a:graphicFrameLocks noChangeAspect="1"/>
          </p:cNvGraphicFramePr>
          <p:nvPr/>
        </p:nvGraphicFramePr>
        <p:xfrm>
          <a:off x="576263" y="750888"/>
          <a:ext cx="7993062" cy="5356225"/>
        </p:xfrm>
        <a:graphic>
          <a:graphicData uri="http://schemas.openxmlformats.org/presentationml/2006/ole">
            <p:oleObj spid="_x0000_s1131522" name="文档" r:id="rId3" imgW="7992505" imgH="5355625"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0498" name="Object 2"/>
          <p:cNvGraphicFramePr>
            <a:graphicFrameLocks noChangeAspect="1"/>
          </p:cNvGraphicFramePr>
          <p:nvPr/>
        </p:nvGraphicFramePr>
        <p:xfrm>
          <a:off x="576263" y="1089025"/>
          <a:ext cx="7993062" cy="3567113"/>
        </p:xfrm>
        <a:graphic>
          <a:graphicData uri="http://schemas.openxmlformats.org/presentationml/2006/ole">
            <p:oleObj spid="_x0000_s1130498" name="文档" r:id="rId3" imgW="7992505" imgH="3566875"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9474" name="Object 2"/>
          <p:cNvGraphicFramePr>
            <a:graphicFrameLocks noChangeAspect="1"/>
          </p:cNvGraphicFramePr>
          <p:nvPr/>
        </p:nvGraphicFramePr>
        <p:xfrm>
          <a:off x="576263" y="908050"/>
          <a:ext cx="7993062" cy="4752975"/>
        </p:xfrm>
        <a:graphic>
          <a:graphicData uri="http://schemas.openxmlformats.org/presentationml/2006/ole">
            <p:oleObj spid="_x0000_s1129474" name="文档" r:id="rId3" imgW="7992505" imgH="475283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8450" name="Object 2"/>
          <p:cNvGraphicFramePr>
            <a:graphicFrameLocks noChangeAspect="1"/>
          </p:cNvGraphicFramePr>
          <p:nvPr/>
        </p:nvGraphicFramePr>
        <p:xfrm>
          <a:off x="576263" y="757238"/>
          <a:ext cx="7993062" cy="5345112"/>
        </p:xfrm>
        <a:graphic>
          <a:graphicData uri="http://schemas.openxmlformats.org/presentationml/2006/ole">
            <p:oleObj spid="_x0000_s1128450" name="文档" r:id="rId3" imgW="7992505" imgH="534581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7426" name="Object 2"/>
          <p:cNvGraphicFramePr>
            <a:graphicFrameLocks noChangeAspect="1"/>
          </p:cNvGraphicFramePr>
          <p:nvPr/>
        </p:nvGraphicFramePr>
        <p:xfrm>
          <a:off x="576263" y="908050"/>
          <a:ext cx="7993062" cy="4149725"/>
        </p:xfrm>
        <a:graphic>
          <a:graphicData uri="http://schemas.openxmlformats.org/presentationml/2006/ole">
            <p:oleObj spid="_x0000_s1127426" name="文档" r:id="rId3"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6402" name="Object 2"/>
          <p:cNvGraphicFramePr>
            <a:graphicFrameLocks noChangeAspect="1"/>
          </p:cNvGraphicFramePr>
          <p:nvPr/>
        </p:nvGraphicFramePr>
        <p:xfrm>
          <a:off x="576263" y="1057275"/>
          <a:ext cx="7993062" cy="4743450"/>
        </p:xfrm>
        <a:graphic>
          <a:graphicData uri="http://schemas.openxmlformats.org/presentationml/2006/ole">
            <p:oleObj spid="_x0000_s1126402"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5378" name="Object 2"/>
          <p:cNvGraphicFramePr>
            <a:graphicFrameLocks noChangeAspect="1"/>
          </p:cNvGraphicFramePr>
          <p:nvPr/>
        </p:nvGraphicFramePr>
        <p:xfrm>
          <a:off x="574675" y="603250"/>
          <a:ext cx="7889875" cy="5526088"/>
        </p:xfrm>
        <a:graphic>
          <a:graphicData uri="http://schemas.openxmlformats.org/presentationml/2006/ole">
            <p:oleObj spid="_x0000_s1125378" name="文档" r:id="rId3" imgW="8005110" imgH="566212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4355" name="Object 3"/>
          <p:cNvGraphicFramePr>
            <a:graphicFrameLocks noChangeAspect="1"/>
          </p:cNvGraphicFramePr>
          <p:nvPr/>
        </p:nvGraphicFramePr>
        <p:xfrm>
          <a:off x="576263" y="1268413"/>
          <a:ext cx="7993062" cy="2963862"/>
        </p:xfrm>
        <a:graphic>
          <a:graphicData uri="http://schemas.openxmlformats.org/presentationml/2006/ole">
            <p:oleObj spid="_x0000_s1124355" name="文档" r:id="rId3" imgW="7992505" imgH="2964086"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3330" name="Object 2"/>
          <p:cNvGraphicFramePr>
            <a:graphicFrameLocks noChangeAspect="1"/>
          </p:cNvGraphicFramePr>
          <p:nvPr/>
        </p:nvGraphicFramePr>
        <p:xfrm>
          <a:off x="576263" y="757238"/>
          <a:ext cx="7993062" cy="5345112"/>
        </p:xfrm>
        <a:graphic>
          <a:graphicData uri="http://schemas.openxmlformats.org/presentationml/2006/ole">
            <p:oleObj spid="_x0000_s1123330" name="文档" r:id="rId3" imgW="7992505" imgH="534581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62564" name="Object 4"/>
          <p:cNvGraphicFramePr>
            <a:graphicFrameLocks noChangeAspect="1"/>
          </p:cNvGraphicFramePr>
          <p:nvPr/>
        </p:nvGraphicFramePr>
        <p:xfrm>
          <a:off x="576263" y="1057275"/>
          <a:ext cx="7993062" cy="4743450"/>
        </p:xfrm>
        <a:graphic>
          <a:graphicData uri="http://schemas.openxmlformats.org/presentationml/2006/ole">
            <p:oleObj spid="_x0000_s962564" name="文档" r:id="rId3" imgW="7992505" imgH="474302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22306" name="Object 2"/>
          <p:cNvGraphicFramePr>
            <a:graphicFrameLocks noChangeAspect="1"/>
          </p:cNvGraphicFramePr>
          <p:nvPr/>
        </p:nvGraphicFramePr>
        <p:xfrm>
          <a:off x="576263" y="757238"/>
          <a:ext cx="7993062" cy="5345112"/>
        </p:xfrm>
        <a:graphic>
          <a:graphicData uri="http://schemas.openxmlformats.org/presentationml/2006/ole">
            <p:oleObj spid="_x0000_s1122306" name="文档" r:id="rId3" imgW="7992505" imgH="5345817"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92611" name="Object 3"/>
          <p:cNvGraphicFramePr>
            <a:graphicFrameLocks noChangeAspect="1"/>
          </p:cNvGraphicFramePr>
          <p:nvPr/>
        </p:nvGraphicFramePr>
        <p:xfrm>
          <a:off x="576263" y="1089025"/>
          <a:ext cx="7993062" cy="649288"/>
        </p:xfrm>
        <a:graphic>
          <a:graphicData uri="http://schemas.openxmlformats.org/presentationml/2006/ole">
            <p:oleObj spid="_x0000_s1092611" name="文档" r:id="rId3" imgW="7992505" imgH="649377" progId="Word.Document.8">
              <p:embed/>
            </p:oleObj>
          </a:graphicData>
        </a:graphic>
      </p:graphicFrame>
      <p:graphicFrame>
        <p:nvGraphicFramePr>
          <p:cNvPr id="1092612" name="Object 4"/>
          <p:cNvGraphicFramePr>
            <a:graphicFrameLocks noChangeAspect="1"/>
          </p:cNvGraphicFramePr>
          <p:nvPr/>
        </p:nvGraphicFramePr>
        <p:xfrm>
          <a:off x="576263" y="1808163"/>
          <a:ext cx="7993062" cy="1185862"/>
        </p:xfrm>
        <a:graphic>
          <a:graphicData uri="http://schemas.openxmlformats.org/presentationml/2006/ole">
            <p:oleObj spid="_x0000_s1092612" name="文档" r:id="rId4" imgW="7992505" imgH="1185553" progId="Word.Document.8">
              <p:embed/>
            </p:oleObj>
          </a:graphicData>
        </a:graphic>
      </p:graphicFrame>
      <p:graphicFrame>
        <p:nvGraphicFramePr>
          <p:cNvPr id="1092613" name="Object 5"/>
          <p:cNvGraphicFramePr>
            <a:graphicFrameLocks noChangeAspect="1"/>
          </p:cNvGraphicFramePr>
          <p:nvPr/>
        </p:nvGraphicFramePr>
        <p:xfrm>
          <a:off x="576263" y="3068638"/>
          <a:ext cx="7993062" cy="1711325"/>
        </p:xfrm>
        <a:graphic>
          <a:graphicData uri="http://schemas.openxmlformats.org/presentationml/2006/ole">
            <p:oleObj spid="_x0000_s1092613" name="文档" r:id="rId5" imgW="7992505" imgH="1711103"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2612"/>
                                        </p:tgtEl>
                                        <p:attrNameLst>
                                          <p:attrName>style.visibility</p:attrName>
                                        </p:attrNameLst>
                                      </p:cBhvr>
                                      <p:to>
                                        <p:strVal val="visible"/>
                                      </p:to>
                                    </p:set>
                                    <p:animEffect transition="in" filter="blinds(horizontal)">
                                      <p:cBhvr>
                                        <p:cTn id="7" dur="500"/>
                                        <p:tgtEl>
                                          <p:spTgt spid="10926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92613"/>
                                        </p:tgtEl>
                                        <p:attrNameLst>
                                          <p:attrName>style.visibility</p:attrName>
                                        </p:attrNameLst>
                                      </p:cBhvr>
                                      <p:to>
                                        <p:strVal val="visible"/>
                                      </p:to>
                                    </p:set>
                                    <p:animEffect transition="in" filter="blinds(horizontal)">
                                      <p:cBhvr>
                                        <p:cTn id="12" dur="500"/>
                                        <p:tgtEl>
                                          <p:spTgt spid="1092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8690" name="Object 2"/>
          <p:cNvGraphicFramePr>
            <a:graphicFrameLocks noChangeAspect="1"/>
          </p:cNvGraphicFramePr>
          <p:nvPr/>
        </p:nvGraphicFramePr>
        <p:xfrm>
          <a:off x="576263" y="1089025"/>
          <a:ext cx="7993062" cy="649288"/>
        </p:xfrm>
        <a:graphic>
          <a:graphicData uri="http://schemas.openxmlformats.org/presentationml/2006/ole">
            <p:oleObj spid="_x0000_s1138690" name="文档" r:id="rId3" imgW="7992505" imgH="649377" progId="Word.Document.8">
              <p:embed/>
            </p:oleObj>
          </a:graphicData>
        </a:graphic>
      </p:graphicFrame>
      <p:graphicFrame>
        <p:nvGraphicFramePr>
          <p:cNvPr id="1138691" name="Object 3"/>
          <p:cNvGraphicFramePr>
            <a:graphicFrameLocks noChangeAspect="1"/>
          </p:cNvGraphicFramePr>
          <p:nvPr/>
        </p:nvGraphicFramePr>
        <p:xfrm>
          <a:off x="576263" y="1808163"/>
          <a:ext cx="7993062" cy="1711325"/>
        </p:xfrm>
        <a:graphic>
          <a:graphicData uri="http://schemas.openxmlformats.org/presentationml/2006/ole">
            <p:oleObj spid="_x0000_s1138691" name="文档" r:id="rId4" imgW="7992505" imgH="1711103" progId="Word.Document.8">
              <p:embed/>
            </p:oleObj>
          </a:graphicData>
        </a:graphic>
      </p:graphicFrame>
      <p:graphicFrame>
        <p:nvGraphicFramePr>
          <p:cNvPr id="1138692" name="Object 4"/>
          <p:cNvGraphicFramePr>
            <a:graphicFrameLocks noChangeAspect="1"/>
          </p:cNvGraphicFramePr>
          <p:nvPr/>
        </p:nvGraphicFramePr>
        <p:xfrm>
          <a:off x="576263" y="3068638"/>
          <a:ext cx="7993062" cy="649287"/>
        </p:xfrm>
        <a:graphic>
          <a:graphicData uri="http://schemas.openxmlformats.org/presentationml/2006/ole">
            <p:oleObj spid="_x0000_s1138692" name="文档" r:id="rId5" imgW="7992505" imgH="649377" progId="Word.Document.8">
              <p:embed/>
            </p:oleObj>
          </a:graphicData>
        </a:graphic>
      </p:graphicFrame>
      <p:graphicFrame>
        <p:nvGraphicFramePr>
          <p:cNvPr id="1138693" name="Object 5"/>
          <p:cNvGraphicFramePr>
            <a:graphicFrameLocks noChangeAspect="1"/>
          </p:cNvGraphicFramePr>
          <p:nvPr/>
        </p:nvGraphicFramePr>
        <p:xfrm>
          <a:off x="576263" y="3789363"/>
          <a:ext cx="7993062" cy="1778000"/>
        </p:xfrm>
        <a:graphic>
          <a:graphicData uri="http://schemas.openxmlformats.org/presentationml/2006/ole">
            <p:oleObj spid="_x0000_s1138693" name="文档" r:id="rId6" imgW="7992505" imgH="1778534"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8691"/>
                                        </p:tgtEl>
                                        <p:attrNameLst>
                                          <p:attrName>style.visibility</p:attrName>
                                        </p:attrNameLst>
                                      </p:cBhvr>
                                      <p:to>
                                        <p:strVal val="visible"/>
                                      </p:to>
                                    </p:set>
                                    <p:animEffect transition="in" filter="blinds(horizontal)">
                                      <p:cBhvr>
                                        <p:cTn id="7" dur="500"/>
                                        <p:tgtEl>
                                          <p:spTgt spid="11386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38692"/>
                                        </p:tgtEl>
                                        <p:attrNameLst>
                                          <p:attrName>style.visibility</p:attrName>
                                        </p:attrNameLst>
                                      </p:cBhvr>
                                      <p:to>
                                        <p:strVal val="visible"/>
                                      </p:to>
                                    </p:set>
                                    <p:animEffect transition="in" filter="blinds(horizontal)">
                                      <p:cBhvr>
                                        <p:cTn id="12" dur="500"/>
                                        <p:tgtEl>
                                          <p:spTgt spid="113869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38693"/>
                                        </p:tgtEl>
                                        <p:attrNameLst>
                                          <p:attrName>style.visibility</p:attrName>
                                        </p:attrNameLst>
                                      </p:cBhvr>
                                      <p:to>
                                        <p:strVal val="visible"/>
                                      </p:to>
                                    </p:set>
                                    <p:animEffect transition="in" filter="blinds(horizontal)">
                                      <p:cBhvr>
                                        <p:cTn id="17" dur="500"/>
                                        <p:tgtEl>
                                          <p:spTgt spid="1138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9714" name="Object 2"/>
          <p:cNvGraphicFramePr>
            <a:graphicFrameLocks noChangeAspect="1"/>
          </p:cNvGraphicFramePr>
          <p:nvPr/>
        </p:nvGraphicFramePr>
        <p:xfrm>
          <a:off x="576263" y="873125"/>
          <a:ext cx="7993062" cy="1835150"/>
        </p:xfrm>
        <a:graphic>
          <a:graphicData uri="http://schemas.openxmlformats.org/presentationml/2006/ole">
            <p:oleObj spid="_x0000_s1139714" name="文档" r:id="rId3" imgW="7992505" imgH="1835339" progId="Word.Document.8">
              <p:embed/>
            </p:oleObj>
          </a:graphicData>
        </a:graphic>
      </p:graphicFrame>
      <p:graphicFrame>
        <p:nvGraphicFramePr>
          <p:cNvPr id="1139715" name="Object 3"/>
          <p:cNvGraphicFramePr>
            <a:graphicFrameLocks noChangeAspect="1"/>
          </p:cNvGraphicFramePr>
          <p:nvPr/>
        </p:nvGraphicFramePr>
        <p:xfrm>
          <a:off x="576263" y="2528888"/>
          <a:ext cx="7993062" cy="1778000"/>
        </p:xfrm>
        <a:graphic>
          <a:graphicData uri="http://schemas.openxmlformats.org/presentationml/2006/ole">
            <p:oleObj spid="_x0000_s1139715" name="文档" r:id="rId4" imgW="7992505" imgH="1778534" progId="Word.Document.8">
              <p:embed/>
            </p:oleObj>
          </a:graphicData>
        </a:graphic>
      </p:graphicFrame>
      <p:graphicFrame>
        <p:nvGraphicFramePr>
          <p:cNvPr id="1139716" name="Object 4"/>
          <p:cNvGraphicFramePr>
            <a:graphicFrameLocks noChangeAspect="1"/>
          </p:cNvGraphicFramePr>
          <p:nvPr/>
        </p:nvGraphicFramePr>
        <p:xfrm>
          <a:off x="576263" y="4219575"/>
          <a:ext cx="7993062" cy="649288"/>
        </p:xfrm>
        <a:graphic>
          <a:graphicData uri="http://schemas.openxmlformats.org/presentationml/2006/ole">
            <p:oleObj spid="_x0000_s1139716" name="文档" r:id="rId5" imgW="7992505" imgH="649377" progId="Word.Document.8">
              <p:embed/>
            </p:oleObj>
          </a:graphicData>
        </a:graphic>
      </p:graphicFrame>
      <p:graphicFrame>
        <p:nvGraphicFramePr>
          <p:cNvPr id="1139717" name="Object 5"/>
          <p:cNvGraphicFramePr>
            <a:graphicFrameLocks noChangeAspect="1"/>
          </p:cNvGraphicFramePr>
          <p:nvPr/>
        </p:nvGraphicFramePr>
        <p:xfrm>
          <a:off x="576263" y="4997450"/>
          <a:ext cx="7993062" cy="592138"/>
        </p:xfrm>
        <a:graphic>
          <a:graphicData uri="http://schemas.openxmlformats.org/presentationml/2006/ole">
            <p:oleObj spid="_x0000_s1139717" name="文档" r:id="rId6" imgW="7992505" imgH="592572"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9715"/>
                                        </p:tgtEl>
                                        <p:attrNameLst>
                                          <p:attrName>style.visibility</p:attrName>
                                        </p:attrNameLst>
                                      </p:cBhvr>
                                      <p:to>
                                        <p:strVal val="visible"/>
                                      </p:to>
                                    </p:set>
                                    <p:animEffect transition="in" filter="blinds(horizontal)">
                                      <p:cBhvr>
                                        <p:cTn id="7" dur="500"/>
                                        <p:tgtEl>
                                          <p:spTgt spid="11397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39716"/>
                                        </p:tgtEl>
                                        <p:attrNameLst>
                                          <p:attrName>style.visibility</p:attrName>
                                        </p:attrNameLst>
                                      </p:cBhvr>
                                      <p:to>
                                        <p:strVal val="visible"/>
                                      </p:to>
                                    </p:set>
                                    <p:animEffect transition="in" filter="blinds(horizontal)">
                                      <p:cBhvr>
                                        <p:cTn id="12" dur="500"/>
                                        <p:tgtEl>
                                          <p:spTgt spid="11397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39717"/>
                                        </p:tgtEl>
                                        <p:attrNameLst>
                                          <p:attrName>style.visibility</p:attrName>
                                        </p:attrNameLst>
                                      </p:cBhvr>
                                      <p:to>
                                        <p:strVal val="visible"/>
                                      </p:to>
                                    </p:set>
                                    <p:animEffect transition="in" filter="blinds(horizontal)">
                                      <p:cBhvr>
                                        <p:cTn id="17" dur="500"/>
                                        <p:tgtEl>
                                          <p:spTgt spid="1139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72482" name="Object 2"/>
          <p:cNvGraphicFramePr>
            <a:graphicFrameLocks noChangeAspect="1"/>
          </p:cNvGraphicFramePr>
          <p:nvPr/>
        </p:nvGraphicFramePr>
        <p:xfrm>
          <a:off x="576263" y="728663"/>
          <a:ext cx="7993062" cy="649287"/>
        </p:xfrm>
        <a:graphic>
          <a:graphicData uri="http://schemas.openxmlformats.org/presentationml/2006/ole">
            <p:oleObj spid="_x0000_s1172482" name="文档" r:id="rId3" imgW="7992505" imgH="649377" progId="Word.Document.8">
              <p:embed/>
            </p:oleObj>
          </a:graphicData>
        </a:graphic>
      </p:graphicFrame>
      <p:graphicFrame>
        <p:nvGraphicFramePr>
          <p:cNvPr id="1172483" name="Object 3"/>
          <p:cNvGraphicFramePr>
            <a:graphicFrameLocks noChangeAspect="1"/>
          </p:cNvGraphicFramePr>
          <p:nvPr/>
        </p:nvGraphicFramePr>
        <p:xfrm>
          <a:off x="576263" y="1449388"/>
          <a:ext cx="7993062" cy="1778000"/>
        </p:xfrm>
        <a:graphic>
          <a:graphicData uri="http://schemas.openxmlformats.org/presentationml/2006/ole">
            <p:oleObj spid="_x0000_s1172483" name="文档" r:id="rId4" imgW="7992505" imgH="1778534" progId="Word.Document.8">
              <p:embed/>
            </p:oleObj>
          </a:graphicData>
        </a:graphic>
      </p:graphicFrame>
      <p:graphicFrame>
        <p:nvGraphicFramePr>
          <p:cNvPr id="1172484" name="Object 4"/>
          <p:cNvGraphicFramePr>
            <a:graphicFrameLocks noChangeAspect="1"/>
          </p:cNvGraphicFramePr>
          <p:nvPr/>
        </p:nvGraphicFramePr>
        <p:xfrm>
          <a:off x="576263" y="3232150"/>
          <a:ext cx="7993062" cy="2897188"/>
        </p:xfrm>
        <a:graphic>
          <a:graphicData uri="http://schemas.openxmlformats.org/presentationml/2006/ole">
            <p:oleObj spid="_x0000_s1172484" name="文档" r:id="rId5" imgW="7992505" imgH="2897064"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2483"/>
                                        </p:tgtEl>
                                        <p:attrNameLst>
                                          <p:attrName>style.visibility</p:attrName>
                                        </p:attrNameLst>
                                      </p:cBhvr>
                                      <p:to>
                                        <p:strVal val="visible"/>
                                      </p:to>
                                    </p:set>
                                    <p:animEffect transition="in" filter="blinds(horizontal)">
                                      <p:cBhvr>
                                        <p:cTn id="7" dur="500"/>
                                        <p:tgtEl>
                                          <p:spTgt spid="117248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72484"/>
                                        </p:tgtEl>
                                        <p:attrNameLst>
                                          <p:attrName>style.visibility</p:attrName>
                                        </p:attrNameLst>
                                      </p:cBhvr>
                                      <p:to>
                                        <p:strVal val="visible"/>
                                      </p:to>
                                    </p:set>
                                    <p:animEffect transition="in" filter="blinds(horizontal)">
                                      <p:cBhvr>
                                        <p:cTn id="12" dur="500"/>
                                        <p:tgtEl>
                                          <p:spTgt spid="1172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71458" name="Object 2"/>
          <p:cNvGraphicFramePr>
            <a:graphicFrameLocks noChangeAspect="1"/>
          </p:cNvGraphicFramePr>
          <p:nvPr/>
        </p:nvGraphicFramePr>
        <p:xfrm>
          <a:off x="576263" y="1089025"/>
          <a:ext cx="7993062" cy="649288"/>
        </p:xfrm>
        <a:graphic>
          <a:graphicData uri="http://schemas.openxmlformats.org/presentationml/2006/ole">
            <p:oleObj spid="_x0000_s1171458" name="文档" r:id="rId3" imgW="7992505" imgH="649377" progId="Word.Document.8">
              <p:embed/>
            </p:oleObj>
          </a:graphicData>
        </a:graphic>
      </p:graphicFrame>
      <p:graphicFrame>
        <p:nvGraphicFramePr>
          <p:cNvPr id="1171459" name="Object 3"/>
          <p:cNvGraphicFramePr>
            <a:graphicFrameLocks noChangeAspect="1"/>
          </p:cNvGraphicFramePr>
          <p:nvPr/>
        </p:nvGraphicFramePr>
        <p:xfrm>
          <a:off x="576263" y="1989138"/>
          <a:ext cx="7993062" cy="3557587"/>
        </p:xfrm>
        <a:graphic>
          <a:graphicData uri="http://schemas.openxmlformats.org/presentationml/2006/ole">
            <p:oleObj spid="_x0000_s1171459" name="文档" r:id="rId4" imgW="7992505" imgH="3557067"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1459"/>
                                        </p:tgtEl>
                                        <p:attrNameLst>
                                          <p:attrName>style.visibility</p:attrName>
                                        </p:attrNameLst>
                                      </p:cBhvr>
                                      <p:to>
                                        <p:strVal val="visible"/>
                                      </p:to>
                                    </p:set>
                                    <p:animEffect transition="in" filter="blinds(horizontal)">
                                      <p:cBhvr>
                                        <p:cTn id="7" dur="500"/>
                                        <p:tgtEl>
                                          <p:spTgt spid="1171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70434" name="Object 2"/>
          <p:cNvGraphicFramePr>
            <a:graphicFrameLocks noChangeAspect="1"/>
          </p:cNvGraphicFramePr>
          <p:nvPr/>
        </p:nvGraphicFramePr>
        <p:xfrm>
          <a:off x="576263" y="1089025"/>
          <a:ext cx="7993062" cy="1243013"/>
        </p:xfrm>
        <a:graphic>
          <a:graphicData uri="http://schemas.openxmlformats.org/presentationml/2006/ole">
            <p:oleObj spid="_x0000_s1170434" name="文档" r:id="rId3" imgW="7992505" imgH="1242358" progId="Word.Document.8">
              <p:embed/>
            </p:oleObj>
          </a:graphicData>
        </a:graphic>
      </p:graphicFrame>
      <p:graphicFrame>
        <p:nvGraphicFramePr>
          <p:cNvPr id="1170435" name="Object 3"/>
          <p:cNvGraphicFramePr>
            <a:graphicFrameLocks noChangeAspect="1"/>
          </p:cNvGraphicFramePr>
          <p:nvPr/>
        </p:nvGraphicFramePr>
        <p:xfrm>
          <a:off x="576263" y="2168525"/>
          <a:ext cx="7993062" cy="3557588"/>
        </p:xfrm>
        <a:graphic>
          <a:graphicData uri="http://schemas.openxmlformats.org/presentationml/2006/ole">
            <p:oleObj spid="_x0000_s1170435" name="文档" r:id="rId4" imgW="7992505" imgH="3557067"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0435"/>
                                        </p:tgtEl>
                                        <p:attrNameLst>
                                          <p:attrName>style.visibility</p:attrName>
                                        </p:attrNameLst>
                                      </p:cBhvr>
                                      <p:to>
                                        <p:strVal val="visible"/>
                                      </p:to>
                                    </p:set>
                                    <p:animEffect transition="in" filter="blinds(horizontal)">
                                      <p:cBhvr>
                                        <p:cTn id="7" dur="500"/>
                                        <p:tgtEl>
                                          <p:spTgt spid="1170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69410" name="Object 2"/>
          <p:cNvGraphicFramePr>
            <a:graphicFrameLocks noChangeAspect="1"/>
          </p:cNvGraphicFramePr>
          <p:nvPr/>
        </p:nvGraphicFramePr>
        <p:xfrm>
          <a:off x="576263" y="1089025"/>
          <a:ext cx="7993062" cy="649288"/>
        </p:xfrm>
        <a:graphic>
          <a:graphicData uri="http://schemas.openxmlformats.org/presentationml/2006/ole">
            <p:oleObj spid="_x0000_s1169410" name="文档" r:id="rId3" imgW="7992505" imgH="649377" progId="Word.Document.8">
              <p:embed/>
            </p:oleObj>
          </a:graphicData>
        </a:graphic>
      </p:graphicFrame>
      <p:graphicFrame>
        <p:nvGraphicFramePr>
          <p:cNvPr id="1169411" name="Object 3"/>
          <p:cNvGraphicFramePr>
            <a:graphicFrameLocks noChangeAspect="1"/>
          </p:cNvGraphicFramePr>
          <p:nvPr/>
        </p:nvGraphicFramePr>
        <p:xfrm>
          <a:off x="576263" y="1808163"/>
          <a:ext cx="7993062" cy="1778000"/>
        </p:xfrm>
        <a:graphic>
          <a:graphicData uri="http://schemas.openxmlformats.org/presentationml/2006/ole">
            <p:oleObj spid="_x0000_s1169411" name="文档" r:id="rId4" imgW="7992505" imgH="1778534"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69411"/>
                                        </p:tgtEl>
                                        <p:attrNameLst>
                                          <p:attrName>style.visibility</p:attrName>
                                        </p:attrNameLst>
                                      </p:cBhvr>
                                      <p:to>
                                        <p:strVal val="visible"/>
                                      </p:to>
                                    </p:set>
                                    <p:animEffect transition="in" filter="blinds(horizontal)">
                                      <p:cBhvr>
                                        <p:cTn id="7" dur="500"/>
                                        <p:tgtEl>
                                          <p:spTgt spid="1169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1315" name="Picture 3" descr="课堂互动探究"/>
          <p:cNvPicPr>
            <a:picLocks noChangeAspect="1" noChangeArrowheads="1"/>
          </p:cNvPicPr>
          <p:nvPr/>
        </p:nvPicPr>
        <p:blipFill>
          <a:blip r:embed="rId2" cstate="print"/>
          <a:srcRect/>
          <a:stretch>
            <a:fillRect/>
          </a:stretch>
        </p:blipFill>
        <p:spPr bwMode="auto">
          <a:xfrm>
            <a:off x="539750" y="549275"/>
            <a:ext cx="7981950" cy="579438"/>
          </a:xfrm>
          <a:prstGeom prst="rect">
            <a:avLst/>
          </a:prstGeom>
          <a:noFill/>
          <a:ln w="9525">
            <a:noFill/>
            <a:miter lim="800000"/>
            <a:headEnd/>
            <a:tailEnd/>
          </a:ln>
        </p:spPr>
      </p:pic>
      <p:pic>
        <p:nvPicPr>
          <p:cNvPr id="781321" name="Picture 9" descr="文脉梳理"/>
          <p:cNvPicPr>
            <a:picLocks noChangeAspect="1" noChangeArrowheads="1"/>
          </p:cNvPicPr>
          <p:nvPr/>
        </p:nvPicPr>
        <p:blipFill>
          <a:blip r:embed="rId3" cstate="print"/>
          <a:srcRect/>
          <a:stretch>
            <a:fillRect/>
          </a:stretch>
        </p:blipFill>
        <p:spPr bwMode="auto">
          <a:xfrm>
            <a:off x="1292225" y="1268413"/>
            <a:ext cx="2559050" cy="712787"/>
          </a:xfrm>
          <a:prstGeom prst="rect">
            <a:avLst/>
          </a:prstGeom>
          <a:noFill/>
        </p:spPr>
      </p:pic>
      <p:pic>
        <p:nvPicPr>
          <p:cNvPr id="781324" name="Picture 12" descr="x53"/>
          <p:cNvPicPr>
            <a:picLocks noChangeAspect="1" noChangeArrowheads="1"/>
          </p:cNvPicPr>
          <p:nvPr/>
        </p:nvPicPr>
        <p:blipFill>
          <a:blip r:embed="rId4" cstate="print"/>
          <a:srcRect/>
          <a:stretch>
            <a:fillRect/>
          </a:stretch>
        </p:blipFill>
        <p:spPr bwMode="auto">
          <a:xfrm>
            <a:off x="1331913" y="2349500"/>
            <a:ext cx="6740525" cy="2882900"/>
          </a:xfrm>
          <a:prstGeom prst="rect">
            <a:avLst/>
          </a:prstGeom>
          <a:noFill/>
        </p:spPr>
      </p:pic>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98403" name="Picture 3" descr="重难突破"/>
          <p:cNvPicPr>
            <a:picLocks noChangeAspect="1" noChangeArrowheads="1"/>
          </p:cNvPicPr>
          <p:nvPr/>
        </p:nvPicPr>
        <p:blipFill>
          <a:blip r:embed="rId2" cstate="print"/>
          <a:srcRect/>
          <a:stretch>
            <a:fillRect/>
          </a:stretch>
        </p:blipFill>
        <p:spPr bwMode="auto">
          <a:xfrm>
            <a:off x="1309688" y="549275"/>
            <a:ext cx="2541587" cy="723900"/>
          </a:xfrm>
          <a:prstGeom prst="rect">
            <a:avLst/>
          </a:prstGeom>
          <a:noFill/>
        </p:spPr>
      </p:pic>
      <p:sp>
        <p:nvSpPr>
          <p:cNvPr id="998404" name="Rectangle 4"/>
          <p:cNvSpPr>
            <a:spLocks noGrp="1" noChangeArrowheads="1"/>
          </p:cNvSpPr>
          <p:nvPr>
            <p:ph type="body" idx="4294967295"/>
          </p:nvPr>
        </p:nvSpPr>
        <p:spPr>
          <a:xfrm>
            <a:off x="596900" y="1268413"/>
            <a:ext cx="7921625" cy="1735137"/>
          </a:xfrm>
        </p:spPr>
        <p:txBody>
          <a:bodyPr/>
          <a:lstStyle/>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．本文写了哪些生物的社会？这些生物的社会组织与人类相比有哪些相似之处？</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p>
        </p:txBody>
      </p:sp>
      <p:graphicFrame>
        <p:nvGraphicFramePr>
          <p:cNvPr id="998456" name="Group 56"/>
          <p:cNvGraphicFramePr>
            <a:graphicFrameLocks noGrp="1"/>
          </p:cNvGraphicFramePr>
          <p:nvPr/>
        </p:nvGraphicFramePr>
        <p:xfrm>
          <a:off x="971550" y="3171825"/>
          <a:ext cx="7381875" cy="3121025"/>
        </p:xfrm>
        <a:graphic>
          <a:graphicData uri="http://schemas.openxmlformats.org/drawingml/2006/table">
            <a:tbl>
              <a:tblPr/>
              <a:tblGrid>
                <a:gridCol w="1800225"/>
                <a:gridCol w="5581650"/>
              </a:tblGrid>
              <a:tr h="739775">
                <a:tc>
                  <a:txBody>
                    <a:bodyPr/>
                    <a:lstStyle/>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写到的生物</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蚂蚁、蜜蜂、黏菌、鱼类、鸟类等。</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9775">
                <a:tc rowSpan="3">
                  <a:txBody>
                    <a:bodyPr/>
                    <a:lstStyle/>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与人类的</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相似之处</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都过着群居生活，互相依存、互相联系、同步活动。</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8188">
                <a:tc vMerge="1">
                  <a:txBody>
                    <a:bodyPr/>
                    <a:lstStyle/>
                    <a:p>
                      <a:endParaRPr lang="zh-CN" altLang="en-US"/>
                    </a:p>
                  </a:txBody>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既是一些个体，同时又是庞大动物体中细胞样的成分。</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9775">
                <a:tc vMerge="1">
                  <a:txBody>
                    <a:bodyPr/>
                    <a:lstStyle/>
                    <a:p>
                      <a:endParaRPr lang="zh-CN" altLang="en-US"/>
                    </a:p>
                  </a:txBody>
                  <a:tcPr/>
                </a:tc>
                <a:tc>
                  <a:txBody>
                    <a:bodyPr/>
                    <a:lstStyle/>
                    <a:p>
                      <a:pPr marL="0" marR="0" lvl="0" indent="0" algn="l" defTabSz="914400" rtl="0" eaLnBrk="1"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群体变大时，智慧似乎也随之增加。</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98404">
                                            <p:txEl>
                                              <p:pRg st="1" end="1"/>
                                            </p:txEl>
                                          </p:spTgt>
                                        </p:tgtEl>
                                        <p:attrNameLst>
                                          <p:attrName>style.visibility</p:attrName>
                                        </p:attrNameLst>
                                      </p:cBhvr>
                                      <p:to>
                                        <p:strVal val="visible"/>
                                      </p:to>
                                    </p:set>
                                    <p:animEffect transition="in" filter="blinds(horizontal)">
                                      <p:cBhvr>
                                        <p:cTn id="7" dur="500"/>
                                        <p:tgtEl>
                                          <p:spTgt spid="99840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98456"/>
                                        </p:tgtEl>
                                        <p:attrNameLst>
                                          <p:attrName>style.visibility</p:attrName>
                                        </p:attrNameLst>
                                      </p:cBhvr>
                                      <p:to>
                                        <p:strVal val="visible"/>
                                      </p:to>
                                    </p:set>
                                    <p:animEffect transition="in" filter="blinds(horizontal)">
                                      <p:cBhvr>
                                        <p:cTn id="10" dur="500"/>
                                        <p:tgtEl>
                                          <p:spTgt spid="998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24004" name="Object 4"/>
          <p:cNvGraphicFramePr>
            <a:graphicFrameLocks noChangeAspect="1"/>
          </p:cNvGraphicFramePr>
          <p:nvPr/>
        </p:nvGraphicFramePr>
        <p:xfrm>
          <a:off x="576263" y="465138"/>
          <a:ext cx="7993062" cy="5929312"/>
        </p:xfrm>
        <a:graphic>
          <a:graphicData uri="http://schemas.openxmlformats.org/presentationml/2006/ole">
            <p:oleObj spid="_x0000_s1024004" name="文档" r:id="rId3" imgW="7992505" imgH="5928990"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3634" name="Rectangle 2"/>
          <p:cNvSpPr>
            <a:spLocks noGrp="1" noChangeArrowheads="1"/>
          </p:cNvSpPr>
          <p:nvPr>
            <p:ph type="body" idx="4294967295"/>
          </p:nvPr>
        </p:nvSpPr>
        <p:spPr>
          <a:xfrm>
            <a:off x="596900" y="549275"/>
            <a:ext cx="7921625" cy="5021263"/>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作者在谈到动物与人类的行为时，为什么多从个体与群体两个方面作比较分析？试结合作者的论述加以说明。</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作者在谈到动物与人类的行为时，多从个体与群体两个方面作比较分析，这是因为社会与个体是相辅相成的，社会不能没有个体的参与，而对于社会性生物而言，个体也难以离开社会而生存。所以，无论是谈论人的社会性，还是谈论动物的社会性，都离不开对个体与群体的分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3634">
                                            <p:txEl>
                                              <p:pRg st="1" end="1"/>
                                            </p:txEl>
                                          </p:spTgt>
                                        </p:tgtEl>
                                        <p:attrNameLst>
                                          <p:attrName>style.visibility</p:attrName>
                                        </p:attrNameLst>
                                      </p:cBhvr>
                                      <p:to>
                                        <p:strVal val="visible"/>
                                      </p:to>
                                    </p:set>
                                    <p:animEffect transition="in" filter="blinds(horizontal)">
                                      <p:cBhvr>
                                        <p:cTn id="7" dur="500"/>
                                        <p:tgtEl>
                                          <p:spTgt spid="10936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4658"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宋体" pitchFamily="2" charset="-122"/>
                <a:cs typeface="Times New Roman" pitchFamily="18" charset="0"/>
              </a:rPr>
              <a:t>没有形成群体的蚂蚁，就没有太多的社会性，因而所表现出来的智慧是有限的；对于人类，没有融入社会的科研成果，不能被公众利用，也就丧失了它存在的意义。相比较而言，有着一定组织的社会性生物，如蚂蚁和蜜蜂，对社会组织的依赖性更强；人类的个体具有相对的独立性，可以短时间关闭和组织联系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电路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，但不能从根本上脱离社会而存在。</a:t>
            </a: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3506"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．在论述多个单独的动物合并成一个生物的现象并不是昆虫所独有时，作者的理由是什么？</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作者以黏菌的细胞为例来论证他的观点。黏菌的细胞在每一个生命周期的起初，它们都是一个个阿米巴状细胞在到处游动，吞吃着细菌，彼此疏远，互不接触，当一些特殊的细胞放出聚集素时，其他细胞闻声立即聚集一起，排成星状，互相接触、融合，构成动作迟缓的小虫子，至此，单独的动物合并成了一个大的生物。</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3506">
                                            <p:txEl>
                                              <p:pRg st="1" end="1"/>
                                            </p:txEl>
                                          </p:spTgt>
                                        </p:tgtEl>
                                        <p:attrNameLst>
                                          <p:attrName>style.visibility</p:attrName>
                                        </p:attrNameLst>
                                      </p:cBhvr>
                                      <p:to>
                                        <p:strVal val="visible"/>
                                      </p:to>
                                    </p:set>
                                    <p:animEffect transition="in" filter="blinds(horizontal)">
                                      <p:cBhvr>
                                        <p:cTn id="7" dur="500"/>
                                        <p:tgtEl>
                                          <p:spTgt spid="11735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4530"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．作者列举鲱鱼和其他鱼类以及成群的飞鸟的例子，这些例子的具体情况是什么？说明了什么？</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鲱鱼和其他鱼类</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群体有时紧紧挤在一起，动作协调，以至于整个群体从功能上似乎是一个多头鱼组成的巨大生物。成群的飞鸟</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特别是在纽芬兰近海岛屿的山坡上做窝的海鸟，同样是互相依存、互相联系、同步活动。这说明多个单独的动物合并成一个生物的现象并不是昆虫所独有。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4530">
                                            <p:txEl>
                                              <p:pRg st="1" end="1"/>
                                            </p:txEl>
                                          </p:spTgt>
                                        </p:tgtEl>
                                        <p:attrNameLst>
                                          <p:attrName>style.visibility</p:attrName>
                                        </p:attrNameLst>
                                      </p:cBhvr>
                                      <p:to>
                                        <p:strVal val="visible"/>
                                      </p:to>
                                    </p:set>
                                    <p:animEffect transition="in" filter="blinds(horizontal)">
                                      <p:cBhvr>
                                        <p:cTn id="7" dur="500"/>
                                        <p:tgtEl>
                                          <p:spTgt spid="11745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5554"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．怎样理解本文关于生物社会行为的论述？</a:t>
            </a:r>
            <a:endParaRPr lang="zh-CN" altLang="en-US" smtClean="0">
              <a:solidFill>
                <a:srgbClr val="FF0000"/>
              </a:solidFill>
              <a:latin typeface="Times New Roman" pitchFamily="18" charset="0"/>
              <a:ea typeface="黑体" pitchFamily="2" charset="-122"/>
              <a:cs typeface="Times New Roman" pitchFamily="18" charset="0"/>
            </a:endParaRPr>
          </a:p>
          <a:p>
            <a:pPr algn="just"/>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宋体" pitchFamily="2" charset="-122"/>
                <a:cs typeface="Times New Roman" pitchFamily="18" charset="0"/>
              </a:rPr>
              <a:t>作者论述昆虫、鱼类、鸟类等生物的社会行为，证明它们也有集体协作精神，而且随着群体数量的增加，智慧也随之增长，这些都来自他对自然界中社会性生物细心的观察和思考。把这些生物的群体看成是一个庞大的生物体，更是作者的创见。但是要看到，作者谈论生物的社会性，焦点还是在反思人类行为，意在批判传统生物学人类中心主义甚至人类沙文主义的观念，强调人类要有自我反省的意识，不然我们就会陷入因为盲目的自我崇拜而带来的种种困境之中。</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75554">
                                            <p:txEl>
                                              <p:pRg st="1" end="1"/>
                                            </p:txEl>
                                          </p:spTgt>
                                        </p:tgtEl>
                                        <p:attrNameLst>
                                          <p:attrName>style.visibility</p:attrName>
                                        </p:attrNameLst>
                                      </p:cBhvr>
                                      <p:to>
                                        <p:strVal val="visible"/>
                                      </p:to>
                                    </p:set>
                                    <p:animEffect transition="in" filter="blinds(horizontal)">
                                      <p:cBhvr>
                                        <p:cTn id="7" dur="500"/>
                                        <p:tgtEl>
                                          <p:spTgt spid="11755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6578" name="Rectangle 2"/>
          <p:cNvSpPr>
            <a:spLocks noGrp="1" noChangeArrowheads="1"/>
          </p:cNvSpPr>
          <p:nvPr>
            <p:ph type="body" idx="4294967295"/>
          </p:nvPr>
        </p:nvSpPr>
        <p:spPr>
          <a:xfrm>
            <a:off x="596900" y="989013"/>
            <a:ext cx="7921625" cy="1735137"/>
          </a:xfrm>
        </p:spPr>
        <p:txBody>
          <a:bodyPr/>
          <a:lstStyle/>
          <a:p>
            <a:pPr algn="just"/>
            <a:r>
              <a:rPr lang="zh-CN" altLang="en-US" smtClean="0">
                <a:latin typeface="Times New Roman" pitchFamily="18" charset="0"/>
                <a:ea typeface="宋体" pitchFamily="2" charset="-122"/>
                <a:cs typeface="Times New Roman" pitchFamily="18" charset="0"/>
              </a:rPr>
              <a:t>无可否认，作者的论述有其幽默调侃的成分，观点有其牵强偏激之处，但他的视角是独特的，见解是独到的，议论是深刻的，读之给人以理性的启迪和美感的享受。</a:t>
            </a:r>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2499" name="Picture 3" descr="写法借鉴"/>
          <p:cNvPicPr>
            <a:picLocks noChangeAspect="1" noChangeArrowheads="1"/>
          </p:cNvPicPr>
          <p:nvPr/>
        </p:nvPicPr>
        <p:blipFill>
          <a:blip r:embed="rId3" cstate="print"/>
          <a:srcRect/>
          <a:stretch>
            <a:fillRect/>
          </a:stretch>
        </p:blipFill>
        <p:spPr bwMode="auto">
          <a:xfrm>
            <a:off x="1176338" y="381000"/>
            <a:ext cx="2559050" cy="712788"/>
          </a:xfrm>
          <a:prstGeom prst="rect">
            <a:avLst/>
          </a:prstGeom>
          <a:noFill/>
        </p:spPr>
      </p:pic>
      <p:graphicFrame>
        <p:nvGraphicFramePr>
          <p:cNvPr id="1002501" name="Object 5"/>
          <p:cNvGraphicFramePr>
            <a:graphicFrameLocks noChangeAspect="1"/>
          </p:cNvGraphicFramePr>
          <p:nvPr/>
        </p:nvGraphicFramePr>
        <p:xfrm>
          <a:off x="574675" y="1089025"/>
          <a:ext cx="7889875" cy="5473700"/>
        </p:xfrm>
        <a:graphic>
          <a:graphicData uri="http://schemas.openxmlformats.org/presentationml/2006/ole">
            <p:oleObj spid="_x0000_s1002501" name="文档" r:id="rId4" imgW="8005110" imgH="554238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23" name="Rectangle 3"/>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宋体" pitchFamily="2" charset="-122"/>
                <a:cs typeface="Times New Roman" pitchFamily="18" charset="0"/>
              </a:rPr>
              <a:t>定义：幽默语言是运用意味深长的诙谐语言抒发情感、传递信息，以引起听众的快慰和兴趣，从而感化听众、启迪听众的一种艺术手法。 </a:t>
            </a:r>
          </a:p>
          <a:p>
            <a:pPr algn="just"/>
            <a:r>
              <a:rPr lang="zh-CN" altLang="en-US" smtClean="0">
                <a:latin typeface="Times New Roman" pitchFamily="18" charset="0"/>
                <a:ea typeface="宋体" pitchFamily="2" charset="-122"/>
                <a:cs typeface="Times New Roman" pitchFamily="18" charset="0"/>
              </a:rPr>
              <a:t>作用：</a:t>
            </a: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使语言富有情趣。</a:t>
            </a:r>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在幽默的同时也折射出对某些问题的富有个性的思考，往往含义深刻，发人深思。</a:t>
            </a:r>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把</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想得深</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的思想内容，用</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说得俏</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的语言表达出来，含蓄隽永，充满浓郁的幽默色彩。</a:t>
            </a:r>
          </a:p>
        </p:txBody>
      </p:sp>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82" name="Rectangle 2"/>
          <p:cNvSpPr>
            <a:spLocks noGrp="1" noChangeArrowheads="1"/>
          </p:cNvSpPr>
          <p:nvPr>
            <p:ph type="body" idx="4294967295"/>
          </p:nvPr>
        </p:nvSpPr>
        <p:spPr>
          <a:xfrm>
            <a:off x="596900" y="728663"/>
            <a:ext cx="7921625" cy="5021262"/>
          </a:xfrm>
        </p:spPr>
        <p:txBody>
          <a:bodyPr/>
          <a:lstStyle/>
          <a:p>
            <a:pPr algn="just"/>
            <a:r>
              <a:rPr lang="zh-CN" altLang="en-US" smtClean="0">
                <a:latin typeface="Times New Roman" pitchFamily="18" charset="0"/>
                <a:ea typeface="宋体" pitchFamily="2" charset="-122"/>
                <a:cs typeface="Times New Roman" pitchFamily="18" charset="0"/>
              </a:rPr>
              <a:t>写法指点：</a:t>
            </a: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谐音双关。谐音，即利用汉语同音字的特点，巧妙组合语句，表达一种隐含的语义双关的意思。</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歧义幽默。歧义，指某些词语的多义性，同一词语，在不同的语境中可以有不同的理解，而幽默思维就是对这种歧义巧妙利用。</a:t>
            </a:r>
          </a:p>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自相矛盾。在交际场合，有些提问毫无道理，但又不值得与之正面论辩，在这种情况下，利用</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以己之矛，戳己之盾</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的方法，常能产生幽默的效果，又不破坏交际场合的气氛。</a:t>
            </a:r>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49603" name="Picture 3" descr="活学活用"/>
          <p:cNvPicPr>
            <a:picLocks noChangeAspect="1" noChangeArrowheads="1"/>
          </p:cNvPicPr>
          <p:nvPr/>
        </p:nvPicPr>
        <p:blipFill>
          <a:blip r:embed="rId2" cstate="print"/>
          <a:srcRect/>
          <a:stretch>
            <a:fillRect/>
          </a:stretch>
        </p:blipFill>
        <p:spPr bwMode="auto">
          <a:xfrm>
            <a:off x="1331913" y="549275"/>
            <a:ext cx="2559050" cy="712788"/>
          </a:xfrm>
          <a:prstGeom prst="rect">
            <a:avLst/>
          </a:prstGeom>
          <a:noFill/>
        </p:spPr>
      </p:pic>
      <p:sp>
        <p:nvSpPr>
          <p:cNvPr id="1049604" name="Rectangle 4"/>
          <p:cNvSpPr>
            <a:spLocks noGrp="1" noChangeArrowheads="1"/>
          </p:cNvSpPr>
          <p:nvPr>
            <p:ph type="body" idx="4294967295"/>
          </p:nvPr>
        </p:nvSpPr>
        <p:spPr>
          <a:xfrm>
            <a:off x="596900" y="1268413"/>
            <a:ext cx="7921625" cy="5021262"/>
          </a:xfrm>
        </p:spPr>
        <p:txBody>
          <a:bodyPr/>
          <a:lstStyle/>
          <a:p>
            <a:pPr algn="just"/>
            <a:r>
              <a:rPr lang="zh-CN" altLang="en-US" smtClean="0">
                <a:latin typeface="Times New Roman" pitchFamily="18" charset="0"/>
                <a:ea typeface="宋体" pitchFamily="2" charset="-122"/>
                <a:cs typeface="Times New Roman" pitchFamily="18" charset="0"/>
              </a:rPr>
              <a:t>阅读下面这段文字，谈谈幽默语言的艺术表达效果。</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西洋赶驴子的人，每逢驴子不肯走，鞭子没有用，就把一串胡萝卜挂在驴子眼睛之前，唇吻之上。这笨驴子以为走前一步，萝卜就能到嘴，于是一步再一步继续向前，嘴愈要咬，脚愈要赶，不知不觉又走了一站。到时候它是否吃得上这串萝卜，得看驴夫的高兴。一切机关里，上司驾驭下属，全用这种技巧；譬如高松年就允许方鸿渐到下学期升他为教授。</a:t>
            </a:r>
            <a:endParaRPr lang="zh-CN" altLang="en-US" smtClean="0">
              <a:latin typeface="Times New Roman" pitchFamily="18" charset="0"/>
              <a:ea typeface="仿宋_GB2312" pitchFamily="49" charset="-122"/>
              <a:cs typeface="Times New Roman" pitchFamily="18" charset="0"/>
            </a:endParaRPr>
          </a:p>
          <a:p>
            <a:pPr algn="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钱钟书</a:t>
            </a: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围城</a:t>
            </a:r>
            <a:r>
              <a:rPr lang="en-US" altLang="zh-CN" smtClean="0">
                <a:latin typeface="Times New Roman" pitchFamily="18" charset="0"/>
                <a:ea typeface="仿宋_GB2312" pitchFamily="49" charset="-122"/>
                <a:cs typeface="Times New Roman" pitchFamily="18" charset="0"/>
              </a:rPr>
              <a:t>》)</a:t>
            </a:r>
            <a:r>
              <a:rPr lang="en-US" altLang="zh-CN" smtClean="0">
                <a:latin typeface="Arial" pitchFamily="34" charset="0"/>
              </a:rPr>
              <a:t> </a:t>
            </a:r>
            <a:endParaRPr lang="zh-CN" altLang="en-US" smtClean="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71077" name="Picture 5" descr="课前自主导学"/>
          <p:cNvPicPr>
            <a:picLocks noChangeAspect="1" noChangeArrowheads="1"/>
          </p:cNvPicPr>
          <p:nvPr/>
        </p:nvPicPr>
        <p:blipFill>
          <a:blip r:embed="rId3" cstate="print"/>
          <a:srcRect/>
          <a:stretch>
            <a:fillRect/>
          </a:stretch>
        </p:blipFill>
        <p:spPr bwMode="auto">
          <a:xfrm>
            <a:off x="611188" y="639763"/>
            <a:ext cx="7981950" cy="579437"/>
          </a:xfrm>
          <a:prstGeom prst="rect">
            <a:avLst/>
          </a:prstGeom>
          <a:noFill/>
        </p:spPr>
      </p:pic>
      <p:pic>
        <p:nvPicPr>
          <p:cNvPr id="771078" name="Picture 6" descr="基础梳理"/>
          <p:cNvPicPr>
            <a:picLocks noChangeAspect="1" noChangeArrowheads="1"/>
          </p:cNvPicPr>
          <p:nvPr/>
        </p:nvPicPr>
        <p:blipFill>
          <a:blip r:embed="rId4" cstate="print"/>
          <a:srcRect/>
          <a:stretch>
            <a:fillRect/>
          </a:stretch>
        </p:blipFill>
        <p:spPr bwMode="auto">
          <a:xfrm>
            <a:off x="971550" y="1268413"/>
            <a:ext cx="2541588" cy="723900"/>
          </a:xfrm>
          <a:prstGeom prst="rect">
            <a:avLst/>
          </a:prstGeom>
          <a:noFill/>
        </p:spPr>
      </p:pic>
      <p:graphicFrame>
        <p:nvGraphicFramePr>
          <p:cNvPr id="771080" name="Object 8"/>
          <p:cNvGraphicFramePr>
            <a:graphicFrameLocks noChangeAspect="1"/>
          </p:cNvGraphicFramePr>
          <p:nvPr/>
        </p:nvGraphicFramePr>
        <p:xfrm>
          <a:off x="576263" y="2159000"/>
          <a:ext cx="7993062" cy="4149725"/>
        </p:xfrm>
        <a:graphic>
          <a:graphicData uri="http://schemas.openxmlformats.org/presentationml/2006/ole">
            <p:oleObj spid="_x0000_s771080" name="文档" r:id="rId5" imgW="7992505" imgH="4150048"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6706"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_____________________________________________</a:t>
            </a:r>
          </a:p>
          <a:p>
            <a:pPr algn="just"/>
            <a:r>
              <a:rPr lang="en-US" altLang="zh-CN" smtClean="0">
                <a:latin typeface="Times New Roman" pitchFamily="18" charset="0"/>
                <a:ea typeface="宋体" pitchFamily="2" charset="-122"/>
                <a:cs typeface="Times New Roman" pitchFamily="18" charset="0"/>
              </a:rPr>
              <a:t>_____________________________________________</a:t>
            </a:r>
          </a:p>
          <a:p>
            <a:pPr algn="just"/>
            <a:r>
              <a:rPr lang="en-US" altLang="zh-CN" smtClean="0">
                <a:latin typeface="Times New Roman" pitchFamily="18" charset="0"/>
                <a:ea typeface="宋体" pitchFamily="2" charset="-122"/>
                <a:cs typeface="Times New Roman" pitchFamily="18" charset="0"/>
              </a:rPr>
              <a:t>_____________________________________________</a:t>
            </a:r>
          </a:p>
          <a:p>
            <a:pPr algn="just"/>
            <a:r>
              <a:rPr lang="en-US" altLang="zh-CN" smtClean="0">
                <a:latin typeface="Times New Roman" pitchFamily="18" charset="0"/>
                <a:ea typeface="宋体" pitchFamily="2" charset="-122"/>
                <a:cs typeface="Times New Roman" pitchFamily="18" charset="0"/>
              </a:rPr>
              <a:t>_____________________________________________</a:t>
            </a:r>
          </a:p>
          <a:p>
            <a:pPr algn="just"/>
            <a:r>
              <a:rPr lang="en-US" altLang="zh-CN" smtClean="0">
                <a:latin typeface="Times New Roman" pitchFamily="18" charset="0"/>
                <a:ea typeface="宋体" pitchFamily="2" charset="-122"/>
                <a:cs typeface="Times New Roman" pitchFamily="18" charset="0"/>
              </a:rPr>
              <a:t>_____________________________________________</a:t>
            </a:r>
            <a:endParaRPr lang="en-US" altLang="zh-CN" smtClean="0">
              <a:solidFill>
                <a:srgbClr val="FF0000"/>
              </a:solidFill>
              <a:latin typeface="Times New Roman" pitchFamily="18" charset="0"/>
              <a:ea typeface="黑体" pitchFamily="2" charset="-122"/>
              <a:cs typeface="Times New Roman" pitchFamily="18" charset="0"/>
            </a:endParaRPr>
          </a:p>
          <a:p>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solidFill>
                  <a:srgbClr val="FF0000"/>
                </a:solidFill>
                <a:latin typeface="Times New Roman" pitchFamily="18" charset="0"/>
                <a:ea typeface="黑体" pitchFamily="2" charset="-122"/>
                <a:cs typeface="Times New Roman" pitchFamily="18" charset="0"/>
              </a:rPr>
              <a:t>答案</a:t>
            </a:r>
            <a:r>
              <a:rPr lang="en-US" altLang="zh-CN" smtClean="0">
                <a:solidFill>
                  <a:srgbClr val="FF0000"/>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初看此话令人忍俊不禁，再看此话让人低首凝思。作者用赶驴人、驴子和胡萝卜的相互关系比喻</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上司驾驭下属</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，写尽了赶驴人和上司的奸诈以及驴子和下属的愚笨，并由此推及现实世界</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一切机关</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全用这种技巧</a:t>
            </a:r>
            <a:r>
              <a:rPr lang="zh-CN" altLang="en-US" smtClean="0">
                <a:latin typeface="Arial"/>
                <a:ea typeface="宋体" pitchFamily="2" charset="-122"/>
                <a:cs typeface="Times New Roman" pitchFamily="18" charset="0"/>
              </a:rPr>
              <a:t>”</a:t>
            </a:r>
            <a:r>
              <a:rPr lang="zh-CN" altLang="en-US" smtClean="0">
                <a:latin typeface="宋体" pitchFamily="2" charset="-122"/>
                <a:ea typeface="宋体" pitchFamily="2" charset="-122"/>
                <a:cs typeface="Times New Roman" pitchFamily="18" charset="0"/>
              </a:rPr>
              <a:t>，表达了作者尖锐的眼光和愤世嫉俗的情感。</a:t>
            </a:r>
            <a:r>
              <a:rPr lang="zh-CN" altLang="en-US" smtClean="0">
                <a:latin typeface="Arial" pitchFamily="34" charset="0"/>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96706">
                                            <p:txEl>
                                              <p:pRg st="5" end="5"/>
                                            </p:txEl>
                                          </p:spTgt>
                                        </p:tgtEl>
                                        <p:attrNameLst>
                                          <p:attrName>style.visibility</p:attrName>
                                        </p:attrNameLst>
                                      </p:cBhvr>
                                      <p:to>
                                        <p:strVal val="visible"/>
                                      </p:to>
                                    </p:set>
                                    <p:animEffect transition="in" filter="blinds(horizontal)">
                                      <p:cBhvr>
                                        <p:cTn id="7" dur="500"/>
                                        <p:tgtEl>
                                          <p:spTgt spid="109670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7463" name="Picture 7" descr="素材日积月累"/>
          <p:cNvPicPr>
            <a:picLocks noChangeAspect="1" noChangeArrowheads="1"/>
          </p:cNvPicPr>
          <p:nvPr/>
        </p:nvPicPr>
        <p:blipFill>
          <a:blip r:embed="rId2" cstate="print"/>
          <a:srcRect/>
          <a:stretch>
            <a:fillRect/>
          </a:stretch>
        </p:blipFill>
        <p:spPr bwMode="auto">
          <a:xfrm>
            <a:off x="560388" y="549275"/>
            <a:ext cx="7981950" cy="579438"/>
          </a:xfrm>
          <a:prstGeom prst="rect">
            <a:avLst/>
          </a:prstGeom>
          <a:noFill/>
        </p:spPr>
      </p:pic>
      <p:pic>
        <p:nvPicPr>
          <p:cNvPr id="787464" name="Picture 8" descr="课内素材"/>
          <p:cNvPicPr>
            <a:picLocks noChangeAspect="1" noChangeArrowheads="1"/>
          </p:cNvPicPr>
          <p:nvPr/>
        </p:nvPicPr>
        <p:blipFill>
          <a:blip r:embed="rId3" cstate="print"/>
          <a:srcRect/>
          <a:stretch>
            <a:fillRect/>
          </a:stretch>
        </p:blipFill>
        <p:spPr bwMode="auto">
          <a:xfrm>
            <a:off x="1331913" y="1268413"/>
            <a:ext cx="1724025" cy="533400"/>
          </a:xfrm>
          <a:prstGeom prst="rect">
            <a:avLst/>
          </a:prstGeom>
          <a:noFill/>
        </p:spPr>
      </p:pic>
      <p:sp>
        <p:nvSpPr>
          <p:cNvPr id="787465" name="Rectangle 9"/>
          <p:cNvSpPr>
            <a:spLocks noGrp="1" noChangeArrowheads="1"/>
          </p:cNvSpPr>
          <p:nvPr>
            <p:ph type="body" idx="4294967295"/>
          </p:nvPr>
        </p:nvSpPr>
        <p:spPr>
          <a:xfrm>
            <a:off x="596900" y="1628775"/>
            <a:ext cx="7921625" cy="4692650"/>
          </a:xfrm>
        </p:spPr>
        <p:txBody>
          <a:bodyPr/>
          <a:lstStyle/>
          <a:p>
            <a:pPr algn="ctr">
              <a:lnSpc>
                <a:spcPct val="140000"/>
              </a:lnSpc>
            </a:pPr>
            <a:r>
              <a:rPr lang="zh-CN" altLang="en-US" smtClean="0">
                <a:latin typeface="Times New Roman" pitchFamily="18" charset="0"/>
                <a:ea typeface="黑体" pitchFamily="2" charset="-122"/>
                <a:cs typeface="Times New Roman" pitchFamily="18" charset="0"/>
              </a:rPr>
              <a:t>人与自然和谐相处</a:t>
            </a:r>
            <a:endParaRPr lang="zh-CN" altLang="en-US" smtClean="0">
              <a:latin typeface="Times New Roman" pitchFamily="18" charset="0"/>
              <a:ea typeface="楷体_GB2312" pitchFamily="49" charset="-122"/>
              <a:cs typeface="Times New Roman" pitchFamily="18" charset="0"/>
            </a:endParaRPr>
          </a:p>
          <a:p>
            <a:pPr algn="just">
              <a:lnSpc>
                <a:spcPct val="140000"/>
              </a:lnSpc>
            </a:pPr>
            <a:r>
              <a:rPr lang="zh-CN" altLang="en-US" smtClean="0">
                <a:latin typeface="Times New Roman" pitchFamily="18" charset="0"/>
                <a:ea typeface="楷体_GB2312" pitchFamily="49" charset="-122"/>
                <a:cs typeface="Times New Roman" pitchFamily="18" charset="0"/>
              </a:rPr>
              <a:t>刘易斯</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托马斯在文章的开头将人的行为与群居性的昆虫相比，在写蚂蚁时将蚂蚁的行为与人相比，目的只有一个，即人不是万物的主宰，而是大自然的一员。因此我们人类应该遵循自然和社会的规律，学会与大自然和谐相处，学会与社会和谐相处，学会与他人和谐相处，追求内心的和谐宁静。因为人与自然的和谐，可以成就可持续发展之美；人与社会的和谐，可以造就繁荣富强之美；人与人的和谐，可以促成人性之美。</a:t>
            </a: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0802" name="Rectangle 2"/>
          <p:cNvSpPr>
            <a:spLocks noGrp="1" noChangeArrowheads="1"/>
          </p:cNvSpPr>
          <p:nvPr>
            <p:ph type="body" idx="4294967295"/>
          </p:nvPr>
        </p:nvSpPr>
        <p:spPr>
          <a:xfrm>
            <a:off x="596900" y="989013"/>
            <a:ext cx="7921625" cy="3378200"/>
          </a:xfrm>
        </p:spPr>
        <p:txBody>
          <a:bodyPr/>
          <a:lstStyle/>
          <a:p>
            <a:r>
              <a:rPr lang="zh-CN" altLang="en-US" smtClean="0">
                <a:latin typeface="Times New Roman" pitchFamily="18" charset="0"/>
                <a:ea typeface="楷体_GB2312" pitchFamily="49" charset="-122"/>
                <a:cs typeface="Times New Roman" pitchFamily="18" charset="0"/>
              </a:rPr>
              <a:t>在看了蚂蚁、蜜蜂的生活后，我们会发现我们人类的傲慢，我们甚至发现，我们人类还没有运用它们已经运用的智慧：亲密合作。我们人类也应该反省自己，学会合作，因为一个人的力量太小，只有合作，才能拥抱成功。</a:t>
            </a:r>
            <a:endParaRPr lang="zh-CN" altLang="en-US" smtClean="0">
              <a:solidFill>
                <a:srgbClr val="FF00FF"/>
              </a:solidFill>
              <a:latin typeface="Times New Roman" pitchFamily="18" charset="0"/>
              <a:ea typeface="黑体" pitchFamily="2" charset="-122"/>
              <a:cs typeface="Times New Roman" pitchFamily="18" charset="0"/>
            </a:endParaRPr>
          </a:p>
          <a:p>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应用角度</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智慧</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合作</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反思自我</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人与自然和谐相处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0802">
                                            <p:txEl>
                                              <p:pRg st="1" end="1"/>
                                            </p:txEl>
                                          </p:spTgt>
                                        </p:tgtEl>
                                        <p:attrNameLst>
                                          <p:attrName>style.visibility</p:attrName>
                                        </p:attrNameLst>
                                      </p:cBhvr>
                                      <p:to>
                                        <p:strVal val="visible"/>
                                      </p:to>
                                    </p:set>
                                    <p:animEffect transition="in" filter="blinds(horizontal)">
                                      <p:cBhvr>
                                        <p:cTn id="7" dur="500"/>
                                        <p:tgtEl>
                                          <p:spTgt spid="11008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0533" name="Picture 5" descr="热点素材"/>
          <p:cNvPicPr>
            <a:picLocks noChangeAspect="1" noChangeArrowheads="1"/>
          </p:cNvPicPr>
          <p:nvPr/>
        </p:nvPicPr>
        <p:blipFill>
          <a:blip r:embed="rId3" cstate="print"/>
          <a:srcRect/>
          <a:stretch>
            <a:fillRect/>
          </a:stretch>
        </p:blipFill>
        <p:spPr bwMode="auto">
          <a:xfrm>
            <a:off x="1150938" y="549275"/>
            <a:ext cx="1724025" cy="533400"/>
          </a:xfrm>
          <a:prstGeom prst="rect">
            <a:avLst/>
          </a:prstGeom>
          <a:noFill/>
        </p:spPr>
      </p:pic>
      <p:graphicFrame>
        <p:nvGraphicFramePr>
          <p:cNvPr id="790536" name="Object 8"/>
          <p:cNvGraphicFramePr>
            <a:graphicFrameLocks noChangeAspect="1"/>
          </p:cNvGraphicFramePr>
          <p:nvPr/>
        </p:nvGraphicFramePr>
        <p:xfrm>
          <a:off x="576263" y="1268413"/>
          <a:ext cx="7993062" cy="5129212"/>
        </p:xfrm>
        <a:graphic>
          <a:graphicData uri="http://schemas.openxmlformats.org/presentationml/2006/ole">
            <p:oleObj spid="_x0000_s790536" name="文档" r:id="rId4" imgW="7992505" imgH="5129631"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1826"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楷体_GB2312" pitchFamily="49" charset="-122"/>
                <a:cs typeface="Times New Roman" pitchFamily="18" charset="0"/>
              </a:rPr>
              <a:t>然而，最近几年，鄱阳湖天鹅惨遭</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谋杀</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，数量急剧下降，这样的美丽情形再也难以见到了。</a:t>
            </a:r>
          </a:p>
          <a:p>
            <a:pPr algn="just"/>
            <a:r>
              <a:rPr lang="zh-CN" altLang="en-US" smtClean="0">
                <a:latin typeface="Times New Roman" pitchFamily="18" charset="0"/>
                <a:ea typeface="楷体_GB2312" pitchFamily="49" charset="-122"/>
                <a:cs typeface="Times New Roman" pitchFamily="18" charset="0"/>
              </a:rPr>
              <a:t>因为暴利的推动，捕鹅现象难以根绝。从每年的</a:t>
            </a:r>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月起，滩涂上就有人撒些充作诱饵毒杀天鹅的小鱼。捕鹅人大多在下午</a:t>
            </a:r>
            <a:r>
              <a:rPr lang="en-US" altLang="zh-CN" smtClean="0">
                <a:latin typeface="Times New Roman" pitchFamily="18" charset="0"/>
                <a:ea typeface="楷体_GB2312" pitchFamily="49" charset="-122"/>
                <a:cs typeface="Times New Roman" pitchFamily="18" charset="0"/>
              </a:rPr>
              <a:t>4</a:t>
            </a:r>
            <a:r>
              <a:rPr lang="zh-CN" altLang="en-US" smtClean="0">
                <a:latin typeface="Times New Roman" pitchFamily="18" charset="0"/>
                <a:ea typeface="楷体_GB2312" pitchFamily="49" charset="-122"/>
                <a:cs typeface="Times New Roman" pitchFamily="18" charset="0"/>
              </a:rPr>
              <a:t>时撒下毒药，天亮前开着摩托车或拖拉机去湖边拾天鹅。待天鹅到手后，捕鹅人会用挖坑等方式将之藏起来，再等待时机从水路运往各地。</a:t>
            </a:r>
          </a:p>
        </p:txBody>
      </p:sp>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3827" name="Rectangle 3"/>
          <p:cNvSpPr>
            <a:spLocks noGrp="1" noChangeArrowheads="1"/>
          </p:cNvSpPr>
          <p:nvPr>
            <p:ph type="body" idx="4294967295"/>
          </p:nvPr>
        </p:nvSpPr>
        <p:spPr>
          <a:xfrm>
            <a:off x="596900" y="989013"/>
            <a:ext cx="7921625" cy="2282825"/>
          </a:xfrm>
        </p:spPr>
        <p:txBody>
          <a:bodyPr/>
          <a:lstStyle/>
          <a:p>
            <a:r>
              <a:rPr lang="zh-CN" altLang="en-US" smtClean="0">
                <a:latin typeface="Times New Roman" pitchFamily="18" charset="0"/>
                <a:ea typeface="楷体_GB2312" pitchFamily="49" charset="-122"/>
                <a:cs typeface="Times New Roman" pitchFamily="18" charset="0"/>
              </a:rPr>
              <a:t>现在，</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鄱阳湖天鹅事件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已经成为媒体关注的焦点，人们对此做法深恶痛绝。在巨大的舆论压力下，捕鹅者开始渐渐停止罪恶的举动，相信不久的将来，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候鸟天堂</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将会重现于人们眼前。</a:t>
            </a: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2850" name="Rectangle 2"/>
          <p:cNvSpPr>
            <a:spLocks noGrp="1" noChangeArrowheads="1"/>
          </p:cNvSpPr>
          <p:nvPr>
            <p:ph type="body" idx="4294967295"/>
          </p:nvPr>
        </p:nvSpPr>
        <p:spPr>
          <a:xfrm>
            <a:off x="596900" y="549275"/>
            <a:ext cx="7921625" cy="5715000"/>
          </a:xfrm>
        </p:spPr>
        <p:txBody>
          <a:bodyPr/>
          <a:lstStyle/>
          <a:p>
            <a:pPr algn="just">
              <a:lnSpc>
                <a:spcPct val="140000"/>
              </a:lnSpc>
            </a:pP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媒评文摘</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en-US" altLang="zh-CN" smtClean="0">
                <a:latin typeface="Times New Roman" pitchFamily="18" charset="0"/>
                <a:ea typeface="仿宋_GB2312" pitchFamily="49" charset="-122"/>
                <a:cs typeface="Times New Roman" pitchFamily="18" charset="0"/>
              </a:rPr>
              <a:t>1.</a:t>
            </a:r>
            <a:r>
              <a:rPr lang="en-US" altLang="zh-CN"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候鸟天堂</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的消失，我们每个人都应该为此负责。正是那一张张贪吃的嘴，给那些利益熏心的人有可钻之空。所以我们每个人都不能只是谴责，而是要以实际行动抵制这种恶劣行为的发生。</a:t>
            </a:r>
          </a:p>
          <a:p>
            <a:pPr algn="r">
              <a:lnSpc>
                <a:spcPct val="140000"/>
              </a:lnSpc>
            </a:pPr>
            <a:r>
              <a:rPr lang="en-US" altLang="zh-CN" smtClean="0">
                <a:latin typeface="Courier New"/>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商都网</a:t>
            </a:r>
          </a:p>
          <a:p>
            <a:pPr algn="just">
              <a:lnSpc>
                <a:spcPct val="140000"/>
              </a:lnSpc>
            </a:pPr>
            <a:r>
              <a:rPr lang="en-US" altLang="zh-CN" smtClean="0">
                <a:latin typeface="Times New Roman" pitchFamily="18" charset="0"/>
                <a:ea typeface="仿宋_GB2312" pitchFamily="49" charset="-122"/>
                <a:cs typeface="Times New Roman" pitchFamily="18" charset="0"/>
              </a:rPr>
              <a:t>2</a:t>
            </a:r>
            <a:r>
              <a:rPr lang="zh-CN" altLang="en-US" smtClean="0">
                <a:latin typeface="Times New Roman" pitchFamily="18" charset="0"/>
                <a:ea typeface="仿宋_GB2312" pitchFamily="49" charset="-122"/>
                <a:cs typeface="Times New Roman" pitchFamily="18" charset="0"/>
              </a:rPr>
              <a:t>．有人说，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没有买卖，就没有杀害。</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同样，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恶有恶报，有因有果。</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人类破坏生态等于自掘坟墓。</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今天，我们是在</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欣赏</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候鸟被屠戮前的惊恐眼神，谁又敢保证，明天同样惊恐万状遭遇不测的不就是我们自己？</a:t>
            </a:r>
            <a:endParaRPr lang="zh-CN" altLang="en-US" smtClean="0">
              <a:latin typeface="Times New Roman" pitchFamily="18" charset="0"/>
              <a:ea typeface="宋体" pitchFamily="2" charset="-122"/>
              <a:cs typeface="Times New Roman" pitchFamily="18" charset="0"/>
            </a:endParaRPr>
          </a:p>
          <a:p>
            <a:pPr algn="r">
              <a:lnSpc>
                <a:spcPct val="140000"/>
              </a:lnSpc>
            </a:pP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内蒙古新闻网</a:t>
            </a: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5875" name="Picture 3" descr="美文悦读"/>
          <p:cNvPicPr>
            <a:picLocks noChangeAspect="1" noChangeArrowheads="1"/>
          </p:cNvPicPr>
          <p:nvPr/>
        </p:nvPicPr>
        <p:blipFill>
          <a:blip r:embed="rId2" cstate="print"/>
          <a:srcRect/>
          <a:stretch>
            <a:fillRect/>
          </a:stretch>
        </p:blipFill>
        <p:spPr bwMode="auto">
          <a:xfrm>
            <a:off x="1331913" y="557213"/>
            <a:ext cx="2022475" cy="531812"/>
          </a:xfrm>
          <a:prstGeom prst="rect">
            <a:avLst/>
          </a:prstGeom>
          <a:noFill/>
        </p:spPr>
      </p:pic>
      <p:sp>
        <p:nvSpPr>
          <p:cNvPr id="975877" name="Rectangle 5"/>
          <p:cNvSpPr>
            <a:spLocks noGrp="1" noChangeArrowheads="1"/>
          </p:cNvSpPr>
          <p:nvPr>
            <p:ph type="body" idx="4294967295"/>
          </p:nvPr>
        </p:nvSpPr>
        <p:spPr>
          <a:xfrm>
            <a:off x="596900" y="765175"/>
            <a:ext cx="7921625" cy="5568950"/>
          </a:xfrm>
        </p:spPr>
        <p:txBody>
          <a:bodyPr/>
          <a:lstStyle/>
          <a:p>
            <a:pPr algn="ctr"/>
            <a:r>
              <a:rPr lang="zh-CN" altLang="en-US" smtClean="0">
                <a:latin typeface="Times New Roman" pitchFamily="18" charset="0"/>
                <a:ea typeface="黑体" pitchFamily="2" charset="-122"/>
                <a:cs typeface="Times New Roman" pitchFamily="18" charset="0"/>
              </a:rPr>
              <a:t>细　菌</a:t>
            </a:r>
            <a:endParaRPr lang="zh-CN" altLang="en-US" smtClean="0">
              <a:latin typeface="Times New Roman" pitchFamily="18" charset="0"/>
              <a:ea typeface="仿宋_GB2312" pitchFamily="49" charset="-122"/>
              <a:cs typeface="Times New Roman" pitchFamily="18" charset="0"/>
            </a:endParaRPr>
          </a:p>
          <a:p>
            <a:pPr algn="ctr"/>
            <a:r>
              <a:rPr lang="zh-CN" altLang="en-US" smtClean="0">
                <a:latin typeface="Times New Roman" pitchFamily="18" charset="0"/>
                <a:ea typeface="仿宋_GB2312" pitchFamily="49" charset="-122"/>
                <a:cs typeface="Times New Roman" pitchFamily="18" charset="0"/>
              </a:rPr>
              <a:t>刘易斯</a:t>
            </a:r>
            <a:r>
              <a:rPr lang="en-US" altLang="zh-CN" smtClean="0">
                <a:latin typeface="Courier New"/>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托马斯</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看着电视，我们会认为，我们是在四伏的危机中作困兽斗，被追逐我们的细菌团团包围，之所以免于感染和死亡，那只是因为化学技术在护卫着我们，每时每刻在杀退众菌。我们得到的指导是把消毒剂到处喷洒，卧室要喷，厨房要喷，洗澡间尤其要使劲喷，因为我们自己身上的菌似乎是最危险的。我们拿了烟雾剂，为了吉利再加上除臭剂，喷鼻子，喷口腔，喷腋窝，喷隐秘处的褶皱，甚至连亲爱的电话听筒的内部也要喷一通。</a:t>
            </a: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6946" name="Rectangle 2"/>
          <p:cNvSpPr>
            <a:spLocks noGrp="1" noChangeArrowheads="1"/>
          </p:cNvSpPr>
          <p:nvPr>
            <p:ph type="body" idx="4294967295"/>
          </p:nvPr>
        </p:nvSpPr>
        <p:spPr>
          <a:xfrm>
            <a:off x="596900" y="549275"/>
            <a:ext cx="7921625" cy="3925888"/>
          </a:xfrm>
        </p:spPr>
        <p:txBody>
          <a:bodyPr/>
          <a:lstStyle/>
          <a:p>
            <a:pPr algn="just"/>
            <a:r>
              <a:rPr lang="zh-CN" altLang="en-US" smtClean="0">
                <a:latin typeface="Times New Roman" pitchFamily="18" charset="0"/>
                <a:ea typeface="楷体_GB2312" pitchFamily="49" charset="-122"/>
                <a:cs typeface="Times New Roman" pitchFamily="18" charset="0"/>
              </a:rPr>
              <a:t>我们把烈性的抗菌药敷到小小的疙瘩疮上，然后再用塑料布严严实实地包扎。塑料成了新的保护者，我们把旅馆里的塑料杯再包以塑料布。我们把马桶坐垫用紫外线照过，再把它像国家机密一样封起来。在我们生活的世界上，种种微生物总在图谋接近我们，想把我们撕裂分解成一个个细胞。只是因为我们提心吊胆，勤于防务，我们才得以囫囵个儿活在世上。</a:t>
            </a:r>
          </a:p>
        </p:txBody>
      </p:sp>
      <p:pic>
        <p:nvPicPr>
          <p:cNvPr id="1106947" name="Picture 3" descr="X55"/>
          <p:cNvPicPr>
            <a:picLocks noChangeAspect="1" noChangeArrowheads="1"/>
          </p:cNvPicPr>
          <p:nvPr/>
        </p:nvPicPr>
        <p:blipFill>
          <a:blip r:embed="rId2" cstate="print"/>
          <a:srcRect/>
          <a:stretch>
            <a:fillRect/>
          </a:stretch>
        </p:blipFill>
        <p:spPr bwMode="auto">
          <a:xfrm>
            <a:off x="4032250" y="4322763"/>
            <a:ext cx="2595563" cy="1806575"/>
          </a:xfrm>
          <a:prstGeom prst="rect">
            <a:avLst/>
          </a:prstGeom>
          <a:noFill/>
        </p:spPr>
      </p:pic>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7970" name="Rectangle 2"/>
          <p:cNvSpPr>
            <a:spLocks noGrp="1" noChangeArrowheads="1"/>
          </p:cNvSpPr>
          <p:nvPr>
            <p:ph type="body" idx="4294967295"/>
          </p:nvPr>
        </p:nvSpPr>
        <p:spPr>
          <a:xfrm>
            <a:off x="596900" y="989013"/>
            <a:ext cx="7921625" cy="3925887"/>
          </a:xfrm>
        </p:spPr>
        <p:txBody>
          <a:bodyPr/>
          <a:lstStyle/>
          <a:p>
            <a:r>
              <a:rPr lang="zh-CN" altLang="en-US" smtClean="0">
                <a:latin typeface="Times New Roman" pitchFamily="18" charset="0"/>
                <a:ea typeface="楷体_GB2312" pitchFamily="49" charset="-122"/>
                <a:cs typeface="Times New Roman" pitchFamily="18" charset="0"/>
              </a:rPr>
              <a:t>然而，在现实生活中，即使在最坏的情况下，我们也从来都只是那个庞大的细菌王国相对漠不关心的对象。细菌致病并非常规。实话说，细菌致病是这样罕见，鉴于地球上细菌的家口之众，致病菌的种类相对来说这样少，这件事有着捉摸不定的一面。疾病的发生，通常是为共生而进行的谈判无结果造成的，是共生双方中的一方越过了边境线，是生物界里边界协定的误解。</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95332" name="Object 4"/>
          <p:cNvGraphicFramePr>
            <a:graphicFrameLocks noChangeAspect="1"/>
          </p:cNvGraphicFramePr>
          <p:nvPr/>
        </p:nvGraphicFramePr>
        <p:xfrm>
          <a:off x="576263" y="1187450"/>
          <a:ext cx="7993062" cy="4483100"/>
        </p:xfrm>
        <a:graphic>
          <a:graphicData uri="http://schemas.openxmlformats.org/presentationml/2006/ole">
            <p:oleObj spid="_x0000_s995332" name="文档" r:id="rId3" imgW="7992505" imgH="4483523"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8994" name="Rectangle 2"/>
          <p:cNvSpPr>
            <a:spLocks noGrp="1" noChangeArrowheads="1"/>
          </p:cNvSpPr>
          <p:nvPr>
            <p:ph type="body" idx="4294967295"/>
          </p:nvPr>
        </p:nvSpPr>
        <p:spPr>
          <a:xfrm>
            <a:off x="596900" y="989013"/>
            <a:ext cx="7921625" cy="3925887"/>
          </a:xfrm>
        </p:spPr>
        <p:txBody>
          <a:bodyPr/>
          <a:lstStyle/>
          <a:p>
            <a:r>
              <a:rPr lang="zh-CN" altLang="en-US" smtClean="0">
                <a:latin typeface="Times New Roman" pitchFamily="18" charset="0"/>
                <a:ea typeface="楷体_GB2312" pitchFamily="49" charset="-122"/>
                <a:cs typeface="Times New Roman" pitchFamily="18" charset="0"/>
              </a:rPr>
              <a:t>有些细菌只是在产生外毒素时才是对人类有害的，而从某种意义上说，它们只是在自身生病时才产生外毒素。白喉杆菌和白喉链球菌只有在受到噬菌体侵袭时才产生毒素；为毒素的产生提供密码的是病毒，未受感染的细菌是没有获得密码通知的。我们染上了白喉，那是种病毒感染，但病毒感染的不是我们。我们卷入的不是一场跟毒素的直接对抗赛，而好像是无意中撞入了他人的麻烦。</a:t>
            </a: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0018" name="Rectangle 2"/>
          <p:cNvSpPr>
            <a:spLocks noGrp="1" noChangeArrowheads="1"/>
          </p:cNvSpPr>
          <p:nvPr>
            <p:ph type="body" idx="4294967295"/>
          </p:nvPr>
        </p:nvSpPr>
        <p:spPr>
          <a:xfrm>
            <a:off x="596900" y="520700"/>
            <a:ext cx="7921625" cy="5788025"/>
          </a:xfrm>
        </p:spPr>
        <p:txBody>
          <a:bodyPr/>
          <a:lstStyle/>
          <a:p>
            <a:pPr>
              <a:lnSpc>
                <a:spcPct val="130000"/>
              </a:lnSpc>
            </a:pPr>
            <a:r>
              <a:rPr lang="zh-CN" altLang="en-US" smtClean="0">
                <a:latin typeface="Times New Roman" pitchFamily="18" charset="0"/>
                <a:ea typeface="楷体_GB2312" pitchFamily="49" charset="-122"/>
                <a:cs typeface="Times New Roman" pitchFamily="18" charset="0"/>
              </a:rPr>
              <a:t>葡萄球菌生活在我们全身各处。大多数其他细菌不适于生活在人类的皮肤上，这种菌倒似乎适应了那里的条件。看着它们如此之众，而我们自己是这样形单影只，然而，跟它们相处，麻烦却如此之少，这真是奇怪。只有很少几个人受疖疮之苦，而这大半又要归咎于我们自身白细胞的多管闲事。溶血链球菌是我们最贴身的友伴，甚至亲密到跟我们的肌细胞膜有同样的抗原。是我们以风湿热的方式对它们的存在作出反应，才给自己招来麻烦。我们可以在网状内皮组织的细胞中长期携带布鲁氏菌，而根本感觉不到它们的存在。不知什么原因，大概与我们身上的免疫反应有关系吧，我们才周期性地感觉到它们，这种感觉反应便是临床的病症。</a:t>
            </a:r>
          </a:p>
        </p:txBody>
      </p:sp>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1042" name="Rectangle 2"/>
          <p:cNvSpPr>
            <a:spLocks noGrp="1" noChangeArrowheads="1"/>
          </p:cNvSpPr>
          <p:nvPr>
            <p:ph type="body" idx="4294967295"/>
          </p:nvPr>
        </p:nvSpPr>
        <p:spPr>
          <a:xfrm>
            <a:off x="596900" y="368300"/>
            <a:ext cx="7921625" cy="6016625"/>
          </a:xfrm>
        </p:spPr>
        <p:txBody>
          <a:bodyPr/>
          <a:lstStyle/>
          <a:p>
            <a:pPr algn="just">
              <a:lnSpc>
                <a:spcPct val="135000"/>
              </a:lnSpc>
            </a:pPr>
            <a:r>
              <a:rPr lang="zh-CN" altLang="en-US" smtClean="0">
                <a:latin typeface="Times New Roman" pitchFamily="18" charset="0"/>
                <a:ea typeface="楷体_GB2312" pitchFamily="49" charset="-122"/>
                <a:cs typeface="Times New Roman" pitchFamily="18" charset="0"/>
              </a:rPr>
              <a:t>是细菌带来的信息让我们受不了。</a:t>
            </a:r>
          </a:p>
          <a:p>
            <a:pPr algn="just">
              <a:lnSpc>
                <a:spcPct val="135000"/>
              </a:lnSpc>
            </a:pPr>
            <a:r>
              <a:rPr lang="zh-CN" altLang="en-US" smtClean="0">
                <a:latin typeface="Times New Roman" pitchFamily="18" charset="0"/>
                <a:ea typeface="楷体_GB2312" pitchFamily="49" charset="-122"/>
                <a:cs typeface="Times New Roman" pitchFamily="18" charset="0"/>
              </a:rPr>
              <a:t>革兰氏阴性菌就是这方面的最好例子。它们在细胞壁里产生类酯多糖内毒素，我们的组织接触这些大分子，就似乎得到了最坏不过的消息。一旦感觉到了类酪多糖，我们就可能动用一切可用的防御手段。我们会轰炸、洒落叶剂、堵截、封锁，直到毁掉那一地区的所有组织。白血球活跃起来，变得更具吞噬作用，释出溶菌酶，变得粘稠，成群密集在一起，堵住毛细血管，切断血液供给。血清防御素相机而动，释放趋化性信号，从全身召集白细胞。血管变得对肾上腺素过度敏感，于是，生理上的集中反应突然具有了使组织坏死的性质。白细胞中放出发热原，又在出血、坏死和休克之上加上发烧。一切全乱套了。</a:t>
            </a:r>
          </a:p>
        </p:txBody>
      </p:sp>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2066" name="Rectangle 2"/>
          <p:cNvSpPr>
            <a:spLocks noGrp="1" noChangeArrowheads="1"/>
          </p:cNvSpPr>
          <p:nvPr>
            <p:ph type="body" idx="4294967295"/>
          </p:nvPr>
        </p:nvSpPr>
        <p:spPr>
          <a:xfrm>
            <a:off x="596900" y="368300"/>
            <a:ext cx="7921625" cy="6116638"/>
          </a:xfrm>
        </p:spPr>
        <p:txBody>
          <a:bodyPr/>
          <a:lstStyle/>
          <a:p>
            <a:pPr algn="just"/>
            <a:r>
              <a:rPr lang="zh-CN" altLang="en-US" smtClean="0">
                <a:latin typeface="Times New Roman" pitchFamily="18" charset="0"/>
                <a:ea typeface="楷体_GB2312" pitchFamily="49" charset="-122"/>
                <a:cs typeface="Times New Roman" pitchFamily="18" charset="0"/>
              </a:rPr>
              <a:t>我们因一些信号就把自己撕毁成碎片，我们在这些信号面前非常脆弱，比在任何食肉兽群面前还脆弱。实际上，我们在受着自身的五角大楼的摆布。大多数时候是这样。</a:t>
            </a:r>
            <a:endParaRPr lang="zh-CN" altLang="en-US" smtClean="0">
              <a:solidFill>
                <a:srgbClr val="FF00FF"/>
              </a:solidFill>
              <a:latin typeface="Times New Roman" pitchFamily="18" charset="0"/>
              <a:ea typeface="黑体" pitchFamily="2" charset="-122"/>
              <a:cs typeface="Times New Roman" pitchFamily="18" charset="0"/>
            </a:endParaRPr>
          </a:p>
          <a:p>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精要赏析</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仿宋_GB2312" pitchFamily="49" charset="-122"/>
                <a:cs typeface="Times New Roman" pitchFamily="18" charset="0"/>
              </a:rPr>
              <a:t>    作者以形象生动的语言，通过运用比喻、比拟、对比等方法，把神秘深奥的科学问题介绍得通俗易懂。文中作者对细菌的解读生动具体，特别是对细菌如何为害人类，为害人类后的结果的介绍。另外，如细菌生存的环境，细菌与生物的关系，细菌的活动规律和特点等，无不显示了作者研究的深入。文章最后提示我们不要庸人自扰。</a:t>
            </a:r>
            <a:r>
              <a:rPr lang="zh-CN" altLang="en-US" smtClean="0">
                <a:latin typeface="Arial" pitchFamily="34" charset="0"/>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2066">
                                            <p:txEl>
                                              <p:pRg st="1" end="1"/>
                                            </p:txEl>
                                          </p:spTgt>
                                        </p:tgtEl>
                                        <p:attrNameLst>
                                          <p:attrName>style.visibility</p:attrName>
                                        </p:attrNameLst>
                                      </p:cBhvr>
                                      <p:to>
                                        <p:strVal val="visible"/>
                                      </p:to>
                                    </p:set>
                                    <p:animEffect transition="in" filter="blinds(horizontal)">
                                      <p:cBhvr>
                                        <p:cTn id="7" dur="500"/>
                                        <p:tgtEl>
                                          <p:spTgt spid="11120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2581" name="Picture 5" descr="教学资源链接"/>
          <p:cNvPicPr>
            <a:picLocks noChangeAspect="1" noChangeArrowheads="1"/>
          </p:cNvPicPr>
          <p:nvPr/>
        </p:nvPicPr>
        <p:blipFill>
          <a:blip r:embed="rId3" cstate="print"/>
          <a:srcRect/>
          <a:stretch>
            <a:fillRect/>
          </a:stretch>
        </p:blipFill>
        <p:spPr bwMode="auto">
          <a:xfrm>
            <a:off x="546100" y="536575"/>
            <a:ext cx="7981950" cy="579438"/>
          </a:xfrm>
          <a:prstGeom prst="rect">
            <a:avLst/>
          </a:prstGeom>
          <a:noFill/>
        </p:spPr>
      </p:pic>
      <p:graphicFrame>
        <p:nvGraphicFramePr>
          <p:cNvPr id="792582" name="Object 6"/>
          <p:cNvGraphicFramePr>
            <a:graphicFrameLocks noChangeAspect="1"/>
          </p:cNvGraphicFramePr>
          <p:nvPr/>
        </p:nvGraphicFramePr>
        <p:xfrm>
          <a:off x="611188" y="1089025"/>
          <a:ext cx="7889875" cy="574675"/>
        </p:xfrm>
        <a:graphic>
          <a:graphicData uri="http://schemas.openxmlformats.org/presentationml/2006/ole">
            <p:oleObj spid="_x0000_s792582" name="文档" r:id="rId4" imgW="7992505" imgH="593798" progId="Word.Document.8">
              <p:embed/>
            </p:oleObj>
          </a:graphicData>
        </a:graphic>
      </p:graphicFrame>
      <p:sp>
        <p:nvSpPr>
          <p:cNvPr id="792583" name="Rectangle 7"/>
          <p:cNvSpPr>
            <a:spLocks noGrp="1" noChangeArrowheads="1"/>
          </p:cNvSpPr>
          <p:nvPr>
            <p:ph type="body" idx="4294967295"/>
          </p:nvPr>
        </p:nvSpPr>
        <p:spPr>
          <a:xfrm>
            <a:off x="596900" y="1628775"/>
            <a:ext cx="7921625" cy="4692650"/>
          </a:xfrm>
        </p:spPr>
        <p:txBody>
          <a:bodyPr/>
          <a:lstStyle/>
          <a:p>
            <a:pPr algn="just">
              <a:lnSpc>
                <a:spcPct val="140000"/>
              </a:lnSpc>
            </a:pP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教学设想</a:t>
            </a:r>
            <a:r>
              <a:rPr lang="en-US" altLang="zh-CN" smtClean="0">
                <a:latin typeface="Times New Roman" pitchFamily="18" charset="0"/>
                <a:ea typeface="黑体" pitchFamily="2" charset="-122"/>
                <a:cs typeface="Times New Roman" pitchFamily="18" charset="0"/>
              </a:rPr>
              <a:t>】</a:t>
            </a:r>
          </a:p>
          <a:p>
            <a:pPr algn="just">
              <a:lnSpc>
                <a:spcPct val="140000"/>
              </a:lnSpc>
            </a:pPr>
            <a:r>
              <a:rPr lang="zh-CN" altLang="en-US" smtClean="0">
                <a:latin typeface="Times New Roman" pitchFamily="18" charset="0"/>
                <a:ea typeface="黑体" pitchFamily="2" charset="-122"/>
                <a:cs typeface="Times New Roman" pitchFamily="18" charset="0"/>
              </a:rPr>
              <a:t>教学目标</a:t>
            </a:r>
            <a:endParaRPr lang="zh-CN" altLang="en-US" smtClean="0">
              <a:latin typeface="Times New Roman" pitchFamily="18" charset="0"/>
              <a:ea typeface="宋体" pitchFamily="2" charset="-122"/>
              <a:cs typeface="Times New Roman" pitchFamily="18" charset="0"/>
            </a:endParaRPr>
          </a:p>
          <a:p>
            <a:pPr algn="just">
              <a:lnSpc>
                <a:spcPct val="140000"/>
              </a:lnSpc>
            </a:pPr>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．了解相关的生物学知识。</a:t>
            </a:r>
          </a:p>
          <a:p>
            <a:pPr algn="just">
              <a:lnSpc>
                <a:spcPct val="140000"/>
              </a:lnSpc>
            </a:pPr>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．引导学生把握作者的主要观点。</a:t>
            </a:r>
          </a:p>
          <a:p>
            <a:pPr algn="just">
              <a:lnSpc>
                <a:spcPct val="140000"/>
              </a:lnSpc>
            </a:pPr>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．通过对本文一些重点问题的讨论提高探究能力。</a:t>
            </a:r>
          </a:p>
          <a:p>
            <a:pPr algn="just">
              <a:lnSpc>
                <a:spcPct val="140000"/>
              </a:lnSpc>
            </a:pPr>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．引导学生体会本文幽默风趣的语言风格，品味优秀科普作家的文字魅力。</a:t>
            </a:r>
          </a:p>
          <a:p>
            <a:pPr algn="just">
              <a:lnSpc>
                <a:spcPct val="140000"/>
              </a:lnSpc>
            </a:pPr>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．通过本文的学习，激发学生对大自然、对生物学的热爱之情。</a:t>
            </a:r>
            <a:endParaRPr lang="zh-CN" altLang="en-US" smtClean="0">
              <a:latin typeface="Times New Roman" pitchFamily="18" charset="0"/>
              <a:ea typeface="黑体" pitchFamily="2" charset="-122"/>
              <a:cs typeface="Times New Roman"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92582"/>
                                        </p:tgtEl>
                                        <p:attrNameLst>
                                          <p:attrName>style.visibility</p:attrName>
                                        </p:attrNameLst>
                                      </p:cBhvr>
                                      <p:to>
                                        <p:strVal val="visible"/>
                                      </p:to>
                                    </p:set>
                                    <p:animEffect transition="in" filter="blinds(horizontal)">
                                      <p:cBhvr>
                                        <p:cTn id="7" dur="500"/>
                                        <p:tgtEl>
                                          <p:spTgt spid="79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3090" name="Rectangle 2"/>
          <p:cNvSpPr>
            <a:spLocks noGrp="1" noChangeArrowheads="1"/>
          </p:cNvSpPr>
          <p:nvPr>
            <p:ph type="body" idx="4294967295"/>
          </p:nvPr>
        </p:nvSpPr>
        <p:spPr>
          <a:xfrm>
            <a:off x="596900" y="989013"/>
            <a:ext cx="7921625" cy="2830512"/>
          </a:xfrm>
        </p:spPr>
        <p:txBody>
          <a:bodyPr/>
          <a:lstStyle/>
          <a:p>
            <a:pPr algn="just"/>
            <a:r>
              <a:rPr lang="zh-CN" altLang="en-US" smtClean="0">
                <a:latin typeface="Times New Roman" pitchFamily="18" charset="0"/>
                <a:ea typeface="黑体" pitchFamily="2" charset="-122"/>
                <a:cs typeface="Times New Roman" pitchFamily="18" charset="0"/>
              </a:rPr>
              <a:t>重点难点</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．作者在本文中的观点</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．学习体会本文中的语言艺术</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课时安排</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课时</a:t>
            </a:r>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3604" name="Rectangle 4"/>
          <p:cNvSpPr>
            <a:spLocks noGrp="1" noChangeArrowheads="1"/>
          </p:cNvSpPr>
          <p:nvPr>
            <p:ph type="body" idx="4294967295"/>
          </p:nvPr>
        </p:nvSpPr>
        <p:spPr>
          <a:xfrm>
            <a:off x="596900" y="515938"/>
            <a:ext cx="7921625" cy="5715000"/>
          </a:xfrm>
        </p:spPr>
        <p:txBody>
          <a:bodyPr/>
          <a:lstStyle/>
          <a:p>
            <a:pPr algn="just">
              <a:lnSpc>
                <a:spcPct val="140000"/>
              </a:lnSpc>
            </a:pP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教学过程</a:t>
            </a:r>
            <a:r>
              <a:rPr lang="en-US" altLang="zh-CN" smtClean="0">
                <a:latin typeface="Times New Roman" pitchFamily="18" charset="0"/>
                <a:ea typeface="黑体" pitchFamily="2" charset="-122"/>
                <a:cs typeface="Times New Roman" pitchFamily="18" charset="0"/>
              </a:rPr>
              <a:t>】</a:t>
            </a:r>
          </a:p>
          <a:p>
            <a:pPr algn="just">
              <a:lnSpc>
                <a:spcPct val="140000"/>
              </a:lnSpc>
            </a:pPr>
            <a:r>
              <a:rPr lang="zh-CN" altLang="en-US" smtClean="0">
                <a:latin typeface="Times New Roman" pitchFamily="18" charset="0"/>
                <a:ea typeface="黑体" pitchFamily="2" charset="-122"/>
                <a:cs typeface="Times New Roman" pitchFamily="18" charset="0"/>
              </a:rPr>
              <a:t>新课导入</a:t>
            </a:r>
            <a:endParaRPr lang="zh-CN" altLang="en-US" smtClean="0">
              <a:latin typeface="Times New Roman" pitchFamily="18" charset="0"/>
              <a:ea typeface="宋体" pitchFamily="2" charset="-122"/>
              <a:cs typeface="Times New Roman" pitchFamily="18" charset="0"/>
            </a:endParaRPr>
          </a:p>
          <a:p>
            <a:pPr algn="just">
              <a:lnSpc>
                <a:spcPct val="140000"/>
              </a:lnSpc>
            </a:pPr>
            <a:r>
              <a:rPr lang="zh-CN" altLang="en-US" smtClean="0">
                <a:latin typeface="Times New Roman" pitchFamily="18" charset="0"/>
                <a:ea typeface="宋体" pitchFamily="2" charset="-122"/>
                <a:cs typeface="Times New Roman" pitchFamily="18" charset="0"/>
              </a:rPr>
              <a:t>同学们，每天我们都行色匆匆，你是否低头注意过你脚下的蚂蚁窝？也许在你家的附近就有很多。你有没有发现，蚂蚁经常成群结队地忙忙碌碌？若是你扔一粒饭到它们的洞口，只要有一只蚂蚁发现，在短短的时间内就会聚集一大群，一下就能把饭粒搬回家。哪怕是一块大面包，它们也能很快解决。它们就像一个大家庭，团结一致，努力工作。同学们，你觉得神奇吗？它们与我们多像，但它们能和我们一样吗？今天我们学习的这篇文章探讨的就是这个问题。</a:t>
            </a: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4114" name="Rectangle 2"/>
          <p:cNvSpPr>
            <a:spLocks noGrp="1" noChangeArrowheads="1"/>
          </p:cNvSpPr>
          <p:nvPr>
            <p:ph type="body" idx="4294967295"/>
          </p:nvPr>
        </p:nvSpPr>
        <p:spPr>
          <a:xfrm>
            <a:off x="596900" y="549275"/>
            <a:ext cx="7921625" cy="5021263"/>
          </a:xfrm>
        </p:spPr>
        <p:txBody>
          <a:bodyPr/>
          <a:lstStyle/>
          <a:p>
            <a:pPr algn="just"/>
            <a:r>
              <a:rPr lang="zh-CN" altLang="en-US" smtClean="0">
                <a:latin typeface="Times New Roman" pitchFamily="18" charset="0"/>
                <a:ea typeface="黑体" pitchFamily="2" charset="-122"/>
                <a:cs typeface="Times New Roman" pitchFamily="18" charset="0"/>
              </a:rPr>
              <a:t>文本解读</a:t>
            </a:r>
          </a:p>
          <a:p>
            <a:pPr algn="just"/>
            <a:r>
              <a:rPr lang="zh-CN" altLang="en-US" smtClean="0">
                <a:latin typeface="Times New Roman" pitchFamily="18" charset="0"/>
                <a:ea typeface="黑体" pitchFamily="2" charset="-122"/>
                <a:cs typeface="Times New Roman" pitchFamily="18" charset="0"/>
              </a:rPr>
              <a:t>知识积累</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．作家作品</a:t>
            </a:r>
          </a:p>
          <a:p>
            <a:pPr algn="just"/>
            <a:r>
              <a:rPr lang="zh-CN" altLang="en-US" smtClean="0">
                <a:latin typeface="Times New Roman" pitchFamily="18" charset="0"/>
                <a:ea typeface="宋体" pitchFamily="2" charset="-122"/>
                <a:cs typeface="Times New Roman" pitchFamily="18" charset="0"/>
              </a:rPr>
              <a:t>刘易斯</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托马斯</a:t>
            </a:r>
            <a:r>
              <a:rPr lang="en-US" altLang="zh-CN" smtClean="0">
                <a:latin typeface="Times New Roman" pitchFamily="18" charset="0"/>
                <a:ea typeface="宋体" pitchFamily="2" charset="-122"/>
                <a:cs typeface="Times New Roman" pitchFamily="18" charset="0"/>
              </a:rPr>
              <a:t>(Lewis Thomas)</a:t>
            </a:r>
            <a:r>
              <a:rPr lang="zh-CN" altLang="en-US" smtClean="0">
                <a:latin typeface="Times New Roman" pitchFamily="18" charset="0"/>
                <a:ea typeface="宋体" pitchFamily="2" charset="-122"/>
                <a:cs typeface="Times New Roman" pitchFamily="18" charset="0"/>
              </a:rPr>
              <a:t>，</a:t>
            </a:r>
            <a:r>
              <a:rPr lang="en-US" altLang="zh-CN" smtClean="0">
                <a:latin typeface="Times New Roman" pitchFamily="18" charset="0"/>
                <a:ea typeface="宋体" pitchFamily="2" charset="-122"/>
                <a:cs typeface="Times New Roman" pitchFamily="18" charset="0"/>
              </a:rPr>
              <a:t>1913</a:t>
            </a:r>
            <a:r>
              <a:rPr lang="zh-CN" altLang="en-US" smtClean="0">
                <a:latin typeface="Times New Roman" pitchFamily="18" charset="0"/>
                <a:ea typeface="宋体" pitchFamily="2" charset="-122"/>
                <a:cs typeface="Times New Roman" pitchFamily="18" charset="0"/>
              </a:rPr>
              <a:t>年生于美国纽约，就读于普林斯顿大学和哈佛医学院，历任明尼苏达大学儿科研究所教授、纽约大学贝尔维尤医疗中心病理学系和内科学系主任、耶鲁医学院病理学系主任、纽约市癌症纪念中心斯隆</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凯特林癌症研究所所长，并任美国科学院院士。</a:t>
            </a:r>
          </a:p>
        </p:txBody>
      </p:sp>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5138" name="Rectangle 2"/>
          <p:cNvSpPr>
            <a:spLocks noGrp="1" noChangeArrowheads="1"/>
          </p:cNvSpPr>
          <p:nvPr>
            <p:ph type="body" idx="4294967295"/>
          </p:nvPr>
        </p:nvSpPr>
        <p:spPr>
          <a:xfrm>
            <a:off x="596900" y="989013"/>
            <a:ext cx="7921625" cy="1735137"/>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．基础积累</a:t>
            </a:r>
          </a:p>
          <a:p>
            <a:pPr algn="just"/>
            <a:r>
              <a:rPr lang="zh-CN" altLang="en-US" smtClean="0">
                <a:latin typeface="Times New Roman" pitchFamily="18" charset="0"/>
                <a:ea typeface="宋体" pitchFamily="2" charset="-122"/>
                <a:cs typeface="Times New Roman" pitchFamily="18" charset="0"/>
              </a:rPr>
              <a:t>鳟鱼</a:t>
            </a:r>
            <a:r>
              <a:rPr lang="en-US" altLang="zh-CN" smtClean="0">
                <a:latin typeface="Times New Roman" pitchFamily="18" charset="0"/>
                <a:ea typeface="宋体" pitchFamily="2" charset="-122"/>
                <a:cs typeface="Times New Roman" pitchFamily="18" charset="0"/>
              </a:rPr>
              <a:t>(zūn)</a:t>
            </a:r>
            <a:r>
              <a:rPr lang="zh-CN" altLang="en-US" smtClean="0">
                <a:latin typeface="Times New Roman" pitchFamily="18" charset="0"/>
                <a:ea typeface="宋体" pitchFamily="2" charset="-122"/>
                <a:cs typeface="Times New Roman" pitchFamily="18" charset="0"/>
              </a:rPr>
              <a:t>　苜蓿</a:t>
            </a:r>
            <a:r>
              <a:rPr lang="en-US" altLang="zh-CN" smtClean="0">
                <a:latin typeface="Times New Roman" pitchFamily="18" charset="0"/>
                <a:ea typeface="宋体" pitchFamily="2" charset="-122"/>
                <a:cs typeface="Times New Roman" pitchFamily="18" charset="0"/>
              </a:rPr>
              <a:t>(m</a:t>
            </a:r>
            <a:r>
              <a:rPr lang="en-US" altLang="zh-CN" smtClean="0">
                <a:latin typeface="Courier New"/>
                <a:ea typeface="宋体" pitchFamily="2" charset="-122"/>
                <a:cs typeface="Times New Roman" pitchFamily="18" charset="0"/>
              </a:rPr>
              <a:t>ù</a:t>
            </a:r>
            <a:r>
              <a:rPr lang="en-US" altLang="zh-CN" smtClean="0">
                <a:latin typeface="Times New Roman" pitchFamily="18" charset="0"/>
                <a:ea typeface="宋体" pitchFamily="2" charset="-122"/>
                <a:cs typeface="Times New Roman" pitchFamily="18" charset="0"/>
              </a:rPr>
              <a:t> xu)</a:t>
            </a:r>
            <a:r>
              <a:rPr lang="zh-CN" altLang="en-US" smtClean="0">
                <a:latin typeface="Times New Roman" pitchFamily="18" charset="0"/>
                <a:ea typeface="宋体" pitchFamily="2" charset="-122"/>
                <a:cs typeface="Times New Roman" pitchFamily="18" charset="0"/>
              </a:rPr>
              <a:t>　梗节</a:t>
            </a:r>
            <a:r>
              <a:rPr lang="en-US" altLang="zh-CN" smtClean="0">
                <a:latin typeface="Times New Roman" pitchFamily="18" charset="0"/>
                <a:ea typeface="宋体" pitchFamily="2" charset="-122"/>
                <a:cs typeface="Times New Roman" pitchFamily="18" charset="0"/>
              </a:rPr>
              <a:t>(ɡěnɡ)</a:t>
            </a:r>
          </a:p>
          <a:p>
            <a:pPr algn="just"/>
            <a:r>
              <a:rPr lang="zh-CN" altLang="en-US" smtClean="0">
                <a:latin typeface="Times New Roman" pitchFamily="18" charset="0"/>
                <a:ea typeface="宋体" pitchFamily="2" charset="-122"/>
                <a:cs typeface="Times New Roman" pitchFamily="18" charset="0"/>
              </a:rPr>
              <a:t>鲱鱼</a:t>
            </a:r>
            <a:r>
              <a:rPr lang="en-US" altLang="zh-CN" smtClean="0">
                <a:latin typeface="Times New Roman" pitchFamily="18" charset="0"/>
                <a:ea typeface="宋体" pitchFamily="2" charset="-122"/>
                <a:cs typeface="Times New Roman" pitchFamily="18" charset="0"/>
              </a:rPr>
              <a:t>(fēi)</a:t>
            </a:r>
            <a:r>
              <a:rPr lang="zh-CN" altLang="en-US" smtClean="0">
                <a:latin typeface="Times New Roman" pitchFamily="18" charset="0"/>
                <a:ea typeface="宋体" pitchFamily="2" charset="-122"/>
                <a:cs typeface="Times New Roman" pitchFamily="18" charset="0"/>
              </a:rPr>
              <a:t>　 岛屿</a:t>
            </a:r>
            <a:r>
              <a:rPr lang="en-US" altLang="zh-CN" smtClean="0">
                <a:latin typeface="Times New Roman" pitchFamily="18" charset="0"/>
                <a:ea typeface="宋体" pitchFamily="2" charset="-122"/>
                <a:cs typeface="Times New Roman" pitchFamily="18" charset="0"/>
              </a:rPr>
              <a:t>(yǔ)</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62" name="Rectangle 2"/>
          <p:cNvSpPr>
            <a:spLocks noGrp="1" noChangeArrowheads="1"/>
          </p:cNvSpPr>
          <p:nvPr>
            <p:ph type="body" idx="4294967295"/>
          </p:nvPr>
        </p:nvSpPr>
        <p:spPr>
          <a:xfrm>
            <a:off x="596900" y="530225"/>
            <a:ext cx="7921625" cy="5715000"/>
          </a:xfrm>
        </p:spPr>
        <p:txBody>
          <a:bodyPr/>
          <a:lstStyle/>
          <a:p>
            <a:pPr algn="just">
              <a:lnSpc>
                <a:spcPct val="140000"/>
              </a:lnSpc>
            </a:pPr>
            <a:r>
              <a:rPr lang="zh-CN" altLang="en-US" smtClean="0">
                <a:latin typeface="Times New Roman" pitchFamily="18" charset="0"/>
                <a:ea typeface="黑体" pitchFamily="2" charset="-122"/>
                <a:cs typeface="Times New Roman" pitchFamily="18" charset="0"/>
              </a:rPr>
              <a:t>信息筛选</a:t>
            </a:r>
            <a:endParaRPr lang="zh-CN" altLang="en-US" smtClean="0">
              <a:latin typeface="Times New Roman" pitchFamily="18" charset="0"/>
              <a:ea typeface="宋体" pitchFamily="2" charset="-122"/>
              <a:cs typeface="Times New Roman" pitchFamily="18" charset="0"/>
            </a:endParaRPr>
          </a:p>
          <a:p>
            <a:pPr algn="just">
              <a:lnSpc>
                <a:spcPct val="140000"/>
              </a:lnSpc>
            </a:pPr>
            <a:r>
              <a:rPr lang="zh-CN" altLang="en-US" smtClean="0">
                <a:latin typeface="Times New Roman" pitchFamily="18" charset="0"/>
                <a:ea typeface="宋体" pitchFamily="2" charset="-122"/>
                <a:cs typeface="Times New Roman" pitchFamily="18" charset="0"/>
              </a:rPr>
              <a:t>感知课文，明确本文的整体写作思路。</a:t>
            </a:r>
            <a:endParaRPr lang="zh-CN" altLang="en-US" smtClean="0">
              <a:solidFill>
                <a:srgbClr val="FF00FF"/>
              </a:solidFill>
              <a:latin typeface="Times New Roman" pitchFamily="18" charset="0"/>
              <a:ea typeface="黑体" pitchFamily="2" charset="-122"/>
              <a:cs typeface="Times New Roman" pitchFamily="18" charset="0"/>
            </a:endParaRPr>
          </a:p>
          <a:p>
            <a:pPr algn="just">
              <a:lnSpc>
                <a:spcPct val="140000"/>
              </a:lnSpc>
            </a:pP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endParaRPr lang="zh-CN" altLang="en-US" smtClean="0">
              <a:latin typeface="Times New Roman" pitchFamily="18" charset="0"/>
              <a:ea typeface="楷体_GB2312" pitchFamily="49" charset="-122"/>
              <a:cs typeface="Times New Roman" pitchFamily="18" charset="0"/>
            </a:endParaRPr>
          </a:p>
          <a:p>
            <a:pPr algn="just">
              <a:lnSpc>
                <a:spcPct val="140000"/>
              </a:lnSpc>
            </a:pPr>
            <a:r>
              <a:rPr lang="zh-CN" altLang="en-US" smtClean="0">
                <a:latin typeface="Times New Roman" pitchFamily="18" charset="0"/>
                <a:ea typeface="楷体_GB2312" pitchFamily="49" charset="-122"/>
                <a:cs typeface="Times New Roman" pitchFamily="18" charset="0"/>
              </a:rPr>
              <a:t>第一部分</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第</a:t>
            </a:r>
            <a:r>
              <a:rPr lang="en-US" altLang="zh-CN" smtClean="0">
                <a:latin typeface="Times New Roman" pitchFamily="18" charset="0"/>
                <a:ea typeface="楷体_GB2312" pitchFamily="49" charset="-122"/>
                <a:cs typeface="Times New Roman" pitchFamily="18" charset="0"/>
              </a:rPr>
              <a:t>1</a:t>
            </a:r>
            <a:r>
              <a:rPr lang="zh-CN" altLang="en-US" smtClean="0">
                <a:latin typeface="Times New Roman" pitchFamily="18" charset="0"/>
                <a:ea typeface="楷体_GB2312" pitchFamily="49" charset="-122"/>
                <a:cs typeface="Times New Roman" pitchFamily="18" charset="0"/>
              </a:rPr>
              <a:t>～</a:t>
            </a:r>
            <a:r>
              <a:rPr lang="en-US" altLang="zh-CN" smtClean="0">
                <a:latin typeface="Times New Roman" pitchFamily="18" charset="0"/>
                <a:ea typeface="楷体_GB2312" pitchFamily="49" charset="-122"/>
                <a:cs typeface="Times New Roman" pitchFamily="18" charset="0"/>
              </a:rPr>
              <a:t>3</a:t>
            </a:r>
            <a:r>
              <a:rPr lang="zh-CN" altLang="en-US" smtClean="0">
                <a:latin typeface="Times New Roman" pitchFamily="18" charset="0"/>
                <a:ea typeface="楷体_GB2312" pitchFamily="49" charset="-122"/>
                <a:cs typeface="Times New Roman" pitchFamily="18" charset="0"/>
              </a:rPr>
              <a:t>段</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：从一个事例切入，即医学家举行年会，把其与生物界联系起来，从而得出自己的论点，人类社会与生物社会有共通之处。</a:t>
            </a:r>
          </a:p>
          <a:p>
            <a:pPr algn="just">
              <a:lnSpc>
                <a:spcPct val="140000"/>
              </a:lnSpc>
            </a:pPr>
            <a:r>
              <a:rPr lang="zh-CN" altLang="en-US" smtClean="0">
                <a:latin typeface="Times New Roman" pitchFamily="18" charset="0"/>
                <a:ea typeface="楷体_GB2312" pitchFamily="49" charset="-122"/>
                <a:cs typeface="Times New Roman" pitchFamily="18" charset="0"/>
              </a:rPr>
              <a:t>第二部分</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第</a:t>
            </a:r>
            <a:r>
              <a:rPr lang="en-US" altLang="zh-CN" smtClean="0">
                <a:latin typeface="Times New Roman" pitchFamily="18" charset="0"/>
                <a:ea typeface="楷体_GB2312" pitchFamily="49" charset="-122"/>
                <a:cs typeface="Times New Roman" pitchFamily="18" charset="0"/>
              </a:rPr>
              <a:t>4</a:t>
            </a:r>
            <a:r>
              <a:rPr lang="zh-CN" altLang="en-US" smtClean="0">
                <a:latin typeface="Times New Roman" pitchFamily="18" charset="0"/>
                <a:ea typeface="楷体_GB2312" pitchFamily="49" charset="-122"/>
                <a:cs typeface="Times New Roman" pitchFamily="18" charset="0"/>
              </a:rPr>
              <a:t>～</a:t>
            </a:r>
            <a:r>
              <a:rPr lang="en-US" altLang="zh-CN" smtClean="0">
                <a:latin typeface="Times New Roman" pitchFamily="18" charset="0"/>
                <a:ea typeface="楷体_GB2312" pitchFamily="49" charset="-122"/>
                <a:cs typeface="Times New Roman" pitchFamily="18" charset="0"/>
              </a:rPr>
              <a:t>10</a:t>
            </a:r>
            <a:r>
              <a:rPr lang="zh-CN" altLang="en-US" smtClean="0">
                <a:latin typeface="Times New Roman" pitchFamily="18" charset="0"/>
                <a:ea typeface="楷体_GB2312" pitchFamily="49" charset="-122"/>
                <a:cs typeface="Times New Roman" pitchFamily="18" charset="0"/>
              </a:rPr>
              <a:t>段</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：指出动物过着两种生活，不仅是个体的存在，还是集体的存在，也就是说，动物过着个体的和社会的两种生活。</a:t>
            </a:r>
          </a:p>
          <a:p>
            <a:pPr algn="just">
              <a:lnSpc>
                <a:spcPct val="140000"/>
              </a:lnSpc>
            </a:pPr>
            <a:r>
              <a:rPr lang="zh-CN" altLang="en-US" smtClean="0">
                <a:latin typeface="Times New Roman" pitchFamily="18" charset="0"/>
                <a:ea typeface="楷体_GB2312" pitchFamily="49" charset="-122"/>
                <a:cs typeface="Times New Roman" pitchFamily="18" charset="0"/>
              </a:rPr>
              <a:t>第三部分</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第</a:t>
            </a:r>
            <a:r>
              <a:rPr lang="en-US" altLang="zh-CN" smtClean="0">
                <a:latin typeface="Times New Roman" pitchFamily="18" charset="0"/>
                <a:ea typeface="楷体_GB2312" pitchFamily="49" charset="-122"/>
                <a:cs typeface="Times New Roman" pitchFamily="18" charset="0"/>
              </a:rPr>
              <a:t>11</a:t>
            </a:r>
            <a:r>
              <a:rPr lang="zh-CN" altLang="en-US" smtClean="0">
                <a:latin typeface="Times New Roman" pitchFamily="18" charset="0"/>
                <a:ea typeface="楷体_GB2312" pitchFamily="49" charset="-122"/>
                <a:cs typeface="Times New Roman" pitchFamily="18" charset="0"/>
              </a:rPr>
              <a:t>～</a:t>
            </a:r>
            <a:r>
              <a:rPr lang="en-US" altLang="zh-CN" smtClean="0">
                <a:latin typeface="Times New Roman" pitchFamily="18" charset="0"/>
                <a:ea typeface="楷体_GB2312" pitchFamily="49" charset="-122"/>
                <a:cs typeface="Times New Roman" pitchFamily="18" charset="0"/>
              </a:rPr>
              <a:t>13</a:t>
            </a:r>
            <a:r>
              <a:rPr lang="zh-CN" altLang="en-US" smtClean="0">
                <a:latin typeface="Times New Roman" pitchFamily="18" charset="0"/>
                <a:ea typeface="楷体_GB2312" pitchFamily="49" charset="-122"/>
                <a:cs typeface="Times New Roman" pitchFamily="18" charset="0"/>
              </a:rPr>
              <a:t>段</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：指出人类与生物界的相通之处</a:t>
            </a:r>
            <a:r>
              <a:rPr lang="en-US" altLang="zh-CN" smtClean="0">
                <a:latin typeface="Courier New"/>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人类也要有社会的生活。</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6162">
                                            <p:txEl>
                                              <p:pRg st="2" end="2"/>
                                            </p:txEl>
                                          </p:spTgt>
                                        </p:tgtEl>
                                        <p:attrNameLst>
                                          <p:attrName>style.visibility</p:attrName>
                                        </p:attrNameLst>
                                      </p:cBhvr>
                                      <p:to>
                                        <p:strVal val="visible"/>
                                      </p:to>
                                    </p:set>
                                    <p:animEffect transition="in" filter="blinds(horizontal)">
                                      <p:cBhvr>
                                        <p:cTn id="7" dur="500"/>
                                        <p:tgtEl>
                                          <p:spTgt spid="111616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16162">
                                            <p:txEl>
                                              <p:pRg st="3" end="3"/>
                                            </p:txEl>
                                          </p:spTgt>
                                        </p:tgtEl>
                                        <p:attrNameLst>
                                          <p:attrName>style.visibility</p:attrName>
                                        </p:attrNameLst>
                                      </p:cBhvr>
                                      <p:to>
                                        <p:strVal val="visible"/>
                                      </p:to>
                                    </p:set>
                                    <p:animEffect transition="in" filter="blinds(horizontal)">
                                      <p:cBhvr>
                                        <p:cTn id="10" dur="500"/>
                                        <p:tgtEl>
                                          <p:spTgt spid="1116162">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16162">
                                            <p:txEl>
                                              <p:pRg st="4" end="4"/>
                                            </p:txEl>
                                          </p:spTgt>
                                        </p:tgtEl>
                                        <p:attrNameLst>
                                          <p:attrName>style.visibility</p:attrName>
                                        </p:attrNameLst>
                                      </p:cBhvr>
                                      <p:to>
                                        <p:strVal val="visible"/>
                                      </p:to>
                                    </p:set>
                                    <p:animEffect transition="in" filter="blinds(horizontal)">
                                      <p:cBhvr>
                                        <p:cTn id="13" dur="500"/>
                                        <p:tgtEl>
                                          <p:spTgt spid="1116162">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16162">
                                            <p:txEl>
                                              <p:pRg st="5" end="5"/>
                                            </p:txEl>
                                          </p:spTgt>
                                        </p:tgtEl>
                                        <p:attrNameLst>
                                          <p:attrName>style.visibility</p:attrName>
                                        </p:attrNameLst>
                                      </p:cBhvr>
                                      <p:to>
                                        <p:strVal val="visible"/>
                                      </p:to>
                                    </p:set>
                                    <p:animEffect transition="in" filter="blinds(horizontal)">
                                      <p:cBhvr>
                                        <p:cTn id="16" dur="500"/>
                                        <p:tgtEl>
                                          <p:spTgt spid="111616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90886" name="Object 6"/>
          <p:cNvGraphicFramePr>
            <a:graphicFrameLocks noChangeAspect="1"/>
          </p:cNvGraphicFramePr>
          <p:nvPr/>
        </p:nvGraphicFramePr>
        <p:xfrm>
          <a:off x="576263" y="449263"/>
          <a:ext cx="7993062" cy="5959475"/>
        </p:xfrm>
        <a:graphic>
          <a:graphicData uri="http://schemas.openxmlformats.org/presentationml/2006/ole">
            <p:oleObj spid="_x0000_s890886" name="文档" r:id="rId3" imgW="7992505" imgH="5960049" progId="Word.Document.8">
              <p:embed/>
            </p:oleObj>
          </a:graphicData>
        </a:graphic>
      </p:graphicFrame>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7186"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黑体" pitchFamily="2" charset="-122"/>
                <a:cs typeface="Times New Roman" pitchFamily="18" charset="0"/>
              </a:rPr>
              <a:t>合作探究</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我们一起来看课文的第一部分。</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．第一段作者开篇是怎样描绘医学家举行年会的？作者为什么这样描绘呢？</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他们</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急匆匆来回乱窜</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碰碰触角，交换一点点信息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，看起来和蚂蚁没有什么两样，</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像抛出钓鳟鱼的钓线一样，准确无误地向恰尔德饭店抛出一个长长的单列纵队</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p>
          <a:p>
            <a:pPr algn="just"/>
            <a:r>
              <a:rPr lang="zh-CN" altLang="en-US" smtClean="0">
                <a:latin typeface="Times New Roman" pitchFamily="18" charset="0"/>
                <a:ea typeface="楷体_GB2312" pitchFamily="49" charset="-122"/>
                <a:cs typeface="Times New Roman" pitchFamily="18" charset="0"/>
              </a:rPr>
              <a:t>这不无讽刺与幽默的叙述，看似闲笔，却给全篇定下了一个基调。</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7186">
                                            <p:txEl>
                                              <p:pRg st="3" end="3"/>
                                            </p:txEl>
                                          </p:spTgt>
                                        </p:tgtEl>
                                        <p:attrNameLst>
                                          <p:attrName>style.visibility</p:attrName>
                                        </p:attrNameLst>
                                      </p:cBhvr>
                                      <p:to>
                                        <p:strVal val="visible"/>
                                      </p:to>
                                    </p:set>
                                    <p:animEffect transition="in" filter="blinds(horizontal)">
                                      <p:cBhvr>
                                        <p:cTn id="7" dur="500"/>
                                        <p:tgtEl>
                                          <p:spTgt spid="1117186">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17186">
                                            <p:txEl>
                                              <p:pRg st="4" end="4"/>
                                            </p:txEl>
                                          </p:spTgt>
                                        </p:tgtEl>
                                        <p:attrNameLst>
                                          <p:attrName>style.visibility</p:attrName>
                                        </p:attrNameLst>
                                      </p:cBhvr>
                                      <p:to>
                                        <p:strVal val="visible"/>
                                      </p:to>
                                    </p:set>
                                    <p:animEffect transition="in" filter="blinds(horizontal)">
                                      <p:cBhvr>
                                        <p:cTn id="10" dur="500"/>
                                        <p:tgtEl>
                                          <p:spTgt spid="11171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8210" name="Rectangle 2"/>
          <p:cNvSpPr>
            <a:spLocks noGrp="1" noChangeArrowheads="1"/>
          </p:cNvSpPr>
          <p:nvPr>
            <p:ph type="body" idx="4294967295"/>
          </p:nvPr>
        </p:nvSpPr>
        <p:spPr>
          <a:xfrm>
            <a:off x="596900" y="549275"/>
            <a:ext cx="7921625" cy="5021263"/>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宋体" pitchFamily="2" charset="-122"/>
                <a:cs typeface="Times New Roman" pitchFamily="18" charset="0"/>
              </a:rPr>
              <a:t>第二段作者说到生物学界对</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人与动物相似</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的观点是什么？</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暗示说昆虫群居的活动跟人类事务总有点联系，那在生物学界将是相当糟糕的态度。关于昆虫行为的书籍作者，通常要在序言里苦口婆心地提醒人们，昆虫好像是来自外星的生物，它们的行为绝对是有异于人的，完全是非人性、非世俗，几乎还是非生物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也就是说，传统生物学界认为人类社会与生物是毫不相干，甚至是水火不相容的。</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8210">
                                            <p:txEl>
                                              <p:pRg st="1" end="1"/>
                                            </p:txEl>
                                          </p:spTgt>
                                        </p:tgtEl>
                                        <p:attrNameLst>
                                          <p:attrName>style.visibility</p:attrName>
                                        </p:attrNameLst>
                                      </p:cBhvr>
                                      <p:to>
                                        <p:strVal val="visible"/>
                                      </p:to>
                                    </p:set>
                                    <p:animEffect transition="in" filter="blinds(horizontal)">
                                      <p:cBhvr>
                                        <p:cTn id="7" dur="500"/>
                                        <p:tgtEl>
                                          <p:spTgt spid="11182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9234" name="Rectangle 2"/>
          <p:cNvSpPr>
            <a:spLocks noGrp="1" noChangeArrowheads="1"/>
          </p:cNvSpPr>
          <p:nvPr>
            <p:ph type="body" idx="4294967295"/>
          </p:nvPr>
        </p:nvSpPr>
        <p:spPr>
          <a:xfrm>
            <a:off x="596900" y="506413"/>
            <a:ext cx="7921625" cy="5021262"/>
          </a:xfrm>
        </p:spPr>
        <p:txBody>
          <a:bodyPr/>
          <a:lstStyle/>
          <a:p>
            <a:pPr algn="just"/>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．但是，作者摆出了一个怎样的事实与观点？</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作者提出了一个不争的事实：说人类像蚂蚁可以，反过来说蚂蚁像人类，就会遭到非议，因为这是对人类至高无上的地位的挑战。所以描述昆虫行为的人，唯恐被指斥为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违反科学</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，都不遗余力地从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有异于人的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方面来理解生物的社会行为，说它们</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完全是非人性、非世俗，几乎还是非生物的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。而作者却不从众从俗，敢于向传统观念发起冲击，指出</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蚂蚁的确太像人了，这真够让人为难</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9234">
                                            <p:txEl>
                                              <p:pRg st="1" end="1"/>
                                            </p:txEl>
                                          </p:spTgt>
                                        </p:tgtEl>
                                        <p:attrNameLst>
                                          <p:attrName>style.visibility</p:attrName>
                                        </p:attrNameLst>
                                      </p:cBhvr>
                                      <p:to>
                                        <p:strVal val="visible"/>
                                      </p:to>
                                    </p:set>
                                    <p:animEffect transition="in" filter="blinds(horizontal)">
                                      <p:cBhvr>
                                        <p:cTn id="7" dur="500"/>
                                        <p:tgtEl>
                                          <p:spTgt spid="11192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0258" name="Rectangle 2"/>
          <p:cNvSpPr>
            <a:spLocks noGrp="1" noChangeArrowheads="1"/>
          </p:cNvSpPr>
          <p:nvPr>
            <p:ph type="body" idx="4294967295"/>
          </p:nvPr>
        </p:nvSpPr>
        <p:spPr>
          <a:xfrm>
            <a:off x="596900" y="728663"/>
            <a:ext cx="7921625" cy="5021262"/>
          </a:xfrm>
        </p:spPr>
        <p:txBody>
          <a:bodyPr/>
          <a:lstStyle/>
          <a:p>
            <a:pPr algn="just"/>
            <a:r>
              <a:rPr lang="zh-CN" altLang="en-US" smtClean="0">
                <a:latin typeface="Times New Roman" pitchFamily="18" charset="0"/>
                <a:ea typeface="楷体_GB2312" pitchFamily="49" charset="-122"/>
                <a:cs typeface="Times New Roman" pitchFamily="18" charset="0"/>
              </a:rPr>
              <a:t>然后以幽默的语言，列举了一系列蚂蚁的社会行为，从</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培植真菌，喂养蚜虫</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迷惑敌人，捕捉奴隶</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，到</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使用童工</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交换信息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，简直和人类的行为毫无二致。</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它们什么都干，就差看电视了。</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在这里，作者有意用描述人类行为的语言来描绘蚂蚁，和文章开头的一段用描述昆虫的语言来描绘人类恰成对比，表达了一个鲜明的观点，那就是：人类的社会行为与生物的社会行为有极大的共性，并非水火不相容，而是可以互为比照的。</a:t>
            </a:r>
          </a:p>
        </p:txBody>
      </p:sp>
    </p:spTree>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1282" name="Rectangle 2"/>
          <p:cNvSpPr>
            <a:spLocks noGrp="1" noChangeArrowheads="1"/>
          </p:cNvSpPr>
          <p:nvPr>
            <p:ph type="body" idx="4294967295"/>
          </p:nvPr>
        </p:nvSpPr>
        <p:spPr>
          <a:xfrm>
            <a:off x="596900" y="728663"/>
            <a:ext cx="7921625" cy="5021262"/>
          </a:xfrm>
        </p:spPr>
        <p:txBody>
          <a:bodyPr/>
          <a:lstStyle/>
          <a:p>
            <a:pPr algn="just"/>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宋体" pitchFamily="2" charset="-122"/>
                <a:cs typeface="Times New Roman" pitchFamily="18" charset="0"/>
              </a:rPr>
              <a:t>请同学们快速游览第二部分，找出作者谈了哪些动物来证明自己的观点。</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蜜蜂、白蚁、群居性黄蜂、黏菌、鲱鱼和成群的飞鸟。</a:t>
            </a:r>
          </a:p>
          <a:p>
            <a:pPr algn="just"/>
            <a:r>
              <a:rPr lang="zh-CN" altLang="en-US" smtClean="0">
                <a:latin typeface="Times New Roman" pitchFamily="18" charset="0"/>
                <a:ea typeface="楷体_GB2312" pitchFamily="49" charset="-122"/>
                <a:cs typeface="Times New Roman" pitchFamily="18" charset="0"/>
              </a:rPr>
              <a:t>作者论述昆虫、鱼类、鸟类等生物的社会行为，证明它们也有集体协作精神，而且随着群体数量的增加，智慧也随之增长，这些都来自他对自然界中社会性生物细心的观察和思考。把这些生物的群体看成是一个庞大的生物体，更是作者的创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1282">
                                            <p:txEl>
                                              <p:pRg st="1" end="1"/>
                                            </p:txEl>
                                          </p:spTgt>
                                        </p:tgtEl>
                                        <p:attrNameLst>
                                          <p:attrName>style.visibility</p:attrName>
                                        </p:attrNameLst>
                                      </p:cBhvr>
                                      <p:to>
                                        <p:strVal val="visible"/>
                                      </p:to>
                                    </p:set>
                                    <p:animEffect transition="in" filter="blinds(horizontal)">
                                      <p:cBhvr>
                                        <p:cTn id="7" dur="500"/>
                                        <p:tgtEl>
                                          <p:spTgt spid="112128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1282">
                                            <p:txEl>
                                              <p:pRg st="2" end="2"/>
                                            </p:txEl>
                                          </p:spTgt>
                                        </p:tgtEl>
                                        <p:attrNameLst>
                                          <p:attrName>style.visibility</p:attrName>
                                        </p:attrNameLst>
                                      </p:cBhvr>
                                      <p:to>
                                        <p:strVal val="visible"/>
                                      </p:to>
                                    </p:set>
                                    <p:animEffect transition="in" filter="blinds(horizontal)">
                                      <p:cBhvr>
                                        <p:cTn id="10" dur="500"/>
                                        <p:tgtEl>
                                          <p:spTgt spid="112128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2546" name="Rectangle 2"/>
          <p:cNvSpPr>
            <a:spLocks noGrp="1" noChangeArrowheads="1"/>
          </p:cNvSpPr>
          <p:nvPr>
            <p:ph type="body" idx="4294967295"/>
          </p:nvPr>
        </p:nvSpPr>
        <p:spPr>
          <a:xfrm>
            <a:off x="596900" y="728663"/>
            <a:ext cx="7921625" cy="4473575"/>
          </a:xfrm>
        </p:spPr>
        <p:txBody>
          <a:bodyPr/>
          <a:lstStyle/>
          <a:p>
            <a:pPr algn="just"/>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．接下来我们再来具体地看看第二部分的内容。第四段为什么作者一开始就来了这样两句话</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最让我们不安的是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即使有这样的东西，它们也绝不可能跟我们相关</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作者这样说，是模仿传统生物学家的语气，按他们的逻辑来说的。传统生物学家们不愿意承认人类的社会行为与生物的社会行为有极大的共性这一事实。作者这样的叙述充满了调侃与讽刺。</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2546">
                                            <p:txEl>
                                              <p:pRg st="1" end="1"/>
                                            </p:txEl>
                                          </p:spTgt>
                                        </p:tgtEl>
                                        <p:attrNameLst>
                                          <p:attrName>style.visibility</p:attrName>
                                        </p:attrNameLst>
                                      </p:cBhvr>
                                      <p:to>
                                        <p:strVal val="visible"/>
                                      </p:to>
                                    </p:set>
                                    <p:animEffect transition="in" filter="blinds(horizontal)">
                                      <p:cBhvr>
                                        <p:cTn id="7" dur="500"/>
                                        <p:tgtEl>
                                          <p:spTgt spid="11325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3570" name="Rectangle 2"/>
          <p:cNvSpPr>
            <a:spLocks noGrp="1" noChangeArrowheads="1"/>
          </p:cNvSpPr>
          <p:nvPr>
            <p:ph type="body" idx="4294967295"/>
          </p:nvPr>
        </p:nvSpPr>
        <p:spPr>
          <a:xfrm>
            <a:off x="596900" y="549275"/>
            <a:ext cx="7921625" cy="5568950"/>
          </a:xfrm>
        </p:spPr>
        <p:txBody>
          <a:bodyPr/>
          <a:lstStyle/>
          <a:p>
            <a:pPr algn="just"/>
            <a:r>
              <a:rPr lang="en-US" altLang="zh-CN" smtClean="0">
                <a:latin typeface="Times New Roman" pitchFamily="18" charset="0"/>
                <a:ea typeface="宋体" pitchFamily="2" charset="-122"/>
                <a:cs typeface="Times New Roman" pitchFamily="18" charset="0"/>
              </a:rPr>
              <a:t>6</a:t>
            </a:r>
            <a:r>
              <a:rPr lang="zh-CN" altLang="en-US" smtClean="0">
                <a:latin typeface="Times New Roman" pitchFamily="18" charset="0"/>
                <a:ea typeface="宋体" pitchFamily="2" charset="-122"/>
                <a:cs typeface="Times New Roman" pitchFamily="18" charset="0"/>
              </a:rPr>
              <a:t>．作者在谈到动物与人类的行为时，为什么多从个体与群体两个方面作比较分析？试结合作者的论述加以说明。</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作者在谈到动物与人类的行为时，多从个体与群体两个方面作比较分析，这是因为社会与个体是相辅相成的，社会不能没有个体的参与，而对于社会性生物而言，个体也难以离开社会而生存。没有形成群体的蚂蚁，就没有太多的社会性，因而所表现出来的智慧是有限的；对于人类，没有融入社会的科研成果，不能被公众利用，也就丧失了它存在的意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3570">
                                            <p:txEl>
                                              <p:pRg st="1" end="1"/>
                                            </p:txEl>
                                          </p:spTgt>
                                        </p:tgtEl>
                                        <p:attrNameLst>
                                          <p:attrName>style.visibility</p:attrName>
                                        </p:attrNameLst>
                                      </p:cBhvr>
                                      <p:to>
                                        <p:strVal val="visible"/>
                                      </p:to>
                                    </p:set>
                                    <p:animEffect transition="in" filter="blinds(horizontal)">
                                      <p:cBhvr>
                                        <p:cTn id="7" dur="500"/>
                                        <p:tgtEl>
                                          <p:spTgt spid="11335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4594" name="Rectangle 2"/>
          <p:cNvSpPr>
            <a:spLocks noGrp="1" noChangeArrowheads="1"/>
          </p:cNvSpPr>
          <p:nvPr>
            <p:ph type="body" idx="4294967295"/>
          </p:nvPr>
        </p:nvSpPr>
        <p:spPr>
          <a:xfrm>
            <a:off x="596900" y="989013"/>
            <a:ext cx="7921625" cy="2282825"/>
          </a:xfrm>
        </p:spPr>
        <p:txBody>
          <a:bodyPr/>
          <a:lstStyle/>
          <a:p>
            <a:pPr algn="just"/>
            <a:r>
              <a:rPr lang="zh-CN" altLang="en-US" smtClean="0">
                <a:latin typeface="Times New Roman" pitchFamily="18" charset="0"/>
                <a:ea typeface="楷体_GB2312" pitchFamily="49" charset="-122"/>
                <a:cs typeface="Times New Roman" pitchFamily="18" charset="0"/>
              </a:rPr>
              <a:t>相比较而言，有着一定的组织的社会性生物，如蚂蚁和蜜蜂，对社会组织的依赖性更强；人类的个体具有相对的独立性，可以短时间关闭和组织联系的</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电路</a:t>
            </a:r>
            <a:r>
              <a:rPr lang="zh-CN" altLang="en-US" smtClean="0">
                <a:latin typeface="宋体" pitchFamily="2" charset="-122"/>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，但不能从根本上脱离社会而存在。</a:t>
            </a: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5618" name="Rectangle 2"/>
          <p:cNvSpPr>
            <a:spLocks noGrp="1" noChangeArrowheads="1"/>
          </p:cNvSpPr>
          <p:nvPr>
            <p:ph type="body" idx="4294967295"/>
          </p:nvPr>
        </p:nvSpPr>
        <p:spPr>
          <a:xfrm>
            <a:off x="596900" y="989013"/>
            <a:ext cx="7921625" cy="2830512"/>
          </a:xfrm>
        </p:spPr>
        <p:txBody>
          <a:bodyPr/>
          <a:lstStyle/>
          <a:p>
            <a:pPr algn="just"/>
            <a:r>
              <a:rPr lang="en-US" altLang="zh-CN" smtClean="0">
                <a:latin typeface="Times New Roman" pitchFamily="18" charset="0"/>
                <a:ea typeface="宋体" pitchFamily="2" charset="-122"/>
                <a:cs typeface="Times New Roman" pitchFamily="18" charset="0"/>
              </a:rPr>
              <a:t>7</a:t>
            </a:r>
            <a:r>
              <a:rPr lang="zh-CN" altLang="en-US" smtClean="0">
                <a:latin typeface="Times New Roman" pitchFamily="18" charset="0"/>
                <a:ea typeface="宋体" pitchFamily="2" charset="-122"/>
                <a:cs typeface="Times New Roman" pitchFamily="18" charset="0"/>
              </a:rPr>
              <a:t>．大家觉得课文所描述的一些生物的社会组织与人类相比有哪些相似之处？</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本文所描述的一些生物的社会组织与人类相比有很多相似之处，比如步调一致的行动、集体协作式的劳动、有目的的行为、互相交换信息等。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5618">
                                            <p:txEl>
                                              <p:pRg st="1" end="1"/>
                                            </p:txEl>
                                          </p:spTgt>
                                        </p:tgtEl>
                                        <p:attrNameLst>
                                          <p:attrName>style.visibility</p:attrName>
                                        </p:attrNameLst>
                                      </p:cBhvr>
                                      <p:to>
                                        <p:strVal val="visible"/>
                                      </p:to>
                                    </p:set>
                                    <p:animEffect transition="in" filter="blinds(horizontal)">
                                      <p:cBhvr>
                                        <p:cTn id="7" dur="500"/>
                                        <p:tgtEl>
                                          <p:spTgt spid="11356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3746"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宋体" pitchFamily="2" charset="-122"/>
                <a:cs typeface="Times New Roman" pitchFamily="18" charset="0"/>
              </a:rPr>
              <a:t>8</a:t>
            </a:r>
            <a:r>
              <a:rPr lang="zh-CN" altLang="en-US"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宋体" pitchFamily="2" charset="-122"/>
                <a:cs typeface="Times New Roman" pitchFamily="18" charset="0"/>
              </a:rPr>
              <a:t>第三部分第十一段作者指出了人类其实比动物更有社会性，但是我们人类却出现什么样的状况？</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虽然我们无论如何也是所有群居性动物中最具社会性的</a:t>
            </a:r>
            <a:r>
              <a:rPr lang="en-US" altLang="zh-CN" smtClean="0">
                <a:latin typeface="Courier New"/>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比蜜蜂更互相依赖，联系更密切，行为上更不可分，我们却并不经常感到我们的联合智慧。</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电路好像还在，即使并不总是通着电。</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也就是说，我们人类虽然比动物更具社会性，但是我们并没有真正做到联合起来，充分发挥我们的智慧与才能。</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3746">
                                            <p:txEl>
                                              <p:pRg st="1" end="1"/>
                                            </p:txEl>
                                          </p:spTgt>
                                        </p:tgtEl>
                                        <p:attrNameLst>
                                          <p:attrName>style.visibility</p:attrName>
                                        </p:attrNameLst>
                                      </p:cBhvr>
                                      <p:to>
                                        <p:strVal val="visible"/>
                                      </p:to>
                                    </p:set>
                                    <p:animEffect transition="in" filter="blinds(horizontal)">
                                      <p:cBhvr>
                                        <p:cTn id="7" dur="500"/>
                                        <p:tgtEl>
                                          <p:spTgt spid="11837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8099" name="Rectangle 3"/>
          <p:cNvSpPr>
            <a:spLocks noGrp="1" noChangeArrowheads="1"/>
          </p:cNvSpPr>
          <p:nvPr>
            <p:ph type="body" idx="4294967295"/>
          </p:nvPr>
        </p:nvSpPr>
        <p:spPr>
          <a:xfrm>
            <a:off x="596900" y="989013"/>
            <a:ext cx="7921625" cy="2830512"/>
          </a:xfrm>
        </p:spPr>
        <p:txBody>
          <a:bodyPr/>
          <a:lstStyle/>
          <a:p>
            <a:pPr algn="just"/>
            <a:r>
              <a:rPr lang="en-US" altLang="zh-CN" smtClean="0">
                <a:latin typeface="Times New Roman" pitchFamily="18" charset="0"/>
                <a:ea typeface="黑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词语辨析</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违反</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违犯</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违反</a:t>
            </a:r>
            <a:r>
              <a:rPr lang="zh-CN" altLang="en-US" smtClean="0">
                <a:latin typeface="Times New Roman" pitchFamily="18" charset="0"/>
                <a:ea typeface="宋体" pitchFamily="2" charset="-122"/>
                <a:cs typeface="Times New Roman" pitchFamily="18" charset="0"/>
              </a:rPr>
              <a:t>：指不遵守，不符合</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法则、规程等</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endParaRPr lang="zh-CN" altLang="en-US" smtClean="0">
              <a:latin typeface="Times New Roman" pitchFamily="18" charset="0"/>
              <a:ea typeface="黑体" pitchFamily="2" charset="-122"/>
              <a:cs typeface="Times New Roman" pitchFamily="18" charset="0"/>
            </a:endParaRPr>
          </a:p>
          <a:p>
            <a:pPr algn="just"/>
            <a:r>
              <a:rPr lang="zh-CN" altLang="en-US" smtClean="0">
                <a:latin typeface="Times New Roman" pitchFamily="18" charset="0"/>
                <a:ea typeface="黑体" pitchFamily="2" charset="-122"/>
                <a:cs typeface="Times New Roman" pitchFamily="18" charset="0"/>
              </a:rPr>
              <a:t>违犯</a:t>
            </a:r>
            <a:r>
              <a:rPr lang="zh-CN" altLang="en-US" smtClean="0">
                <a:latin typeface="Times New Roman" pitchFamily="18" charset="0"/>
                <a:ea typeface="宋体" pitchFamily="2" charset="-122"/>
                <a:cs typeface="Times New Roman" pitchFamily="18" charset="0"/>
              </a:rPr>
              <a:t>：指违背和触犯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法律等</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a:t>
            </a:r>
          </a:p>
          <a:p>
            <a:pPr algn="just"/>
            <a:r>
              <a:rPr lang="zh-CN" altLang="en-US" smtClean="0">
                <a:latin typeface="Times New Roman" pitchFamily="18" charset="0"/>
                <a:ea typeface="宋体" pitchFamily="2" charset="-122"/>
                <a:cs typeface="Times New Roman" pitchFamily="18" charset="0"/>
              </a:rPr>
              <a:t>二者适用的对象不同。</a:t>
            </a:r>
          </a:p>
        </p:txBody>
      </p:sp>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4770" name="Rectangle 2"/>
          <p:cNvSpPr>
            <a:spLocks noGrp="1" noChangeArrowheads="1"/>
          </p:cNvSpPr>
          <p:nvPr>
            <p:ph type="body" idx="4294967295"/>
          </p:nvPr>
        </p:nvSpPr>
        <p:spPr>
          <a:xfrm>
            <a:off x="596900" y="989013"/>
            <a:ext cx="7921625" cy="3378200"/>
          </a:xfrm>
        </p:spPr>
        <p:txBody>
          <a:bodyPr/>
          <a:lstStyle/>
          <a:p>
            <a:pPr algn="just"/>
            <a:r>
              <a:rPr lang="en-US" altLang="zh-CN" smtClean="0">
                <a:latin typeface="Times New Roman" pitchFamily="18" charset="0"/>
                <a:ea typeface="宋体" pitchFamily="2" charset="-122"/>
                <a:cs typeface="Times New Roman" pitchFamily="18" charset="0"/>
              </a:rPr>
              <a:t>9</a:t>
            </a:r>
            <a:r>
              <a:rPr lang="zh-CN" altLang="en-US" smtClean="0">
                <a:latin typeface="Times New Roman" pitchFamily="18" charset="0"/>
                <a:ea typeface="宋体" pitchFamily="2" charset="-122"/>
                <a:cs typeface="Times New Roman" pitchFamily="18" charset="0"/>
              </a:rPr>
              <a:t>．最后，作者对科研提出了什么希望？</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科学上的探索是一种孤独的、静思的事。是的，在最初几个阶段是这样。但后来，或迟或早，在工作行将完成时，我们总要一边探索，一边互相呼唤，交流信息，发表文章，给编辑写信，提交论文，一有发现就大叫起来。</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作者希望科学研究能够多一点交流。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4770">
                                            <p:txEl>
                                              <p:pRg st="1" end="1"/>
                                            </p:txEl>
                                          </p:spTgt>
                                        </p:tgtEl>
                                        <p:attrNameLst>
                                          <p:attrName>style.visibility</p:attrName>
                                        </p:attrNameLst>
                                      </p:cBhvr>
                                      <p:to>
                                        <p:strVal val="visible"/>
                                      </p:to>
                                    </p:set>
                                    <p:animEffect transition="in" filter="blinds(horizontal)">
                                      <p:cBhvr>
                                        <p:cTn id="7" dur="500"/>
                                        <p:tgtEl>
                                          <p:spTgt spid="11847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5794" name="Rectangle 2"/>
          <p:cNvSpPr>
            <a:spLocks noGrp="1" noChangeArrowheads="1"/>
          </p:cNvSpPr>
          <p:nvPr>
            <p:ph type="body" idx="4294967295"/>
          </p:nvPr>
        </p:nvSpPr>
        <p:spPr>
          <a:xfrm>
            <a:off x="596900" y="549275"/>
            <a:ext cx="7921625" cy="5568950"/>
          </a:xfrm>
        </p:spPr>
        <p:txBody>
          <a:bodyPr/>
          <a:lstStyle/>
          <a:p>
            <a:pPr algn="just"/>
            <a:r>
              <a:rPr lang="zh-CN" altLang="en-US" smtClean="0">
                <a:latin typeface="Times New Roman" pitchFamily="18" charset="0"/>
                <a:ea typeface="黑体" pitchFamily="2" charset="-122"/>
                <a:cs typeface="Times New Roman" pitchFamily="18" charset="0"/>
              </a:rPr>
              <a:t>能力提升</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整篇课文作者探讨了生物的社会性，但是作者真正的目的是什么呢？</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作者谈论生物的社会性，焦点还是在反思人类行为，意在批判传统生物学人类中心主义甚至人类沙文主义的观念，强调人类要有自我反省的意识，不然就会陷入因为盲目的自我崇拜而带来的种种困境之中。无可否认，作者的论述有其幽默调侃的成分，观点有其牵强偏激之处，但他的视角是独特的，见解是独到的，议论是深刻的，读之给人以理性的启迪和美感的享受。</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5794">
                                            <p:txEl>
                                              <p:pRg st="2" end="2"/>
                                            </p:txEl>
                                          </p:spTgt>
                                        </p:tgtEl>
                                        <p:attrNameLst>
                                          <p:attrName>style.visibility</p:attrName>
                                        </p:attrNameLst>
                                      </p:cBhvr>
                                      <p:to>
                                        <p:strVal val="visible"/>
                                      </p:to>
                                    </p:set>
                                    <p:animEffect transition="in" filter="blinds(horizontal)">
                                      <p:cBhvr>
                                        <p:cTn id="7" dur="500"/>
                                        <p:tgtEl>
                                          <p:spTgt spid="11857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6818" name="Rectangle 2"/>
          <p:cNvSpPr>
            <a:spLocks noGrp="1" noChangeArrowheads="1"/>
          </p:cNvSpPr>
          <p:nvPr>
            <p:ph type="body" idx="4294967295"/>
          </p:nvPr>
        </p:nvSpPr>
        <p:spPr>
          <a:xfrm>
            <a:off x="596900" y="438150"/>
            <a:ext cx="7921625" cy="5568950"/>
          </a:xfrm>
        </p:spPr>
        <p:txBody>
          <a:bodyPr/>
          <a:lstStyle/>
          <a:p>
            <a:pPr algn="just"/>
            <a:r>
              <a:rPr lang="zh-CN" altLang="en-US" smtClean="0">
                <a:latin typeface="Times New Roman" pitchFamily="18" charset="0"/>
                <a:ea typeface="黑体" pitchFamily="2" charset="-122"/>
                <a:cs typeface="Times New Roman" pitchFamily="18" charset="0"/>
              </a:rPr>
              <a:t>规律总结</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．本文在论证中有哪些特点？</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这篇科普文章具有散文化的倾向，可以看做是一篇科学随笔。本文虽然不算严格意义上的论文，没有罗列明确的论点论据，但还是具有独特的论证方法的。首先，作者始终在与人类行为的对比中谈论生物的社会行为，始终认为人类行为与生物的社会行为有着共同性；其次，作者在论述中，无论是对人还是对其他生物，多从个体与群体两个方面作比较分析，肯定群体的智慧，强调社会化的重要性；</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6818">
                                            <p:txEl>
                                              <p:pRg st="2" end="2"/>
                                            </p:txEl>
                                          </p:spTgt>
                                        </p:tgtEl>
                                        <p:attrNameLst>
                                          <p:attrName>style.visibility</p:attrName>
                                        </p:attrNameLst>
                                      </p:cBhvr>
                                      <p:to>
                                        <p:strVal val="visible"/>
                                      </p:to>
                                    </p:set>
                                    <p:animEffect transition="in" filter="blinds(horizontal)">
                                      <p:cBhvr>
                                        <p:cTn id="7" dur="500"/>
                                        <p:tgtEl>
                                          <p:spTgt spid="11868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42" name="Rectangle 2"/>
          <p:cNvSpPr>
            <a:spLocks noGrp="1" noChangeArrowheads="1"/>
          </p:cNvSpPr>
          <p:nvPr>
            <p:ph type="body" idx="4294967295"/>
          </p:nvPr>
        </p:nvSpPr>
        <p:spPr>
          <a:xfrm>
            <a:off x="596900" y="500063"/>
            <a:ext cx="7921625" cy="5021262"/>
          </a:xfrm>
        </p:spPr>
        <p:txBody>
          <a:bodyPr/>
          <a:lstStyle/>
          <a:p>
            <a:pPr algn="just"/>
            <a:r>
              <a:rPr lang="zh-CN" altLang="en-US" smtClean="0">
                <a:latin typeface="Times New Roman" pitchFamily="18" charset="0"/>
                <a:ea typeface="楷体_GB2312" pitchFamily="49" charset="-122"/>
                <a:cs typeface="Times New Roman" pitchFamily="18" charset="0"/>
              </a:rPr>
              <a:t>再次，对生物的社会行为的描述，有详有略，先详后略，以详带略</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详昆虫类，略菌类、鱼类、鸟类</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，这样既抓住了典型事例细致剖析，又丰富了例证，也体现了由现象层面到理论探讨逐步深化的过程。</a:t>
            </a:r>
          </a:p>
          <a:p>
            <a:pPr algn="just"/>
            <a:r>
              <a:rPr lang="zh-CN" altLang="en-US" smtClean="0">
                <a:latin typeface="Times New Roman" pitchFamily="18" charset="0"/>
                <a:ea typeface="楷体_GB2312" pitchFamily="49" charset="-122"/>
                <a:cs typeface="Times New Roman" pitchFamily="18" charset="0"/>
              </a:rPr>
              <a:t>作者在论述中，往往把人类行为与其他生物的社会行为比照映衬来谈，即把人类的行为看做是</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生物化</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的，把生物的行为看成是拟人化的，这就形成了一种幽默风趣的语言风格，如说人类</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碰碰触角</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，说蚂蚁</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使用童工</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等等。</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8866" name="Rectangle 2"/>
          <p:cNvSpPr>
            <a:spLocks noGrp="1" noChangeArrowheads="1"/>
          </p:cNvSpPr>
          <p:nvPr>
            <p:ph type="body" idx="4294967295"/>
          </p:nvPr>
        </p:nvSpPr>
        <p:spPr>
          <a:xfrm>
            <a:off x="596900" y="728663"/>
            <a:ext cx="7921625" cy="5021262"/>
          </a:xfrm>
        </p:spPr>
        <p:txBody>
          <a:bodyPr/>
          <a:lstStyle/>
          <a:p>
            <a:pPr algn="just"/>
            <a:r>
              <a:rPr lang="zh-CN" altLang="en-US" smtClean="0">
                <a:latin typeface="Times New Roman" pitchFamily="18" charset="0"/>
                <a:ea typeface="楷体_GB2312" pitchFamily="49" charset="-122"/>
                <a:cs typeface="Times New Roman" pitchFamily="18" charset="0"/>
              </a:rPr>
              <a:t>我们可以从以下几个方面来理解作者的这种幽默的语言风格；首先，作者作为人类的一员，却能</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降格自贬</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以较低的姿态来谈论生物的社会行为，体现出一种自嘲式的幽默；其次，作者作为一个生物学家，敢于向传统观念挑战，敢于闯别人不敢涉足的禁区，表现出一种智慧上优越的幽默；再次，作者作为通俗栏目的科普作家，要向大众普及科学知识，激发大众对科学的关注和热爱，也要用幽默的语言化雅为俗，拉近同读者的距离，吸引他们的阅读兴趣。</a:t>
            </a:r>
          </a:p>
        </p:txBody>
      </p:sp>
    </p:spTree>
  </p:cSld>
  <p:clrMapOvr>
    <a:masterClrMapping/>
  </p:clrMapOvr>
  <p:transition>
    <p:random/>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9890" name="Rectangle 2"/>
          <p:cNvSpPr>
            <a:spLocks noGrp="1" noChangeArrowheads="1"/>
          </p:cNvSpPr>
          <p:nvPr>
            <p:ph type="body" idx="4294967295"/>
          </p:nvPr>
        </p:nvSpPr>
        <p:spPr>
          <a:xfrm>
            <a:off x="596900" y="908050"/>
            <a:ext cx="7921625" cy="5021263"/>
          </a:xfrm>
        </p:spPr>
        <p:txBody>
          <a:bodyPr/>
          <a:lstStyle/>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宋体" pitchFamily="2" charset="-122"/>
                <a:cs typeface="Times New Roman" pitchFamily="18" charset="0"/>
              </a:rPr>
              <a:t>结合具体的语境，说说下列语句的幽默效果。</a:t>
            </a: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它们倒更像一些制作精巧、却魔魔道道的小机器。</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讽刺怕遭到非难的作者极端保守的心态，他们恨不得把昆虫看做是天外来客，完全有异于人类，甚至是</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非生物的</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，像</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魔魔道道的小机器</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一样。</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蚂蚁的确太像人了，这真够让人为难。</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讽刺人类的自大心理，渺小的蚂蚁的很多行为与我们相似，我们却不愿意或不敢承认这一事实，真是有些为难。</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89890">
                                            <p:txEl>
                                              <p:pRg st="2" end="2"/>
                                            </p:txEl>
                                          </p:spTgt>
                                        </p:tgtEl>
                                        <p:attrNameLst>
                                          <p:attrName>style.visibility</p:attrName>
                                        </p:attrNameLst>
                                      </p:cBhvr>
                                      <p:to>
                                        <p:strVal val="visible"/>
                                      </p:to>
                                    </p:set>
                                    <p:animEffect transition="in" filter="blinds(horizontal)">
                                      <p:cBhvr>
                                        <p:cTn id="7" dur="500"/>
                                        <p:tgtEl>
                                          <p:spTgt spid="118989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89890">
                                            <p:txEl>
                                              <p:pRg st="3" end="3"/>
                                            </p:txEl>
                                          </p:spTgt>
                                        </p:tgtEl>
                                        <p:attrNameLst>
                                          <p:attrName>style.visibility</p:attrName>
                                        </p:attrNameLst>
                                      </p:cBhvr>
                                      <p:to>
                                        <p:strVal val="visible"/>
                                      </p:to>
                                    </p:set>
                                    <p:animEffect transition="in" filter="blinds(horizontal)">
                                      <p:cBhvr>
                                        <p:cTn id="12" dur="500"/>
                                        <p:tgtEl>
                                          <p:spTgt spid="118989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89890">
                                            <p:txEl>
                                              <p:pRg st="4" end="4"/>
                                            </p:txEl>
                                          </p:spTgt>
                                        </p:tgtEl>
                                        <p:attrNameLst>
                                          <p:attrName>style.visibility</p:attrName>
                                        </p:attrNameLst>
                                      </p:cBhvr>
                                      <p:to>
                                        <p:strVal val="visible"/>
                                      </p:to>
                                    </p:set>
                                    <p:animEffect transition="in" filter="blinds(horizontal)">
                                      <p:cBhvr>
                                        <p:cTn id="17" dur="500"/>
                                        <p:tgtEl>
                                          <p:spTgt spid="118989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0914" name="Rectangle 2"/>
          <p:cNvSpPr>
            <a:spLocks noGrp="1" noChangeArrowheads="1"/>
          </p:cNvSpPr>
          <p:nvPr>
            <p:ph type="body" idx="4294967295"/>
          </p:nvPr>
        </p:nvSpPr>
        <p:spPr>
          <a:xfrm>
            <a:off x="596900" y="555625"/>
            <a:ext cx="7921625" cy="5715000"/>
          </a:xfrm>
        </p:spPr>
        <p:txBody>
          <a:bodyPr/>
          <a:lstStyle/>
          <a:p>
            <a:pPr algn="just">
              <a:lnSpc>
                <a:spcPct val="140000"/>
              </a:lnSpc>
            </a:pPr>
            <a:r>
              <a:rPr lang="en-US" altLang="zh-CN" smtClean="0">
                <a:latin typeface="Times New Roman" pitchFamily="18" charset="0"/>
                <a:ea typeface="宋体" pitchFamily="2" charset="-122"/>
                <a:cs typeface="Times New Roman" pitchFamily="18" charset="0"/>
              </a:rPr>
              <a:t>(3)</a:t>
            </a:r>
            <a:r>
              <a:rPr lang="zh-CN" altLang="en-US" smtClean="0">
                <a:latin typeface="Times New Roman" pitchFamily="18" charset="0"/>
                <a:ea typeface="宋体" pitchFamily="2" charset="-122"/>
                <a:cs typeface="Times New Roman" pitchFamily="18" charset="0"/>
              </a:rPr>
              <a:t>它们什么都干，就差看电视了。</a:t>
            </a:r>
            <a:endParaRPr lang="zh-CN" altLang="en-US" smtClean="0">
              <a:solidFill>
                <a:srgbClr val="FF00FF"/>
              </a:solidFill>
              <a:latin typeface="Times New Roman" pitchFamily="18" charset="0"/>
              <a:ea typeface="黑体" pitchFamily="2" charset="-122"/>
              <a:cs typeface="Times New Roman" pitchFamily="18" charset="0"/>
            </a:endParaRPr>
          </a:p>
          <a:p>
            <a:pPr algn="just">
              <a:lnSpc>
                <a:spcPct val="140000"/>
              </a:lnSpc>
            </a:pP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用夸张的语言说明蚂蚁的社会行为太接近人类了</a:t>
            </a:r>
            <a:r>
              <a:rPr lang="en-US" altLang="zh-CN" smtClean="0">
                <a:latin typeface="Courier New"/>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恐怕离看电视也不远了吧！</a:t>
            </a:r>
            <a:endParaRPr lang="zh-CN" altLang="en-US" smtClean="0">
              <a:latin typeface="Times New Roman" pitchFamily="18" charset="0"/>
              <a:ea typeface="宋体" pitchFamily="2" charset="-122"/>
              <a:cs typeface="Times New Roman" pitchFamily="18" charset="0"/>
            </a:endParaRPr>
          </a:p>
          <a:p>
            <a:pPr algn="just">
              <a:lnSpc>
                <a:spcPct val="140000"/>
              </a:lnSpc>
            </a:pPr>
            <a:r>
              <a:rPr lang="en-US" altLang="zh-CN" smtClean="0">
                <a:latin typeface="Times New Roman" pitchFamily="18" charset="0"/>
                <a:ea typeface="宋体" pitchFamily="2" charset="-122"/>
                <a:cs typeface="Times New Roman" pitchFamily="18" charset="0"/>
              </a:rPr>
              <a:t>(4)</a:t>
            </a:r>
            <a:r>
              <a:rPr lang="zh-CN" altLang="en-US" smtClean="0">
                <a:latin typeface="Times New Roman" pitchFamily="18" charset="0"/>
                <a:ea typeface="宋体" pitchFamily="2" charset="-122"/>
                <a:cs typeface="Times New Roman" pitchFamily="18" charset="0"/>
              </a:rPr>
              <a:t>它不过是一段长着腿的神经节而已。</a:t>
            </a:r>
            <a:endParaRPr lang="zh-CN" altLang="en-US" smtClean="0">
              <a:solidFill>
                <a:srgbClr val="FF00FF"/>
              </a:solidFill>
              <a:latin typeface="Times New Roman" pitchFamily="18" charset="0"/>
              <a:ea typeface="黑体" pitchFamily="2" charset="-122"/>
              <a:cs typeface="Times New Roman" pitchFamily="18" charset="0"/>
            </a:endParaRPr>
          </a:p>
          <a:p>
            <a:pPr algn="just">
              <a:lnSpc>
                <a:spcPct val="140000"/>
              </a:lnSpc>
            </a:pP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以</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轻蔑</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的口气评论一只</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独行的蚂蚁</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，强调它们个体智慧的微不足道。</a:t>
            </a:r>
            <a:endParaRPr lang="zh-CN" altLang="en-US" smtClean="0">
              <a:latin typeface="Times New Roman" pitchFamily="18" charset="0"/>
              <a:ea typeface="宋体" pitchFamily="2" charset="-122"/>
              <a:cs typeface="Times New Roman" pitchFamily="18" charset="0"/>
            </a:endParaRPr>
          </a:p>
          <a:p>
            <a:pPr algn="just">
              <a:lnSpc>
                <a:spcPct val="140000"/>
              </a:lnSpc>
            </a:pPr>
            <a:r>
              <a:rPr lang="en-US" altLang="zh-CN" smtClean="0">
                <a:latin typeface="Times New Roman" pitchFamily="18" charset="0"/>
                <a:ea typeface="宋体" pitchFamily="2" charset="-122"/>
                <a:cs typeface="Times New Roman" pitchFamily="18" charset="0"/>
              </a:rPr>
              <a:t>(5)</a:t>
            </a:r>
            <a:r>
              <a:rPr lang="zh-CN" altLang="en-US" smtClean="0">
                <a:latin typeface="Times New Roman" pitchFamily="18" charset="0"/>
                <a:ea typeface="宋体" pitchFamily="2" charset="-122"/>
                <a:cs typeface="Times New Roman" pitchFamily="18" charset="0"/>
              </a:rPr>
              <a:t>我们总要一边探索，一边互相呼唤，交流信息，发表文章，给编辑写信，提交论文，一有发现就大叫起来。</a:t>
            </a:r>
            <a:endParaRPr lang="zh-CN" altLang="en-US" smtClean="0">
              <a:solidFill>
                <a:srgbClr val="FF00FF"/>
              </a:solidFill>
              <a:latin typeface="Times New Roman" pitchFamily="18" charset="0"/>
              <a:ea typeface="黑体" pitchFamily="2" charset="-122"/>
              <a:cs typeface="Times New Roman" pitchFamily="18" charset="0"/>
            </a:endParaRPr>
          </a:p>
          <a:p>
            <a:pPr algn="just">
              <a:lnSpc>
                <a:spcPct val="140000"/>
              </a:lnSpc>
            </a:pP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solidFill>
                  <a:srgbClr val="FF00FF"/>
                </a:solidFill>
                <a:latin typeface="Times New Roman" pitchFamily="18" charset="0"/>
                <a:ea typeface="黑体" pitchFamily="2" charset="-122"/>
                <a:cs typeface="Times New Roman" pitchFamily="18" charset="0"/>
              </a:rPr>
              <a:t>明确</a:t>
            </a:r>
            <a:r>
              <a:rPr lang="en-US" altLang="zh-CN" smtClean="0">
                <a:solidFill>
                  <a:srgbClr val="FF00FF"/>
                </a:solidFill>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　</a:t>
            </a:r>
            <a:r>
              <a:rPr lang="zh-CN" altLang="en-US" smtClean="0">
                <a:latin typeface="Times New Roman" pitchFamily="18" charset="0"/>
                <a:ea typeface="楷体_GB2312" pitchFamily="49" charset="-122"/>
                <a:cs typeface="Times New Roman" pitchFamily="18" charset="0"/>
              </a:rPr>
              <a:t>以夸张的笔法，将人类的行为</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原始化</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，暗中与动物行为混同，意在说明两者之间的某些相似性。</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90914">
                                            <p:txEl>
                                              <p:pRg st="1" end="1"/>
                                            </p:txEl>
                                          </p:spTgt>
                                        </p:tgtEl>
                                        <p:attrNameLst>
                                          <p:attrName>style.visibility</p:attrName>
                                        </p:attrNameLst>
                                      </p:cBhvr>
                                      <p:to>
                                        <p:strVal val="visible"/>
                                      </p:to>
                                    </p:set>
                                    <p:animEffect transition="in" filter="blinds(horizontal)">
                                      <p:cBhvr>
                                        <p:cTn id="7" dur="500"/>
                                        <p:tgtEl>
                                          <p:spTgt spid="11909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90914">
                                            <p:txEl>
                                              <p:pRg st="2" end="2"/>
                                            </p:txEl>
                                          </p:spTgt>
                                        </p:tgtEl>
                                        <p:attrNameLst>
                                          <p:attrName>style.visibility</p:attrName>
                                        </p:attrNameLst>
                                      </p:cBhvr>
                                      <p:to>
                                        <p:strVal val="visible"/>
                                      </p:to>
                                    </p:set>
                                    <p:animEffect transition="in" filter="blinds(horizontal)">
                                      <p:cBhvr>
                                        <p:cTn id="12" dur="500"/>
                                        <p:tgtEl>
                                          <p:spTgt spid="11909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90914">
                                            <p:txEl>
                                              <p:pRg st="3" end="3"/>
                                            </p:txEl>
                                          </p:spTgt>
                                        </p:tgtEl>
                                        <p:attrNameLst>
                                          <p:attrName>style.visibility</p:attrName>
                                        </p:attrNameLst>
                                      </p:cBhvr>
                                      <p:to>
                                        <p:strVal val="visible"/>
                                      </p:to>
                                    </p:set>
                                    <p:animEffect transition="in" filter="blinds(horizontal)">
                                      <p:cBhvr>
                                        <p:cTn id="17" dur="500"/>
                                        <p:tgtEl>
                                          <p:spTgt spid="119091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90914">
                                            <p:txEl>
                                              <p:pRg st="4" end="4"/>
                                            </p:txEl>
                                          </p:spTgt>
                                        </p:tgtEl>
                                        <p:attrNameLst>
                                          <p:attrName>style.visibility</p:attrName>
                                        </p:attrNameLst>
                                      </p:cBhvr>
                                      <p:to>
                                        <p:strVal val="visible"/>
                                      </p:to>
                                    </p:set>
                                    <p:animEffect transition="in" filter="blinds(horizontal)">
                                      <p:cBhvr>
                                        <p:cTn id="22" dur="500"/>
                                        <p:tgtEl>
                                          <p:spTgt spid="119091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90914">
                                            <p:txEl>
                                              <p:pRg st="5" end="5"/>
                                            </p:txEl>
                                          </p:spTgt>
                                        </p:tgtEl>
                                        <p:attrNameLst>
                                          <p:attrName>style.visibility</p:attrName>
                                        </p:attrNameLst>
                                      </p:cBhvr>
                                      <p:to>
                                        <p:strVal val="visible"/>
                                      </p:to>
                                    </p:set>
                                    <p:animEffect transition="in" filter="blinds(horizontal)">
                                      <p:cBhvr>
                                        <p:cTn id="27" dur="500"/>
                                        <p:tgtEl>
                                          <p:spTgt spid="11909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1938"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黑体" pitchFamily="2" charset="-122"/>
                <a:cs typeface="Times New Roman" pitchFamily="18" charset="0"/>
              </a:rPr>
              <a:t>课堂小结</a:t>
            </a:r>
            <a:endParaRPr lang="zh-CN" altLang="en-US" smtClean="0">
              <a:latin typeface="Times New Roman" pitchFamily="18" charset="0"/>
              <a:ea typeface="宋体" pitchFamily="2" charset="-122"/>
              <a:cs typeface="Times New Roman" pitchFamily="18" charset="0"/>
            </a:endParaRPr>
          </a:p>
          <a:p>
            <a:pPr algn="just"/>
            <a:r>
              <a:rPr lang="zh-CN" altLang="en-US" smtClean="0">
                <a:latin typeface="Times New Roman" pitchFamily="18" charset="0"/>
                <a:ea typeface="宋体" pitchFamily="2" charset="-122"/>
                <a:cs typeface="Times New Roman" pitchFamily="18" charset="0"/>
              </a:rPr>
              <a:t>同学们，原来生物界还有这么多我们不曾了解的内涵。人类千万不能盲目自大，要充分认识自身生存危机。我们人类既要强调个体的智慧，也要重视群体的智慧，因为发明创造者必须融入群体的智慧中才能发挥作用，才有意义。所以，同学们学习也不能够闭门造车，一定要多多交流才能取得更大的进步。</a:t>
            </a:r>
          </a:p>
        </p:txBody>
      </p:sp>
    </p:spTree>
  </p:cSld>
  <p:clrMapOvr>
    <a:masterClrMapping/>
  </p:clrMapOvr>
  <p:transition>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2962" name="Rectangle 2"/>
          <p:cNvSpPr>
            <a:spLocks noGrp="1" noChangeArrowheads="1"/>
          </p:cNvSpPr>
          <p:nvPr>
            <p:ph type="body" idx="4294967295"/>
          </p:nvPr>
        </p:nvSpPr>
        <p:spPr>
          <a:xfrm>
            <a:off x="596900" y="989013"/>
            <a:ext cx="7921625" cy="2830512"/>
          </a:xfrm>
        </p:spPr>
        <p:txBody>
          <a:bodyPr/>
          <a:lstStyle/>
          <a:p>
            <a:pPr algn="just"/>
            <a:r>
              <a:rPr lang="zh-CN" altLang="en-US" smtClean="0">
                <a:latin typeface="Times New Roman" pitchFamily="18" charset="0"/>
                <a:ea typeface="黑体" pitchFamily="2" charset="-122"/>
                <a:cs typeface="Times New Roman" pitchFamily="18" charset="0"/>
              </a:rPr>
              <a:t>作业设计</a:t>
            </a:r>
            <a:endParaRPr lang="zh-CN" altLang="en-US" smtClean="0">
              <a:latin typeface="Times New Roman" pitchFamily="18" charset="0"/>
              <a:ea typeface="宋体" pitchFamily="2" charset="-122"/>
              <a:cs typeface="Times New Roman" pitchFamily="18" charset="0"/>
            </a:endParaRPr>
          </a:p>
          <a:p>
            <a:pPr algn="just"/>
            <a:r>
              <a:rPr lang="en-US" altLang="zh-CN" smtClean="0">
                <a:latin typeface="Times New Roman" pitchFamily="18" charset="0"/>
                <a:ea typeface="宋体" pitchFamily="2" charset="-122"/>
                <a:cs typeface="Times New Roman" pitchFamily="18" charset="0"/>
              </a:rPr>
              <a:t>1</a:t>
            </a:r>
            <a:r>
              <a:rPr lang="zh-CN" altLang="en-US" smtClean="0">
                <a:latin typeface="Times New Roman" pitchFamily="18" charset="0"/>
                <a:ea typeface="宋体" pitchFamily="2" charset="-122"/>
                <a:cs typeface="Times New Roman" pitchFamily="18" charset="0"/>
              </a:rPr>
              <a:t>．关于生物学的研究有很多重大的成果，像达尔文的进化论，还有现在的基因学说、克隆技术。请你搜集一些你比较感兴趣的理论，并做成小卡片，在全班交流。</a:t>
            </a:r>
          </a:p>
          <a:p>
            <a:pPr algn="just"/>
            <a:r>
              <a:rPr lang="en-US" altLang="zh-CN" smtClean="0">
                <a:latin typeface="Times New Roman" pitchFamily="18" charset="0"/>
                <a:ea typeface="宋体" pitchFamily="2" charset="-122"/>
                <a:cs typeface="Times New Roman" pitchFamily="18" charset="0"/>
              </a:rPr>
              <a:t>2</a:t>
            </a:r>
            <a:r>
              <a:rPr lang="zh-CN" altLang="en-US" smtClean="0">
                <a:latin typeface="Times New Roman" pitchFamily="18" charset="0"/>
                <a:ea typeface="宋体" pitchFamily="2" charset="-122"/>
                <a:cs typeface="Times New Roman" pitchFamily="18" charset="0"/>
              </a:rPr>
              <a:t>．完成</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研讨与练习</a:t>
            </a:r>
            <a:r>
              <a:rPr lang="zh-CN" altLang="en-US" smtClean="0">
                <a:latin typeface="宋体"/>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一、二、三题。</a:t>
            </a:r>
          </a:p>
        </p:txBody>
      </p:sp>
    </p:spTree>
  </p:cSld>
  <p:clrMapOvr>
    <a:masterClrMapping/>
  </p:clrMapOvr>
  <p:transition>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3986" name="Rectangle 2"/>
          <p:cNvSpPr>
            <a:spLocks noGrp="1" noChangeArrowheads="1"/>
          </p:cNvSpPr>
          <p:nvPr>
            <p:ph type="body" idx="4294967295"/>
          </p:nvPr>
        </p:nvSpPr>
        <p:spPr>
          <a:xfrm>
            <a:off x="596900" y="549275"/>
            <a:ext cx="7921625" cy="1187450"/>
          </a:xfrm>
        </p:spPr>
        <p:txBody>
          <a:bodyPr/>
          <a:lstStyle/>
          <a:p>
            <a:pPr algn="just"/>
            <a:r>
              <a:rPr lang="zh-CN" altLang="en-US" smtClean="0">
                <a:latin typeface="Times New Roman" pitchFamily="18" charset="0"/>
                <a:ea typeface="黑体" pitchFamily="2" charset="-122"/>
                <a:cs typeface="Times New Roman" pitchFamily="18" charset="0"/>
              </a:rPr>
              <a:t>板书设计</a:t>
            </a:r>
          </a:p>
          <a:p>
            <a:pPr algn="just"/>
            <a:r>
              <a:rPr lang="zh-CN" altLang="en-US" smtClean="0">
                <a:latin typeface="Times New Roman" pitchFamily="18" charset="0"/>
                <a:ea typeface="黑体" pitchFamily="2" charset="-122"/>
                <a:cs typeface="Times New Roman" pitchFamily="18" charset="0"/>
              </a:rPr>
              <a:t>作为生物的社会</a:t>
            </a:r>
          </a:p>
        </p:txBody>
      </p:sp>
      <p:graphicFrame>
        <p:nvGraphicFramePr>
          <p:cNvPr id="1194026" name="Group 42"/>
          <p:cNvGraphicFramePr>
            <a:graphicFrameLocks noGrp="1"/>
          </p:cNvGraphicFramePr>
          <p:nvPr/>
        </p:nvGraphicFramePr>
        <p:xfrm>
          <a:off x="792163" y="1892300"/>
          <a:ext cx="7475537" cy="3876675"/>
        </p:xfrm>
        <a:graphic>
          <a:graphicData uri="http://schemas.openxmlformats.org/drawingml/2006/table">
            <a:tbl>
              <a:tblPr/>
              <a:tblGrid>
                <a:gridCol w="1916112"/>
                <a:gridCol w="5559425"/>
              </a:tblGrid>
              <a:tr h="1139825">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第一部分</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段</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从一个事例切入，即医学家举行年会，把其与生物界联系起来，从而得出自己的论点，人类社会与生物社会有共通之处。</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39825">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第二部分</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段</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指出动物过着两种生活，不仅是个体的存在，还是集体的存在，也就是说，动物过着个体的和社会的两种生活。</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39825">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第三部分</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000500" algn="l"/>
                        </a:tabLst>
                      </a:pP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第</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13</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段</a:t>
                      </a:r>
                      <a:r>
                        <a:rPr kumimoji="0" lang="en-US" altLang="zh-CN"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tab pos="4000500" algn="l"/>
                        </a:tabLst>
                      </a:pP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指出人类与生物界的相通之处</a:t>
                      </a:r>
                      <a:r>
                        <a:rPr kumimoji="0" lang="en-US" altLang="zh-CN" sz="2400" b="1" i="0" u="none" strike="noStrike" cap="none" normalizeH="0" baseline="0" smtClean="0">
                          <a:ln>
                            <a:noFill/>
                          </a:ln>
                          <a:solidFill>
                            <a:schemeClr val="tx1"/>
                          </a:solidFill>
                          <a:effectLst/>
                          <a:latin typeface="Courier New"/>
                          <a:ea typeface="宋体" pitchFamily="2" charset="-122"/>
                          <a:cs typeface="Times New Roman" pitchFamily="18" charset="0"/>
                        </a:rPr>
                        <a:t>——</a:t>
                      </a:r>
                      <a:r>
                        <a:rPr kumimoji="0" lang="zh-CN" altLang="en-US" sz="2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人类也要有社会的生活。</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2370" name="Rectangle 2"/>
          <p:cNvSpPr>
            <a:spLocks noGrp="1" noChangeArrowheads="1"/>
          </p:cNvSpPr>
          <p:nvPr>
            <p:ph type="body" idx="4294967295"/>
          </p:nvPr>
        </p:nvSpPr>
        <p:spPr>
          <a:xfrm>
            <a:off x="596900" y="989013"/>
            <a:ext cx="7921625" cy="3925887"/>
          </a:xfrm>
        </p:spPr>
        <p:txBody>
          <a:bodyPr/>
          <a:lstStyle/>
          <a:p>
            <a:pPr algn="just"/>
            <a:r>
              <a:rPr lang="zh-CN" altLang="en-US" smtClean="0">
                <a:latin typeface="Times New Roman" pitchFamily="18" charset="0"/>
                <a:ea typeface="宋体" pitchFamily="2" charset="-122"/>
                <a:cs typeface="Times New Roman" pitchFamily="18" charset="0"/>
              </a:rPr>
              <a:t>请将正确的词语填在横线上。</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①</a:t>
            </a:r>
            <a:r>
              <a:rPr lang="zh-CN" altLang="en-US" smtClean="0">
                <a:latin typeface="Times New Roman" pitchFamily="18" charset="0"/>
                <a:ea typeface="宋体" pitchFamily="2" charset="-122"/>
                <a:cs typeface="Times New Roman" pitchFamily="18" charset="0"/>
              </a:rPr>
              <a:t>市民在办事办证中，如发现擅离职守、办事拖拉等</a:t>
            </a:r>
            <a:r>
              <a:rPr lang="zh-CN" altLang="en-US" u="sng" smtClean="0">
                <a:latin typeface="Times New Roman" pitchFamily="18" charset="0"/>
                <a:ea typeface="宋体" pitchFamily="2" charset="-122"/>
                <a:cs typeface="Times New Roman" pitchFamily="18" charset="0"/>
              </a:rPr>
              <a:t>违反</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违反</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违犯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效能建设制度行为的，可拨打投诉举报电话，切实维护自己的权益。</a:t>
            </a:r>
            <a:endParaRPr lang="zh-CN" altLang="en-US" smtClean="0">
              <a:latin typeface="宋体" pitchFamily="2" charset="-122"/>
              <a:ea typeface="宋体" pitchFamily="2" charset="-122"/>
              <a:cs typeface="Times New Roman" pitchFamily="18" charset="0"/>
            </a:endParaRPr>
          </a:p>
          <a:p>
            <a:pPr algn="just"/>
            <a:r>
              <a:rPr lang="zh-CN" altLang="en-US" smtClean="0">
                <a:latin typeface="宋体" pitchFamily="2" charset="-122"/>
                <a:ea typeface="宋体" pitchFamily="2" charset="-122"/>
                <a:cs typeface="Times New Roman" pitchFamily="18" charset="0"/>
              </a:rPr>
              <a:t>②</a:t>
            </a:r>
            <a:r>
              <a:rPr lang="zh-CN" altLang="en-US" smtClean="0">
                <a:latin typeface="Times New Roman" pitchFamily="18" charset="0"/>
                <a:ea typeface="宋体" pitchFamily="2" charset="-122"/>
                <a:cs typeface="Times New Roman" pitchFamily="18" charset="0"/>
              </a:rPr>
              <a:t>近年来，部分承包山林的农民私自圈地建墓并公开兜售，不仅破坏了山林植被，而且严重</a:t>
            </a:r>
            <a:r>
              <a:rPr lang="zh-CN" altLang="en-US" u="sng" smtClean="0">
                <a:latin typeface="Times New Roman" pitchFamily="18" charset="0"/>
                <a:ea typeface="宋体" pitchFamily="2" charset="-122"/>
                <a:cs typeface="Times New Roman" pitchFamily="18" charset="0"/>
              </a:rPr>
              <a:t>违犯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违反</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违犯</a:t>
            </a:r>
            <a:r>
              <a:rPr lang="en-US" altLang="zh-CN" smtClean="0">
                <a:latin typeface="Times New Roman" pitchFamily="18" charset="0"/>
                <a:ea typeface="宋体" pitchFamily="2" charset="-122"/>
                <a:cs typeface="Times New Roman" pitchFamily="18" charset="0"/>
              </a:rPr>
              <a:t>)</a:t>
            </a:r>
            <a:r>
              <a:rPr lang="zh-CN" altLang="en-US" smtClean="0">
                <a:latin typeface="Times New Roman" pitchFamily="18" charset="0"/>
                <a:ea typeface="宋体" pitchFamily="2" charset="-122"/>
                <a:cs typeface="Times New Roman" pitchFamily="18" charset="0"/>
              </a:rPr>
              <a:t>了国家关于土地山林合理使用的法律和法规。</a:t>
            </a:r>
          </a:p>
        </p:txBody>
      </p:sp>
    </p:spTree>
  </p:cSld>
  <p:clrMapOvr>
    <a:masterClrMapping/>
  </p:clrMapOvr>
  <p:transition>
    <p:rand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5010" name="Rectangle 2"/>
          <p:cNvSpPr>
            <a:spLocks noGrp="1" noChangeArrowheads="1"/>
          </p:cNvSpPr>
          <p:nvPr>
            <p:ph type="body" idx="4294967295"/>
          </p:nvPr>
        </p:nvSpPr>
        <p:spPr>
          <a:xfrm>
            <a:off x="596900" y="728663"/>
            <a:ext cx="7921625" cy="5021262"/>
          </a:xfrm>
        </p:spPr>
        <p:txBody>
          <a:bodyPr/>
          <a:lstStyle/>
          <a:p>
            <a:pPr algn="just"/>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教学参考</a:t>
            </a:r>
            <a:r>
              <a:rPr lang="en-US" altLang="zh-CN" smtClean="0">
                <a:latin typeface="Times New Roman" pitchFamily="18" charset="0"/>
                <a:ea typeface="黑体" pitchFamily="2" charset="-122"/>
                <a:cs typeface="Times New Roman" pitchFamily="18" charset="0"/>
              </a:rPr>
              <a:t>】</a:t>
            </a:r>
          </a:p>
          <a:p>
            <a:pPr algn="ct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作为生物的社会</a:t>
            </a:r>
            <a:r>
              <a:rPr lang="en-US" altLang="zh-CN" smtClean="0">
                <a:latin typeface="Times New Roman" pitchFamily="18" charset="0"/>
                <a:ea typeface="黑体" pitchFamily="2" charset="-122"/>
                <a:cs typeface="Times New Roman" pitchFamily="18" charset="0"/>
              </a:rPr>
              <a:t>》</a:t>
            </a:r>
            <a:r>
              <a:rPr lang="zh-CN" altLang="en-US" smtClean="0">
                <a:latin typeface="Times New Roman" pitchFamily="18" charset="0"/>
                <a:ea typeface="黑体" pitchFamily="2" charset="-122"/>
                <a:cs typeface="Times New Roman" pitchFamily="18" charset="0"/>
              </a:rPr>
              <a:t>教材分析</a:t>
            </a:r>
            <a:endParaRPr lang="zh-CN" altLang="en-US" smtClean="0">
              <a:latin typeface="Times New Roman" pitchFamily="18" charset="0"/>
              <a:ea typeface="楷体_GB2312" pitchFamily="49" charset="-122"/>
              <a:cs typeface="Times New Roman" pitchFamily="18" charset="0"/>
            </a:endParaRPr>
          </a:p>
          <a:p>
            <a:pPr algn="just"/>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作为生物的社会</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是一篇论述生物社会行为的文章。作者选取了独特的视角，将一些群居性生物的行为与人类进行比较描述了它们在集体行动中所表现出的高度组织性，对传统生物学过分强调个体行为和动物本能的观点进行了反思，也对人类盲目自大、不能充分认识自身生存危机作了警示。教学难点是如何通过此文引发学生对生活的思考，并从中培养学生质疑、批判、反思的能力。</a:t>
            </a:r>
          </a:p>
        </p:txBody>
      </p:sp>
    </p:spTree>
  </p:cSld>
  <p:clrMapOvr>
    <a:masterClrMapping/>
  </p:clrMapOvr>
  <p:transition>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6034" name="Rectangle 2"/>
          <p:cNvSpPr>
            <a:spLocks noGrp="1" noChangeArrowheads="1"/>
          </p:cNvSpPr>
          <p:nvPr>
            <p:ph type="body" idx="4294967295"/>
          </p:nvPr>
        </p:nvSpPr>
        <p:spPr>
          <a:xfrm>
            <a:off x="596900" y="908050"/>
            <a:ext cx="7921625" cy="2830513"/>
          </a:xfrm>
        </p:spPr>
        <p:txBody>
          <a:bodyPr/>
          <a:lstStyle/>
          <a:p>
            <a:pPr algn="just"/>
            <a:r>
              <a:rPr lang="en-US" altLang="zh-CN" smtClean="0">
                <a:latin typeface="Times New Roman" pitchFamily="18" charset="0"/>
                <a:ea typeface="楷体_GB2312" pitchFamily="49" charset="-122"/>
                <a:cs typeface="Courier New" pitchFamily="49" charset="0"/>
              </a:rPr>
              <a:t>1</a:t>
            </a:r>
            <a:r>
              <a:rPr lang="zh-CN" altLang="en-US" smtClean="0">
                <a:latin typeface="Times New Roman" pitchFamily="18" charset="0"/>
                <a:ea typeface="楷体_GB2312" pitchFamily="49" charset="-122"/>
                <a:cs typeface="Times New Roman" pitchFamily="18" charset="0"/>
              </a:rPr>
              <a:t>．本文并非就生物而介绍生物社会，而是通过生物的社会行为，来反思人类的行为。提醒人类换位思考，从而思索人类自身的问题。从文本出发，思考人类到底存在哪些问题？</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从文中找依据，应特别注意文中写到人类行为的段落</a:t>
            </a:r>
            <a:r>
              <a:rPr lang="en-US" altLang="zh-CN" smtClean="0">
                <a:latin typeface="Times New Roman" pitchFamily="18" charset="0"/>
                <a:ea typeface="楷体_GB2312" pitchFamily="49" charset="-122"/>
                <a:cs typeface="Courier New" pitchFamily="49" charset="0"/>
              </a:rPr>
              <a:t>) </a:t>
            </a:r>
            <a:endParaRPr lang="en-US" altLang="zh-CN"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7058" name="Rectangle 2"/>
          <p:cNvSpPr>
            <a:spLocks noGrp="1" noChangeArrowheads="1"/>
          </p:cNvSpPr>
          <p:nvPr>
            <p:ph type="body" idx="4294967295"/>
          </p:nvPr>
        </p:nvSpPr>
        <p:spPr>
          <a:xfrm>
            <a:off x="596900" y="989013"/>
            <a:ext cx="7921625" cy="4473575"/>
          </a:xfrm>
        </p:spPr>
        <p:txBody>
          <a:bodyPr/>
          <a:lstStyle/>
          <a:p>
            <a:pPr algn="just"/>
            <a:r>
              <a:rPr lang="en-US" altLang="zh-CN" smtClean="0">
                <a:latin typeface="Times New Roman" pitchFamily="18" charset="0"/>
                <a:ea typeface="楷体_GB2312" pitchFamily="49" charset="-122"/>
                <a:cs typeface="Times New Roman" pitchFamily="18" charset="0"/>
              </a:rPr>
              <a:t>①</a:t>
            </a:r>
            <a:r>
              <a:rPr lang="en-US" altLang="zh-CN"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暗示说昆虫群居的活动跟人类事务总有点联系，那在生物学界将是相当糟糕的态度</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昆虫好像是来自外星的生物，它们的行为绝对是有异于人</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它们倒更像一些制作精巧、却魔魔道道的小机器</a:t>
            </a:r>
            <a:r>
              <a:rPr lang="zh-CN" altLang="en-US" smtClean="0">
                <a:latin typeface="宋体"/>
                <a:ea typeface="宋体" pitchFamily="2" charset="-122"/>
                <a:cs typeface="Times New Roman" pitchFamily="18" charset="0"/>
              </a:rPr>
              <a:t>”</a:t>
            </a:r>
            <a:r>
              <a:rPr lang="en-US" altLang="zh-CN"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文章</a:t>
            </a:r>
            <a:r>
              <a:rPr lang="zh-CN" altLang="en-US" smtClean="0">
                <a:latin typeface="Times New Roman" pitchFamily="18" charset="0"/>
                <a:ea typeface="楷体_GB2312" pitchFamily="49" charset="-122"/>
                <a:cs typeface="Courier New" pitchFamily="49" charset="0"/>
              </a:rPr>
              <a:t> </a:t>
            </a:r>
            <a:r>
              <a:rPr lang="en-US" altLang="zh-CN" smtClean="0">
                <a:latin typeface="Times New Roman" pitchFamily="18" charset="0"/>
                <a:ea typeface="楷体_GB2312" pitchFamily="49" charset="-122"/>
                <a:cs typeface="Courier New" pitchFamily="49" charset="0"/>
              </a:rPr>
              <a:t>1</a:t>
            </a:r>
            <a:r>
              <a:rPr lang="zh-CN" altLang="en-US" smtClean="0">
                <a:latin typeface="Times New Roman" pitchFamily="18" charset="0"/>
                <a:ea typeface="楷体_GB2312" pitchFamily="49" charset="-122"/>
                <a:cs typeface="Times New Roman" pitchFamily="18" charset="0"/>
              </a:rPr>
              <a:t>、</a:t>
            </a:r>
            <a:r>
              <a:rPr lang="en-US" altLang="zh-CN" smtClean="0">
                <a:latin typeface="Times New Roman" pitchFamily="18" charset="0"/>
                <a:ea typeface="楷体_GB2312" pitchFamily="49" charset="-122"/>
                <a:cs typeface="Courier New" pitchFamily="49" charset="0"/>
              </a:rPr>
              <a:t>2 </a:t>
            </a:r>
            <a:r>
              <a:rPr lang="zh-CN" altLang="en-US" smtClean="0">
                <a:latin typeface="Times New Roman" pitchFamily="18" charset="0"/>
                <a:ea typeface="楷体_GB2312" pitchFamily="49" charset="-122"/>
                <a:cs typeface="Times New Roman" pitchFamily="18" charset="0"/>
              </a:rPr>
              <a:t>段提到传统生物学界的观点，瞧不起昆虫，处处将人类与其他生物区别开来，以自我为中心，自以为高人一等。否认群居性昆虫与人类的相似性，这恰恰说明了人类盲目自信。</a:t>
            </a:r>
            <a:r>
              <a:rPr lang="zh-CN" altLang="en-US" smtClean="0">
                <a:latin typeface="Times New Roman" pitchFamily="18" charset="0"/>
                <a:ea typeface="楷体_GB2312" pitchFamily="49" charset="-122"/>
                <a:cs typeface="Courier New" pitchFamily="49" charset="0"/>
              </a:rPr>
              <a:t> </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082" name="Rectangle 2"/>
          <p:cNvSpPr>
            <a:spLocks noGrp="1" noChangeArrowheads="1"/>
          </p:cNvSpPr>
          <p:nvPr>
            <p:ph type="body" idx="4294967295"/>
          </p:nvPr>
        </p:nvSpPr>
        <p:spPr>
          <a:xfrm>
            <a:off x="596900" y="549275"/>
            <a:ext cx="7921625" cy="5715000"/>
          </a:xfrm>
        </p:spPr>
        <p:txBody>
          <a:bodyPr/>
          <a:lstStyle/>
          <a:p>
            <a:pPr algn="just">
              <a:lnSpc>
                <a:spcPct val="140000"/>
              </a:lnSpc>
            </a:pPr>
            <a:r>
              <a:rPr lang="zh-CN" altLang="en-US" smtClean="0">
                <a:latin typeface="Times New Roman" pitchFamily="18" charset="0"/>
                <a:ea typeface="楷体_GB2312" pitchFamily="49" charset="-122"/>
                <a:cs typeface="Times New Roman" pitchFamily="18" charset="0"/>
              </a:rPr>
              <a:t>②昆虫是不是一定劣于人类，本文给出了答案。蚂蚁可以联合建造蚁丘，白蚁可以共同搭建拱券，</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我们却并不经常感到我们的联合智慧</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电路好像还在，即使并不总是通着电</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很多生物作为单独的个体似乎没有什么思想，而随着群体的增大，智慧逐渐增强，具有高度的组织性和协调性，俨然成了一个庞大的活物。人类之所以能发展到今天的局面，也是因为我们是所有群居性动物中最具社会性的。可在发展的过程中我们却有时忽略了联合智慧，也就是团结协作的重要性。人类不仅与其他生物相似，甚至在某些方面反而应向其他生物学习，比如联合智慧。</a:t>
            </a:r>
            <a:r>
              <a:rPr lang="zh-CN" altLang="en-US" smtClean="0">
                <a:latin typeface="Times New Roman" pitchFamily="18" charset="0"/>
                <a:ea typeface="楷体_GB2312" pitchFamily="49" charset="-122"/>
                <a:cs typeface="Courier New" pitchFamily="49" charset="0"/>
              </a:rPr>
              <a:t> </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9106" name="Rectangle 2"/>
          <p:cNvSpPr>
            <a:spLocks noGrp="1" noChangeArrowheads="1"/>
          </p:cNvSpPr>
          <p:nvPr>
            <p:ph type="body" idx="4294967295"/>
          </p:nvPr>
        </p:nvSpPr>
        <p:spPr>
          <a:xfrm>
            <a:off x="596900" y="989013"/>
            <a:ext cx="7921625" cy="4473575"/>
          </a:xfrm>
        </p:spPr>
        <p:txBody>
          <a:bodyPr/>
          <a:lstStyle/>
          <a:p>
            <a:pPr algn="just"/>
            <a:r>
              <a:rPr lang="zh-CN" altLang="en-US" smtClean="0">
                <a:latin typeface="Times New Roman" pitchFamily="18" charset="0"/>
                <a:ea typeface="楷体_GB2312" pitchFamily="49" charset="-122"/>
                <a:cs typeface="Times New Roman" pitchFamily="18" charset="0"/>
              </a:rPr>
              <a:t>③补充：向生物学习，又何止联合智慧这一点。人类通过研究生物的生理结构，研究出了电子鹰眼、电子蛙眼，对鱼和海豚模仿，我们研究出了船和潜艇，从蝙蝠到雷达，萤火虫到人工冷光，人类从生物身上收益颇丰，怎可瞧不起生物。值得人类学习的远不止这些。蝉在地下苦苦等待四年只为了四个星期的放歌，蝴蝶破蛹成蝶要经过</a:t>
            </a:r>
            <a:r>
              <a:rPr lang="zh-CN" altLang="en-US" smtClean="0">
                <a:latin typeface="Times New Roman" pitchFamily="18" charset="0"/>
                <a:ea typeface="楷体_GB2312" pitchFamily="49" charset="-122"/>
                <a:cs typeface="Courier New" pitchFamily="49" charset="0"/>
              </a:rPr>
              <a:t> </a:t>
            </a:r>
            <a:r>
              <a:rPr lang="en-US" altLang="zh-CN" smtClean="0">
                <a:latin typeface="Times New Roman" pitchFamily="18" charset="0"/>
                <a:ea typeface="楷体_GB2312" pitchFamily="49" charset="-122"/>
                <a:cs typeface="Courier New" pitchFamily="49" charset="0"/>
              </a:rPr>
              <a:t>21 </a:t>
            </a:r>
            <a:r>
              <a:rPr lang="zh-CN" altLang="en-US" smtClean="0">
                <a:latin typeface="Times New Roman" pitchFamily="18" charset="0"/>
                <a:ea typeface="楷体_GB2312" pitchFamily="49" charset="-122"/>
                <a:cs typeface="Times New Roman" pitchFamily="18" charset="0"/>
              </a:rPr>
              <a:t>天、四个阶段的痛苦蜕变，这种顽强的生命追求不更值得人类学习吗？</a:t>
            </a:r>
            <a:r>
              <a:rPr lang="zh-CN" altLang="en-US" smtClean="0">
                <a:latin typeface="Times New Roman" pitchFamily="18" charset="0"/>
                <a:ea typeface="宋体" pitchFamily="2" charset="-122"/>
                <a:cs typeface="Times New Roman" pitchFamily="18" charset="0"/>
              </a:rPr>
              <a:t> </a:t>
            </a:r>
          </a:p>
        </p:txBody>
      </p:sp>
    </p:spTree>
  </p:cSld>
  <p:clrMapOvr>
    <a:masterClrMapping/>
  </p:clrMapOvr>
  <p:transition>
    <p:rand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0130" name="Rectangle 2"/>
          <p:cNvSpPr>
            <a:spLocks noGrp="1" noChangeArrowheads="1"/>
          </p:cNvSpPr>
          <p:nvPr>
            <p:ph type="body" idx="4294967295"/>
          </p:nvPr>
        </p:nvSpPr>
        <p:spPr>
          <a:xfrm>
            <a:off x="596900" y="549275"/>
            <a:ext cx="7921625" cy="3925888"/>
          </a:xfrm>
        </p:spPr>
        <p:txBody>
          <a:bodyPr/>
          <a:lstStyle/>
          <a:p>
            <a:pPr algn="just"/>
            <a:r>
              <a:rPr lang="en-US" altLang="zh-CN" smtClean="0">
                <a:latin typeface="Times New Roman" pitchFamily="18" charset="0"/>
                <a:ea typeface="楷体_GB2312" pitchFamily="49" charset="-122"/>
                <a:cs typeface="Courier New" pitchFamily="49" charset="0"/>
              </a:rPr>
              <a:t>2</a:t>
            </a:r>
            <a:r>
              <a:rPr lang="zh-CN" altLang="en-US" smtClean="0">
                <a:latin typeface="Times New Roman" pitchFamily="18" charset="0"/>
                <a:ea typeface="楷体_GB2312" pitchFamily="49" charset="-122"/>
                <a:cs typeface="Times New Roman" pitchFamily="18" charset="0"/>
              </a:rPr>
              <a:t>．针对学生体会不到如何从群居性动物身上反思人类的行为，从而引发对生活的思考的问题，我们可以采用和生活嫁接的方式。</a:t>
            </a:r>
            <a:r>
              <a:rPr lang="zh-CN" altLang="en-US" smtClean="0">
                <a:latin typeface="Times New Roman" pitchFamily="18" charset="0"/>
                <a:ea typeface="楷体_GB2312" pitchFamily="49" charset="-122"/>
                <a:cs typeface="Courier New" pitchFamily="49" charset="0"/>
              </a:rPr>
              <a:t> </a:t>
            </a:r>
            <a:endParaRPr lang="zh-CN" altLang="en-US" smtClean="0">
              <a:latin typeface="Times New Roman" pitchFamily="18" charset="0"/>
              <a:ea typeface="楷体_GB2312" pitchFamily="49" charset="-122"/>
              <a:cs typeface="Times New Roman" pitchFamily="18" charset="0"/>
            </a:endParaRPr>
          </a:p>
          <a:p>
            <a:pPr algn="just"/>
            <a:r>
              <a:rPr lang="zh-CN" altLang="en-US" smtClean="0">
                <a:latin typeface="Times New Roman" pitchFamily="18" charset="0"/>
                <a:ea typeface="楷体_GB2312" pitchFamily="49" charset="-122"/>
                <a:cs typeface="Times New Roman" pitchFamily="18" charset="0"/>
              </a:rPr>
              <a:t>寻找以下嫁接点：①本文是通过对生物的群居性行为来反思人类的行为，与此有类似特点的有法布尔的</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昆虫记</a:t>
            </a:r>
            <a:r>
              <a:rPr lang="en-US" altLang="zh-CN"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，不妨对比阅读，教会学生从不经意处寻找生活的哲理。</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生活哲理链接</a:t>
            </a:r>
            <a:r>
              <a:rPr lang="en-US" altLang="zh-CN" smtClean="0">
                <a:latin typeface="Times New Roman" pitchFamily="18" charset="0"/>
                <a:ea typeface="楷体_GB2312" pitchFamily="49" charset="-122"/>
                <a:cs typeface="Courier New" pitchFamily="49" charset="0"/>
              </a:rPr>
              <a:t>)</a:t>
            </a:r>
            <a:endParaRPr lang="en-US" altLang="zh-CN"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1154" name="Rectangle 2"/>
          <p:cNvSpPr>
            <a:spLocks noGrp="1" noChangeArrowheads="1"/>
          </p:cNvSpPr>
          <p:nvPr>
            <p:ph type="body" idx="4294967295"/>
          </p:nvPr>
        </p:nvSpPr>
        <p:spPr>
          <a:xfrm>
            <a:off x="596900" y="728663"/>
            <a:ext cx="7921625" cy="5021262"/>
          </a:xfrm>
        </p:spPr>
        <p:txBody>
          <a:bodyPr/>
          <a:lstStyle/>
          <a:p>
            <a:pPr algn="just"/>
            <a:r>
              <a:rPr lang="en-US" altLang="zh-CN" smtClean="0">
                <a:latin typeface="Times New Roman" pitchFamily="18" charset="0"/>
                <a:ea typeface="楷体_GB2312" pitchFamily="49" charset="-122"/>
                <a:cs typeface="Times New Roman" pitchFamily="18" charset="0"/>
              </a:rPr>
              <a:t>②</a:t>
            </a:r>
            <a:r>
              <a:rPr lang="zh-CN" altLang="en-US" smtClean="0">
                <a:latin typeface="Times New Roman" pitchFamily="18" charset="0"/>
                <a:ea typeface="楷体_GB2312" pitchFamily="49" charset="-122"/>
                <a:cs typeface="Times New Roman" pitchFamily="18" charset="0"/>
              </a:rPr>
              <a:t>很多生物作为单独的个体似乎没有什么思想，而随着群体的增大，智慧逐渐增强，具有高度的组织性和协调性，俨然成了一个庞大的活物。这对社会现实中的学生有哪些启示？团队智慧十分可贵。要懂得双赢、共赢，学会做人、学会做事、学会合作、学会共处。美国的经营模式、很多企业的发展都可以印证这一点。例如：运用</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头脑风暴法</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解决清理高压电线积雪的问题。由此可见，团队的力量之大。未来社会是一个团队，光靠单打独斗是不行的，未来的人才，还应是合作型的人才。</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社会链接</a:t>
            </a:r>
            <a:r>
              <a:rPr lang="en-US" altLang="zh-CN" smtClean="0">
                <a:latin typeface="Times New Roman" pitchFamily="18" charset="0"/>
                <a:ea typeface="楷体_GB2312" pitchFamily="49" charset="-122"/>
                <a:cs typeface="Courier New" pitchFamily="49" charset="0"/>
              </a:rPr>
              <a:t>)</a:t>
            </a:r>
            <a:r>
              <a:rPr lang="en-US" altLang="zh-CN" smtClean="0">
                <a:latin typeface="Times New Roman" pitchFamily="18" charset="0"/>
                <a:ea typeface="宋体" pitchFamily="2" charset="-122"/>
                <a:cs typeface="Times New Roman" pitchFamily="18" charset="0"/>
              </a:rPr>
              <a:t> </a:t>
            </a:r>
            <a:endParaRPr lang="zh-CN" altLang="en-US" smtClean="0">
              <a:latin typeface="Times New Roman" pitchFamily="18" charset="0"/>
              <a:ea typeface="宋体" pitchFamily="2"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2178" name="Rectangle 2"/>
          <p:cNvSpPr>
            <a:spLocks noGrp="1" noChangeArrowheads="1"/>
          </p:cNvSpPr>
          <p:nvPr>
            <p:ph type="body" idx="4294967295"/>
          </p:nvPr>
        </p:nvSpPr>
        <p:spPr>
          <a:xfrm>
            <a:off x="596900" y="728663"/>
            <a:ext cx="7921625" cy="5021262"/>
          </a:xfrm>
        </p:spPr>
        <p:txBody>
          <a:bodyPr/>
          <a:lstStyle/>
          <a:p>
            <a:pPr algn="just"/>
            <a:r>
              <a:rPr lang="en-US" altLang="zh-CN" smtClean="0">
                <a:latin typeface="Times New Roman" pitchFamily="18" charset="0"/>
                <a:ea typeface="楷体_GB2312" pitchFamily="49" charset="-122"/>
                <a:cs typeface="Courier New" pitchFamily="49" charset="0"/>
              </a:rPr>
              <a:t>3</a:t>
            </a:r>
            <a:r>
              <a:rPr lang="zh-CN" altLang="en-US" smtClean="0">
                <a:latin typeface="Times New Roman" pitchFamily="18" charset="0"/>
                <a:ea typeface="楷体_GB2312" pitchFamily="49" charset="-122"/>
                <a:cs typeface="Times New Roman" pitchFamily="18" charset="0"/>
              </a:rPr>
              <a:t>．请联系当下社会生活，谈谈自己对</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联合智慧</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的看法。</a:t>
            </a:r>
            <a:endParaRPr lang="zh-CN" altLang="en-US" smtClean="0">
              <a:solidFill>
                <a:srgbClr val="FF00FF"/>
              </a:solidFill>
              <a:latin typeface="Times New Roman" pitchFamily="18" charset="0"/>
              <a:ea typeface="黑体" pitchFamily="2" charset="-122"/>
              <a:cs typeface="Times New Roman" pitchFamily="18" charset="0"/>
            </a:endParaRPr>
          </a:p>
          <a:p>
            <a:pPr algn="just"/>
            <a:r>
              <a:rPr lang="zh-CN" altLang="en-US" smtClean="0">
                <a:solidFill>
                  <a:srgbClr val="FF00FF"/>
                </a:solidFill>
                <a:latin typeface="Times New Roman" pitchFamily="18" charset="0"/>
                <a:ea typeface="黑体" pitchFamily="2" charset="-122"/>
                <a:cs typeface="Times New Roman" pitchFamily="18" charset="0"/>
              </a:rPr>
              <a:t>提示：</a:t>
            </a:r>
            <a:r>
              <a:rPr lang="zh-CN" altLang="en-US" smtClean="0">
                <a:latin typeface="Times New Roman" pitchFamily="18" charset="0"/>
                <a:ea typeface="楷体_GB2312" pitchFamily="49" charset="-122"/>
                <a:cs typeface="Times New Roman" pitchFamily="18" charset="0"/>
              </a:rPr>
              <a:t>本文在谈到人类在</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联合智慧</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上的不足时，举了科学研究工作的示例，提到科学上的探索虽然是一种孤独的、静思的事，但西方科学的秘密所在仍然是共同的、集体的力量，在工作行将完成时，依然需要将研究成果与人分享，乃至于将科技转化为生产力，更需要集体的协作。大家能否想到身边有哪些例子呢？</a:t>
            </a:r>
            <a:r>
              <a:rPr lang="en-US" altLang="zh-CN" smtClean="0">
                <a:latin typeface="Times New Roman" pitchFamily="18" charset="0"/>
                <a:ea typeface="楷体_GB2312" pitchFamily="49" charset="-122"/>
                <a:cs typeface="Courier New" pitchFamily="49" charset="0"/>
              </a:rPr>
              <a:t>(</a:t>
            </a:r>
            <a:r>
              <a:rPr lang="zh-CN" altLang="en-US" smtClean="0">
                <a:latin typeface="Times New Roman" pitchFamily="18" charset="0"/>
                <a:ea typeface="楷体_GB2312" pitchFamily="49" charset="-122"/>
                <a:cs typeface="Times New Roman" pitchFamily="18" charset="0"/>
              </a:rPr>
              <a:t>让学生将作者情感与自己的生活嫁接</a:t>
            </a:r>
            <a:r>
              <a:rPr lang="en-US" altLang="zh-CN" smtClean="0">
                <a:latin typeface="Times New Roman" pitchFamily="18" charset="0"/>
                <a:ea typeface="楷体_GB2312" pitchFamily="49" charset="-122"/>
                <a:cs typeface="Courier New" pitchFamily="49" charset="0"/>
              </a:rPr>
              <a:t>)</a:t>
            </a:r>
            <a:endParaRPr lang="zh-CN" altLang="en-US" smtClean="0">
              <a:latin typeface="Times New Roman" pitchFamily="18" charset="0"/>
              <a:ea typeface="楷体_GB2312" pitchFamily="49" charset="-122"/>
              <a:cs typeface="Courier New" pitchFamily="49"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2178">
                                            <p:txEl>
                                              <p:pRg st="1" end="1"/>
                                            </p:txEl>
                                          </p:spTgt>
                                        </p:tgtEl>
                                        <p:attrNameLst>
                                          <p:attrName>style.visibility</p:attrName>
                                        </p:attrNameLst>
                                      </p:cBhvr>
                                      <p:to>
                                        <p:strVal val="visible"/>
                                      </p:to>
                                    </p:set>
                                    <p:animEffect transition="in" filter="blinds(horizontal)">
                                      <p:cBhvr>
                                        <p:cTn id="7" dur="500"/>
                                        <p:tgtEl>
                                          <p:spTgt spid="12021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3202" name="Rectangle 2"/>
          <p:cNvSpPr>
            <a:spLocks noGrp="1" noChangeArrowheads="1"/>
          </p:cNvSpPr>
          <p:nvPr>
            <p:ph type="body" idx="4294967295"/>
          </p:nvPr>
        </p:nvSpPr>
        <p:spPr>
          <a:xfrm>
            <a:off x="596900" y="989013"/>
            <a:ext cx="7921625" cy="3378200"/>
          </a:xfrm>
        </p:spPr>
        <p:txBody>
          <a:bodyPr/>
          <a:lstStyle/>
          <a:p>
            <a:pPr algn="just"/>
            <a:r>
              <a:rPr lang="zh-CN" altLang="en-US" smtClean="0">
                <a:latin typeface="Times New Roman" pitchFamily="18" charset="0"/>
                <a:ea typeface="楷体_GB2312" pitchFamily="49" charset="-122"/>
                <a:cs typeface="Times New Roman" pitchFamily="18" charset="0"/>
              </a:rPr>
              <a:t>预设：文章最后一段说到</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探索</a:t>
            </a:r>
            <a:r>
              <a:rPr lang="zh-CN" altLang="en-US" smtClean="0">
                <a:latin typeface="宋体"/>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一词的来源时，强调互相呼唤、交流信息是人的一种本能，科学研究需要静思，但要将科研成果融入社会则需要与人分享。分享是一种可贵的品质，例如分享学习经验时，自己也会收获知识的巩固扎实、传播知识的快乐。最有效的学习是改变自己行动的学习。美国人的口头禅</a:t>
            </a:r>
            <a:r>
              <a:rPr lang="zh-CN" altLang="en-US" smtClean="0">
                <a:latin typeface="Courier New"/>
                <a:ea typeface="宋体" pitchFamily="2" charset="-122"/>
                <a:cs typeface="Times New Roman" pitchFamily="18" charset="0"/>
              </a:rPr>
              <a:t>“</a:t>
            </a:r>
            <a:r>
              <a:rPr lang="en-US" altLang="zh-CN" smtClean="0">
                <a:latin typeface="Times New Roman" pitchFamily="18" charset="0"/>
                <a:ea typeface="楷体_GB2312" pitchFamily="49" charset="-122"/>
                <a:cs typeface="Courier New" pitchFamily="49" charset="0"/>
              </a:rPr>
              <a:t>share</a:t>
            </a:r>
            <a:r>
              <a:rPr lang="en-US" altLang="zh-CN" smtClean="0">
                <a:latin typeface="Courier New"/>
                <a:ea typeface="宋体" pitchFamily="2" charset="-122"/>
                <a:cs typeface="Times New Roman" pitchFamily="18" charset="0"/>
              </a:rPr>
              <a:t>”</a:t>
            </a:r>
            <a:r>
              <a:rPr lang="zh-CN" altLang="en-US" smtClean="0">
                <a:latin typeface="Times New Roman" pitchFamily="18" charset="0"/>
                <a:ea typeface="楷体_GB2312" pitchFamily="49" charset="-122"/>
                <a:cs typeface="Times New Roman" pitchFamily="18" charset="0"/>
              </a:rPr>
              <a:t>。</a:t>
            </a:r>
            <a:r>
              <a:rPr lang="zh-CN" altLang="en-US" smtClean="0">
                <a:latin typeface="Times New Roman" pitchFamily="18" charset="0"/>
                <a:ea typeface="楷体_GB2312" pitchFamily="49" charset="-122"/>
                <a:cs typeface="Courier New" pitchFamily="49" charset="0"/>
              </a:rPr>
              <a:t> </a:t>
            </a:r>
            <a:endParaRPr lang="zh-CN" altLang="en-US" smtClean="0">
              <a:latin typeface="Times New Roman" pitchFamily="18" charset="0"/>
              <a:ea typeface="楷体_GB2312" pitchFamily="49" charset="-122"/>
              <a:cs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4226" name="Rectangle 2"/>
          <p:cNvSpPr>
            <a:spLocks noGrp="1" noChangeArrowheads="1"/>
          </p:cNvSpPr>
          <p:nvPr>
            <p:ph type="body" idx="4294967295"/>
          </p:nvPr>
        </p:nvSpPr>
        <p:spPr>
          <a:xfrm>
            <a:off x="596900" y="989013"/>
            <a:ext cx="7921625" cy="3378200"/>
          </a:xfrm>
        </p:spPr>
        <p:txBody>
          <a:bodyPr/>
          <a:lstStyle/>
          <a:p>
            <a:pPr algn="just"/>
            <a:r>
              <a:rPr lang="zh-CN" altLang="en-US" smtClean="0">
                <a:latin typeface="Times New Roman" pitchFamily="18" charset="0"/>
                <a:ea typeface="楷体_GB2312" pitchFamily="49" charset="-122"/>
                <a:cs typeface="Times New Roman" pitchFamily="18" charset="0"/>
              </a:rPr>
              <a:t>原来生物界还有这么多我们不曾了解的内涵，人类千万不能盲目自大，要充分认识自身生存危机。我们既要强调个体的智慧，也要重视群体的智慧，学会协作、学会分享、怀着谦逊之心向他人学习，向其他生物学习，人类的路才会越走越宽。</a:t>
            </a:r>
            <a:endParaRPr lang="zh-CN" altLang="en-US" smtClean="0">
              <a:latin typeface="Times New Roman" pitchFamily="18" charset="0"/>
              <a:ea typeface="仿宋_GB2312" pitchFamily="49" charset="-122"/>
              <a:cs typeface="Times New Roman" pitchFamily="18" charset="0"/>
            </a:endParaRPr>
          </a:p>
          <a:p>
            <a:pPr algn="r"/>
            <a:r>
              <a:rPr lang="en-US" altLang="zh-CN" smtClean="0">
                <a:latin typeface="Times New Roman" pitchFamily="18" charset="0"/>
                <a:ea typeface="仿宋_GB2312" pitchFamily="49" charset="-122"/>
                <a:cs typeface="Times New Roman" pitchFamily="18" charset="0"/>
              </a:rPr>
              <a:t>(</a:t>
            </a:r>
            <a:r>
              <a:rPr lang="zh-CN" altLang="en-US" smtClean="0">
                <a:latin typeface="Times New Roman" pitchFamily="18" charset="0"/>
                <a:ea typeface="仿宋_GB2312" pitchFamily="49" charset="-122"/>
                <a:cs typeface="Times New Roman" pitchFamily="18" charset="0"/>
              </a:rPr>
              <a:t>摘自</a:t>
            </a:r>
            <a:r>
              <a:rPr lang="zh-CN" altLang="en-US" smtClean="0">
                <a:latin typeface="宋体"/>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教学资源网</a:t>
            </a:r>
            <a:r>
              <a:rPr lang="zh-CN" altLang="en-US" smtClean="0">
                <a:latin typeface="宋体"/>
                <a:ea typeface="宋体" pitchFamily="2" charset="-122"/>
                <a:cs typeface="Times New Roman" pitchFamily="18" charset="0"/>
              </a:rPr>
              <a:t>”</a:t>
            </a:r>
            <a:r>
              <a:rPr lang="zh-CN" altLang="en-US" smtClean="0">
                <a:latin typeface="Times New Roman" pitchFamily="18" charset="0"/>
                <a:ea typeface="仿宋_GB2312" pitchFamily="49" charset="-122"/>
                <a:cs typeface="Times New Roman" pitchFamily="18" charset="0"/>
              </a:rPr>
              <a:t>，作者：毕琼湄</a:t>
            </a:r>
            <a:r>
              <a:rPr lang="en-US" altLang="zh-CN" smtClean="0">
                <a:latin typeface="Times New Roman" pitchFamily="18" charset="0"/>
                <a:ea typeface="仿宋_GB2312" pitchFamily="49" charset="-122"/>
                <a:cs typeface="Times New Roman" pitchFamily="18" charset="0"/>
              </a:rPr>
              <a:t>)</a:t>
            </a:r>
            <a:r>
              <a:rPr lang="en-US" altLang="zh-CN" smtClean="0">
                <a:latin typeface="Times New Roman" pitchFamily="18" charset="0"/>
                <a:ea typeface="宋体" pitchFamily="2" charset="-122"/>
                <a:cs typeface="Times New Roman" pitchFamily="18" charset="0"/>
              </a:rPr>
              <a:t> </a:t>
            </a:r>
            <a:endParaRPr lang="zh-CN" altLang="en-US" smtClean="0">
              <a:latin typeface="Times New Roman" pitchFamily="18" charset="0"/>
              <a:ea typeface="宋体" pitchFamily="2" charset="-122"/>
              <a:cs typeface="Times New Roman" pitchFamily="18" charset="0"/>
            </a:endParaRPr>
          </a:p>
        </p:txBody>
      </p:sp>
      <p:graphicFrame>
        <p:nvGraphicFramePr>
          <p:cNvPr id="1204227" name="Object 3"/>
          <p:cNvGraphicFramePr>
            <a:graphicFrameLocks noChangeAspect="1"/>
          </p:cNvGraphicFramePr>
          <p:nvPr/>
        </p:nvGraphicFramePr>
        <p:xfrm>
          <a:off x="574675" y="4508500"/>
          <a:ext cx="7889875" cy="574675"/>
        </p:xfrm>
        <a:graphic>
          <a:graphicData uri="http://schemas.openxmlformats.org/presentationml/2006/ole">
            <p:oleObj spid="_x0000_s1204227" name="文档" r:id="rId3" imgW="7992505" imgH="593798" progId="Word.Document.8">
              <p:embed/>
            </p:oleObj>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04227"/>
                                        </p:tgtEl>
                                        <p:attrNameLst>
                                          <p:attrName>style.visibility</p:attrName>
                                        </p:attrNameLst>
                                      </p:cBhvr>
                                      <p:to>
                                        <p:strVal val="visible"/>
                                      </p:to>
                                    </p:set>
                                    <p:animEffect transition="in" filter="blinds(horizontal)">
                                      <p:cBhvr>
                                        <p:cTn id="7" dur="500"/>
                                        <p:tgtEl>
                                          <p:spTgt spid="1204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美好家庭family">
  <a:themeElements>
    <a:clrScheme name="1_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fontScheme name="1_美好家庭family">
      <a:majorFont>
        <a:latin typeface="方正小标宋简体"/>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美好家庭family 1">
        <a:dk1>
          <a:srgbClr val="003300"/>
        </a:dk1>
        <a:lt1>
          <a:srgbClr val="FFFFFF"/>
        </a:lt1>
        <a:dk2>
          <a:srgbClr val="FF9900"/>
        </a:dk2>
        <a:lt2>
          <a:srgbClr val="C0C0C0"/>
        </a:lt2>
        <a:accent1>
          <a:srgbClr val="3FB564"/>
        </a:accent1>
        <a:accent2>
          <a:srgbClr val="15A2E9"/>
        </a:accent2>
        <a:accent3>
          <a:srgbClr val="FFFFFF"/>
        </a:accent3>
        <a:accent4>
          <a:srgbClr val="002A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
      <a:clrScheme name="1_美好家庭family 2">
        <a:dk1>
          <a:srgbClr val="30311D"/>
        </a:dk1>
        <a:lt1>
          <a:srgbClr val="FFFFFF"/>
        </a:lt1>
        <a:dk2>
          <a:srgbClr val="44808E"/>
        </a:dk2>
        <a:lt2>
          <a:srgbClr val="DDDDDD"/>
        </a:lt2>
        <a:accent1>
          <a:srgbClr val="DCC242"/>
        </a:accent1>
        <a:accent2>
          <a:srgbClr val="388FDE"/>
        </a:accent2>
        <a:accent3>
          <a:srgbClr val="FFFFFF"/>
        </a:accent3>
        <a:accent4>
          <a:srgbClr val="272817"/>
        </a:accent4>
        <a:accent5>
          <a:srgbClr val="EBDDB0"/>
        </a:accent5>
        <a:accent6>
          <a:srgbClr val="3281C9"/>
        </a:accent6>
        <a:hlink>
          <a:srgbClr val="57BB7D"/>
        </a:hlink>
        <a:folHlink>
          <a:srgbClr val="A1A18B"/>
        </a:folHlink>
      </a:clrScheme>
      <a:clrMap bg1="lt1" tx1="dk1" bg2="lt2" tx2="dk2" accent1="accent1" accent2="accent2" accent3="accent3" accent4="accent4" accent5="accent5" accent6="accent6" hlink="hlink" folHlink="folHlink"/>
    </a:extraClrScheme>
    <a:extraClrScheme>
      <a:clrScheme name="1_美好家庭family 3">
        <a:dk1>
          <a:srgbClr val="000000"/>
        </a:dk1>
        <a:lt1>
          <a:srgbClr val="FFFFFF"/>
        </a:lt1>
        <a:dk2>
          <a:srgbClr val="1367BB"/>
        </a:dk2>
        <a:lt2>
          <a:srgbClr val="C0C0C0"/>
        </a:lt2>
        <a:accent1>
          <a:srgbClr val="68B3D8"/>
        </a:accent1>
        <a:accent2>
          <a:srgbClr val="EC8D4C"/>
        </a:accent2>
        <a:accent3>
          <a:srgbClr val="FFFFFF"/>
        </a:accent3>
        <a:accent4>
          <a:srgbClr val="000000"/>
        </a:accent4>
        <a:accent5>
          <a:srgbClr val="B9D6E9"/>
        </a:accent5>
        <a:accent6>
          <a:srgbClr val="D67F44"/>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美好家庭family 4">
        <a:dk1>
          <a:srgbClr val="000000"/>
        </a:dk1>
        <a:lt1>
          <a:srgbClr val="FFFFFF"/>
        </a:lt1>
        <a:dk2>
          <a:srgbClr val="FF9900"/>
        </a:dk2>
        <a:lt2>
          <a:srgbClr val="C0C0C0"/>
        </a:lt2>
        <a:accent1>
          <a:srgbClr val="3FB564"/>
        </a:accent1>
        <a:accent2>
          <a:srgbClr val="15A2E9"/>
        </a:accent2>
        <a:accent3>
          <a:srgbClr val="FFFFFF"/>
        </a:accent3>
        <a:accent4>
          <a:srgbClr val="000000"/>
        </a:accent4>
        <a:accent5>
          <a:srgbClr val="AFD7B8"/>
        </a:accent5>
        <a:accent6>
          <a:srgbClr val="1292D3"/>
        </a:accent6>
        <a:hlink>
          <a:srgbClr val="7F70D8"/>
        </a:hlink>
        <a:folHlink>
          <a:srgbClr val="A1A18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580TGp_general_light_ani">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3_580TGp_general_light_ani">
      <a:majorFont>
        <a:latin typeface=""/>
        <a:ea typeface=""/>
        <a:cs typeface=""/>
      </a:majorFont>
      <a:minorFont>
        <a:latin typeface=""/>
        <a:ea typeface="宋体-PU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580TGp_general_light_ani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580TGp_general_light_ani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580TGp_general_light_ani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1782</TotalTime>
  <Words>7386</Words>
  <Application/>
  <Paragraphs>180</Paragraphs>
  <Slides>99</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99</vt:i4>
      </vt:variant>
    </vt:vector>
  </HeadingPairs>
  <TitlesOfParts>
    <vt:vector size="112" baseType="lpstr">
      <vt:lpstr>Arial</vt:lpstr>
      <vt:lpstr>宋体</vt:lpstr>
      <vt:lpstr>宋体-PUA</vt:lpstr>
      <vt:lpstr>方正小标宋简体</vt:lpstr>
      <vt:lpstr>Times New Roman</vt:lpstr>
      <vt:lpstr>Wingdings</vt:lpstr>
      <vt:lpstr>黑体</vt:lpstr>
      <vt:lpstr>仿宋_GB2312</vt:lpstr>
      <vt:lpstr>Courier New</vt:lpstr>
      <vt:lpstr>楷体_GB2312</vt:lpstr>
      <vt:lpstr>1_美好家庭family</vt:lpstr>
      <vt:lpstr>3_580TGp_general_light_ani</vt:lpstr>
      <vt:lpstr>Microsoft Word 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USER</cp:lastModifiedBy>
  <dcterms:created xsi:type="dcterms:W3CDTF">2009-04-10T10:26:23Z</dcterms:created>
  <dcterms:modified xsi:type="dcterms:W3CDTF">2018-05-29T03:32:34Z</dcterms:modified>
</cp:coreProperties>
</file>