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61" r:id="rId5"/>
    <p:sldId id="259" r:id="rId6"/>
    <p:sldId id="260" r:id="rId7"/>
    <p:sldId id="262" r:id="rId8"/>
    <p:sldId id="267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5" name="文本框 202754"/>
          <p:cNvSpPr txBox="1"/>
          <p:nvPr/>
        </p:nvSpPr>
        <p:spPr>
          <a:xfrm>
            <a:off x="9372600" y="0"/>
            <a:ext cx="1295400" cy="844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8000" b="1" dirty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说﹃木叶</a:t>
            </a:r>
            <a:r>
              <a:rPr lang="zh-CN" altLang="en-US" sz="8000" b="1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﹄</a:t>
            </a:r>
            <a:r>
              <a:rPr lang="zh-CN" altLang="en-US" sz="80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</a:t>
            </a:r>
            <a:r>
              <a:rPr lang="zh-CN" altLang="en-US" sz="8000">
                <a:solidFill>
                  <a:srgbClr val="FF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林庚</a:t>
            </a:r>
            <a:endParaRPr lang="zh-CN" altLang="en-US" sz="2800" b="1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8000" dirty="0">
              <a:solidFill>
                <a:srgbClr val="FF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2756" name="文本框 202755"/>
          <p:cNvSpPr txBox="1"/>
          <p:nvPr/>
        </p:nvSpPr>
        <p:spPr>
          <a:xfrm>
            <a:off x="2590800" y="4191000"/>
            <a:ext cx="762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2757" name="图片 202756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781208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/>
              <a:t>拓展练习一</a:t>
            </a:r>
            <a:endParaRPr lang="zh-CN" altLang="en-US" sz="4400"/>
          </a:p>
        </p:txBody>
      </p:sp>
      <p:sp>
        <p:nvSpPr>
          <p:cNvPr id="196614" name="文本占位符 196613"/>
          <p:cNvSpPr txBox="1"/>
          <p:nvPr>
            <p:ph type="body" idx="4294967295"/>
          </p:nvPr>
        </p:nvSpPr>
        <p:spPr>
          <a:xfrm>
            <a:off x="1524000" y="1938655"/>
            <a:ext cx="9144000" cy="4525645"/>
          </a:xfrm>
        </p:spPr>
        <p:txBody>
          <a:bodyPr vert="horz" wrap="square" lIns="91440" tIns="45720" rIns="91440" bIns="45720" anchor="t"/>
          <a:p>
            <a:pPr>
              <a:spcBef>
                <a:spcPct val="50000"/>
              </a:spcBef>
              <a:buNone/>
            </a:pPr>
            <a:r>
              <a:rPr lang="en-US" altLang="zh-CN" sz="6000" b="1" dirty="0"/>
              <a:t>       </a:t>
            </a:r>
            <a:r>
              <a:rPr lang="en-US" altLang="zh-CN" sz="6000" dirty="0"/>
              <a:t> </a:t>
            </a:r>
            <a:r>
              <a:rPr lang="en-US" altLang="zh-CN" sz="3600" dirty="0"/>
              <a:t> </a:t>
            </a:r>
            <a:r>
              <a:rPr lang="zh-CN" altLang="en-US" sz="3600" dirty="0"/>
              <a:t>连线：体会下列诗句中各</a:t>
            </a:r>
            <a:r>
              <a:rPr lang="zh-CN" altLang="en-US" sz="3600" dirty="0">
                <a:solidFill>
                  <a:schemeClr val="tx1"/>
                </a:solidFill>
              </a:rPr>
              <a:t>意象</a:t>
            </a:r>
            <a:r>
              <a:rPr lang="zh-CN" altLang="en-US" sz="3600" dirty="0"/>
              <a:t>暗示的意义，把它们与各自表达的</a:t>
            </a:r>
            <a:r>
              <a:rPr lang="zh-CN" altLang="en-US" sz="3600" dirty="0">
                <a:solidFill>
                  <a:schemeClr val="tx1"/>
                </a:solidFill>
              </a:rPr>
              <a:t>情感</a:t>
            </a:r>
            <a:r>
              <a:rPr lang="zh-CN" altLang="en-US" sz="3600" dirty="0"/>
              <a:t>连接起来。</a:t>
            </a:r>
            <a:endParaRPr lang="zh-CN" altLang="en-US" sz="3600" dirty="0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61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61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6915" name="文本框 166914"/>
          <p:cNvSpPr txBox="1"/>
          <p:nvPr/>
        </p:nvSpPr>
        <p:spPr>
          <a:xfrm>
            <a:off x="1524000" y="1341438"/>
            <a:ext cx="8101013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梧桐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更兼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细雨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，到黄昏、点点滴滴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16" name="文本框 166915"/>
          <p:cNvSpPr txBox="1"/>
          <p:nvPr/>
        </p:nvSpPr>
        <p:spPr>
          <a:xfrm>
            <a:off x="1524000" y="2205038"/>
            <a:ext cx="68040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羌笛何须怨</a:t>
            </a:r>
            <a:r>
              <a:rPr lang="zh-CN" altLang="en-US" sz="3200" b="1" u="sng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杨柳</a:t>
            </a:r>
            <a:r>
              <a:rPr lang="en-US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春风不度玉门关</a:t>
            </a:r>
            <a:endParaRPr lang="zh-CN" altLang="en-US" sz="32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6917" name="文本框 166916"/>
          <p:cNvSpPr txBox="1"/>
          <p:nvPr/>
        </p:nvSpPr>
        <p:spPr>
          <a:xfrm>
            <a:off x="8382000" y="3860800"/>
            <a:ext cx="2286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忧愁情绪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66918" name="文本框 166917"/>
          <p:cNvSpPr txBox="1"/>
          <p:nvPr/>
        </p:nvSpPr>
        <p:spPr>
          <a:xfrm>
            <a:off x="8458200" y="1341438"/>
            <a:ext cx="22098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幼圆" panose="02010509060101010101" pitchFamily="49" charset="-122"/>
              </a:rPr>
              <a:t>离别之情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幼圆" panose="02010509060101010101" pitchFamily="49" charset="-122"/>
            </a:endParaRPr>
          </a:p>
        </p:txBody>
      </p:sp>
      <p:sp>
        <p:nvSpPr>
          <p:cNvPr id="166919" name="任意多边形 166918"/>
          <p:cNvSpPr/>
          <p:nvPr/>
        </p:nvSpPr>
        <p:spPr>
          <a:xfrm rot="-727417" flipV="1">
            <a:off x="7270750" y="1833563"/>
            <a:ext cx="1360488" cy="376237"/>
          </a:xfrm>
          <a:custGeom>
            <a:avLst/>
            <a:gdLst/>
            <a:ahLst/>
            <a:cxnLst/>
            <a:pathLst>
              <a:path w="480" h="432">
                <a:moveTo>
                  <a:pt x="0" y="0"/>
                </a:moveTo>
                <a:lnTo>
                  <a:pt x="480" y="432"/>
                </a:lnTo>
              </a:path>
            </a:pathLst>
          </a:custGeom>
          <a:solidFill>
            <a:srgbClr val="CC0000"/>
          </a:solidFill>
          <a:ln w="254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6920" name="直接连接符 166919"/>
          <p:cNvSpPr/>
          <p:nvPr/>
        </p:nvSpPr>
        <p:spPr>
          <a:xfrm>
            <a:off x="5735638" y="1700213"/>
            <a:ext cx="2874962" cy="2338387"/>
          </a:xfrm>
          <a:prstGeom prst="line">
            <a:avLst/>
          </a:prstGeom>
          <a:ln w="254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6921" name="直接连接符 166920"/>
          <p:cNvSpPr/>
          <p:nvPr/>
        </p:nvSpPr>
        <p:spPr>
          <a:xfrm>
            <a:off x="5735638" y="3573463"/>
            <a:ext cx="2592387" cy="2160587"/>
          </a:xfrm>
          <a:prstGeom prst="line">
            <a:avLst/>
          </a:prstGeom>
          <a:ln w="254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6922" name="文本框 166921"/>
          <p:cNvSpPr txBox="1"/>
          <p:nvPr/>
        </p:nvSpPr>
        <p:spPr>
          <a:xfrm>
            <a:off x="1981200" y="3276600"/>
            <a:ext cx="3810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6923" name="文本框 166922"/>
          <p:cNvSpPr txBox="1"/>
          <p:nvPr/>
        </p:nvSpPr>
        <p:spPr>
          <a:xfrm>
            <a:off x="1524000" y="4648200"/>
            <a:ext cx="651668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夜闻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归雁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生相思，病入新年感物华</a:t>
            </a:r>
            <a:endParaRPr lang="zh-CN" altLang="en-US" sz="3200" b="1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66924" name="文本框 166923"/>
          <p:cNvSpPr txBox="1"/>
          <p:nvPr/>
        </p:nvSpPr>
        <p:spPr>
          <a:xfrm>
            <a:off x="1524000" y="5410200"/>
            <a:ext cx="50768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采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菊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东篱下，悠然见南山</a:t>
            </a:r>
            <a:endParaRPr lang="zh-CN" altLang="en-US" sz="3200" b="1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66925" name="文本框 166924"/>
          <p:cNvSpPr txBox="1"/>
          <p:nvPr/>
        </p:nvSpPr>
        <p:spPr>
          <a:xfrm>
            <a:off x="1524000" y="3886200"/>
            <a:ext cx="6443663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其间旦暮为何物，</a:t>
            </a:r>
            <a:r>
              <a:rPr lang="zh-CN" altLang="en-US" sz="3200" b="1" u="sng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杜鹃</a:t>
            </a:r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啼血猿哀鸣 </a:t>
            </a:r>
            <a:endParaRPr lang="zh-CN" altLang="en-US" sz="32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6926" name="文本框 166925"/>
          <p:cNvSpPr txBox="1"/>
          <p:nvPr/>
        </p:nvSpPr>
        <p:spPr>
          <a:xfrm>
            <a:off x="8534400" y="2133600"/>
            <a:ext cx="21336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怨恨之情</a:t>
            </a:r>
            <a:endParaRPr lang="zh-CN" altLang="en-US" sz="2400">
              <a:solidFill>
                <a:srgbClr val="FF33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6927" name="直接连接符 166926"/>
          <p:cNvSpPr/>
          <p:nvPr/>
        </p:nvSpPr>
        <p:spPr>
          <a:xfrm flipV="1">
            <a:off x="4648200" y="2565400"/>
            <a:ext cx="3968750" cy="1625600"/>
          </a:xfrm>
          <a:prstGeom prst="line">
            <a:avLst/>
          </a:prstGeom>
          <a:ln w="254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6928" name="文本框 166927"/>
          <p:cNvSpPr txBox="1"/>
          <p:nvPr/>
        </p:nvSpPr>
        <p:spPr>
          <a:xfrm>
            <a:off x="8472488" y="2997200"/>
            <a:ext cx="18288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思念之情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66929" name="文本框 166928"/>
          <p:cNvSpPr txBox="1"/>
          <p:nvPr/>
        </p:nvSpPr>
        <p:spPr>
          <a:xfrm>
            <a:off x="8610600" y="4652963"/>
            <a:ext cx="2057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脱俗之境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66930" name="直接连接符 166929"/>
          <p:cNvSpPr/>
          <p:nvPr/>
        </p:nvSpPr>
        <p:spPr>
          <a:xfrm flipV="1">
            <a:off x="6456363" y="3357563"/>
            <a:ext cx="2136775" cy="1366837"/>
          </a:xfrm>
          <a:prstGeom prst="line">
            <a:avLst/>
          </a:prstGeom>
          <a:ln w="254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6931" name="直接连接符 166930"/>
          <p:cNvSpPr/>
          <p:nvPr/>
        </p:nvSpPr>
        <p:spPr>
          <a:xfrm flipV="1">
            <a:off x="6096000" y="4868863"/>
            <a:ext cx="2497138" cy="865187"/>
          </a:xfrm>
          <a:prstGeom prst="line">
            <a:avLst/>
          </a:prstGeom>
          <a:ln w="254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6933" name="文本框 166932"/>
          <p:cNvSpPr txBox="1"/>
          <p:nvPr/>
        </p:nvSpPr>
        <p:spPr>
          <a:xfrm>
            <a:off x="1524000" y="3068638"/>
            <a:ext cx="56515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隶书" panose="02010509060101010101" pitchFamily="49" charset="-122"/>
                <a:ea typeface="幼圆" panose="02010509060101010101" pitchFamily="49" charset="-122"/>
              </a:rPr>
              <a:t>墙角数枝</a:t>
            </a:r>
            <a:r>
              <a:rPr lang="zh-CN" altLang="en-US" sz="3200" b="1" u="sng" dirty="0">
                <a:solidFill>
                  <a:srgbClr val="CC0000"/>
                </a:solidFill>
                <a:latin typeface="隶书" panose="02010509060101010101" pitchFamily="49" charset="-122"/>
                <a:ea typeface="幼圆" panose="02010509060101010101" pitchFamily="49" charset="-122"/>
              </a:rPr>
              <a:t>梅</a:t>
            </a:r>
            <a:r>
              <a:rPr lang="zh-CN" altLang="en-US" sz="3200" b="1" dirty="0">
                <a:solidFill>
                  <a:srgbClr val="000000"/>
                </a:solidFill>
                <a:latin typeface="隶书" panose="02010509060101010101" pitchFamily="49" charset="-122"/>
                <a:ea typeface="幼圆" panose="02010509060101010101" pitchFamily="49" charset="-122"/>
              </a:rPr>
              <a:t>，凌寒独自开</a:t>
            </a:r>
            <a:endParaRPr lang="zh-CN" altLang="en-US" sz="3200" b="1">
              <a:solidFill>
                <a:srgbClr val="000000"/>
              </a:solidFill>
              <a:latin typeface="隶书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6934" name="文本框 166933"/>
          <p:cNvSpPr txBox="1"/>
          <p:nvPr/>
        </p:nvSpPr>
        <p:spPr>
          <a:xfrm>
            <a:off x="8543925" y="5445125"/>
            <a:ext cx="2601913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圣洁 坚贞</a:t>
            </a:r>
            <a:endParaRPr lang="zh-CN" altLang="en-US" sz="3200" b="1">
              <a:solidFill>
                <a:srgbClr val="0000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69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69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推展练习二</a:t>
            </a:r>
            <a:endParaRPr lang="zh-CN" altLang="en-US"/>
          </a:p>
        </p:txBody>
      </p:sp>
      <p:sp>
        <p:nvSpPr>
          <p:cNvPr id="251909" name="文本占位符 251908"/>
          <p:cNvSpPr>
            <a:spLocks noGrp="1"/>
          </p:cNvSpPr>
          <p:nvPr>
            <p:ph type="body" idx="4294967295"/>
          </p:nvPr>
        </p:nvSpPr>
        <p:spPr>
          <a:xfrm>
            <a:off x="1524000" y="1146175"/>
            <a:ext cx="9144000" cy="2600325"/>
          </a:xfrm>
        </p:spPr>
        <p:txBody>
          <a:bodyPr>
            <a:normAutofit fontScale="90000" lnSpcReduction="20000"/>
          </a:bodyPr>
          <a:p>
            <a:pPr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1"/>
                </a:solidFill>
              </a:rPr>
              <a:t>卜算子     咏梅     </a:t>
            </a:r>
            <a:r>
              <a:rPr lang="zh-CN" altLang="en-US" sz="2800" b="1" dirty="0">
                <a:solidFill>
                  <a:schemeClr val="tx1"/>
                </a:solidFill>
              </a:rPr>
              <a:t>陆游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       驿外断桥边，寂寞开无主。已是黄昏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独自愁，更著风和雨。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      无意苦争春，一任群芳妒。零落成泥碾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作尘，只有香如故。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  <p:sp>
        <p:nvSpPr>
          <p:cNvPr id="251911" name="矩形 251910"/>
          <p:cNvSpPr/>
          <p:nvPr/>
        </p:nvSpPr>
        <p:spPr>
          <a:xfrm>
            <a:off x="1524000" y="3955892"/>
            <a:ext cx="9144000" cy="2900680"/>
          </a:xfrm>
          <a:prstGeom prst="rect">
            <a:avLst/>
          </a:prstGeom>
          <a:noFill/>
          <a:ln w="9525">
            <a:noFill/>
          </a:ln>
        </p:spPr>
        <p:txBody>
          <a:bodyPr tIns="0" bIns="0" anchor="ctr">
            <a:spAutoFit/>
          </a:bodyPr>
          <a:p>
            <a:pPr lvl="0"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卜算子    咏梅  毛泽东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风雨送春归，飞雪迎春到。已是悬崖百丈冰，犹有花枝俏。 </a:t>
            </a:r>
            <a:b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　   俏也不争春，只把春来报。待到山花烂漫时，她在丛中笑。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1735" name="文本框 201734"/>
          <p:cNvSpPr txBox="1"/>
          <p:nvPr/>
        </p:nvSpPr>
        <p:spPr>
          <a:xfrm>
            <a:off x="1919288" y="1125538"/>
            <a:ext cx="8748712" cy="1615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陆诗：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孤傲清高、特立独行、坚贞自守。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1736" name="文本框 201735"/>
          <p:cNvSpPr txBox="1"/>
          <p:nvPr/>
        </p:nvSpPr>
        <p:spPr>
          <a:xfrm>
            <a:off x="1847850" y="3644900"/>
            <a:ext cx="9144000" cy="1615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毛诗：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豪放乐观、胸襟坦荡、无私奉献。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1737" name="文本框 201736"/>
          <p:cNvSpPr txBox="1"/>
          <p:nvPr/>
        </p:nvSpPr>
        <p:spPr>
          <a:xfrm>
            <a:off x="1919288" y="1125538"/>
            <a:ext cx="8748712" cy="1615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陆诗：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寂寞凄凉、 孤傲清高、坚贞自守。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1738" name="文本框 201737"/>
          <p:cNvSpPr txBox="1"/>
          <p:nvPr/>
        </p:nvSpPr>
        <p:spPr>
          <a:xfrm>
            <a:off x="1847850" y="3644900"/>
            <a:ext cx="9144000" cy="1615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毛诗：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豪放乐观、谦逊坦荡、无私奉献。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173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173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>
                                            <p:txEl>
                                              <p:charRg st="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1738">
                                            <p:txEl>
                                              <p:charRg st="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1738">
                                            <p:txEl>
                                              <p:charRg st="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01845"/>
          </a:xfrm>
        </p:spPr>
        <p:txBody>
          <a:bodyPr>
            <a:normAutofit/>
          </a:bodyPr>
          <a:p>
            <a:r>
              <a:rPr lang="zh-CN" altLang="en-US"/>
              <a:t>小结：</a:t>
            </a:r>
            <a:br>
              <a:rPr lang="zh-CN" altLang="en-US"/>
            </a:br>
            <a:r>
              <a:rPr lang="zh-CN" altLang="en-US"/>
              <a:t>       </a:t>
            </a:r>
            <a:r>
              <a:rPr lang="zh-CN" altLang="en-US" sz="3600"/>
              <a:t>在古代诗歌中，有许多意象由于具有相对稳定的感情色彩，诗人们往往用它们表达想通的情感。但是，这不是绝对的，有时候诗人把它组织在不同的意象体系里，可以表达不同甚至相反的感情。</a:t>
            </a:r>
            <a:endParaRPr lang="en-US" altLang="zh-CN" sz="3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-502285"/>
            <a:ext cx="10515600" cy="5835650"/>
          </a:xfrm>
        </p:spPr>
        <p:txBody>
          <a:bodyPr>
            <a:normAutofit/>
          </a:bodyPr>
          <a:p>
            <a:pPr algn="ctr"/>
            <a:b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b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b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结束语</a:t>
            </a:r>
            <a:b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b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希望我们在今天品味诗句的审美体验之后，能更加热爱我们的传统文化，读诗，学诗，爱诗，成为有激情，有修养的人。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836420" y="1017270"/>
            <a:ext cx="7230745" cy="131064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40000"/>
                    <a:lumOff val="60000"/>
                    <a:alpha val="50195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dirty="0">
                <a:sym typeface="+mn-ea"/>
              </a:rPr>
              <a:t>学习目标：</a:t>
            </a:r>
            <a:endParaRPr lang="zh-CN" altLang="en-US" sz="4400" dirty="0"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hlinkClick r:id="" action="ppaction://noaction"/>
              </a:rPr>
              <a:t>一：理清文章思路，把握文章层次。</a:t>
            </a:r>
            <a:endParaRPr kumimoji="1" lang="zh-CN" altLang="en-US" sz="3600" b="1" i="0" strike="noStrike" kern="120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hlinkClick r:id="" action="ppaction://noaction"/>
            </a:endParaRPr>
          </a:p>
        </p:txBody>
      </p:sp>
      <p:sp>
        <p:nvSpPr>
          <p:cNvPr id="3077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836420" y="2886075"/>
            <a:ext cx="7230745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hlinkClick r:id="" action="ppaction://noaction"/>
              </a:rPr>
              <a:t>二：</a:t>
            </a:r>
            <a:r>
              <a:rPr kumimoji="1" lang="zh-CN" altLang="en-US" sz="3600" b="1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  <a:hlinkClick r:id="" action="ppaction://noaction"/>
              </a:rPr>
              <a:t>弄清文章由“木叶”</a:t>
            </a:r>
            <a:r>
              <a:rPr kumimoji="1" lang="zh-CN" altLang="en-US" sz="3600" b="1" u="sng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所阐释的</a:t>
            </a:r>
            <a:r>
              <a:rPr lang="zh-CN" altLang="en-US" sz="3600" b="1" u="sng" dirty="0">
                <a:solidFill>
                  <a:srgbClr val="0070C0"/>
                </a:solidFill>
                <a:sym typeface="+mn-ea"/>
              </a:rPr>
              <a:t>中国古典诗歌语言富于暗示性的特点</a:t>
            </a:r>
            <a:r>
              <a:rPr lang="zh-CN" altLang="en-US" sz="3600" b="1" dirty="0">
                <a:solidFill>
                  <a:srgbClr val="0070C0"/>
                </a:solidFill>
                <a:sym typeface="+mn-ea"/>
              </a:rPr>
              <a:t>。</a:t>
            </a:r>
            <a:b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sym typeface="+mn-ea"/>
              </a:rPr>
            </a:b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836420" y="4741545"/>
            <a:ext cx="7230745" cy="640080"/>
          </a:xfrm>
          <a:prstGeom prst="rect">
            <a:avLst/>
          </a:prstGeom>
          <a:solidFill>
            <a:schemeClr val="bg2">
              <a:lumMod val="40000"/>
              <a:lumOff val="60000"/>
              <a:alpha val="50195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hlinkClick r:id="" action="ppaction://noaction"/>
              </a:rPr>
              <a:t>三：运用文中理论，进行文学鉴赏。</a:t>
            </a:r>
            <a:endParaRPr kumimoji="1" lang="zh-CN" altLang="en-US" sz="3600" b="1" i="0" u="sng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hlinkClick r:id="" action="ppaction://noactio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155950"/>
          </a:xfrm>
        </p:spPr>
        <p:txBody>
          <a:bodyPr>
            <a:normAutofit/>
          </a:bodyPr>
          <a:p>
            <a:r>
              <a:rPr lang="zh-CN" altLang="en-US"/>
              <a:t>一、学习引导</a:t>
            </a:r>
            <a:r>
              <a:rPr lang="en-US" altLang="zh-CN"/>
              <a:t>:</a:t>
            </a:r>
            <a:br>
              <a:rPr lang="en-US" altLang="zh-CN"/>
            </a:br>
            <a:br>
              <a:rPr lang="en-US" altLang="zh-CN" sz="3600"/>
            </a:br>
            <a:r>
              <a:rPr lang="en-US" altLang="zh-CN" sz="3600"/>
              <a:t>        </a:t>
            </a:r>
            <a:r>
              <a:rPr lang="zh-CN" altLang="zh-CN" sz="3600"/>
              <a:t>理清思路，把文章分成三个层次，概括各层次大意。</a:t>
            </a:r>
            <a:endParaRPr lang="zh-CN" altLang="zh-CN"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2818" name="矩形 162817"/>
          <p:cNvSpPr/>
          <p:nvPr/>
        </p:nvSpPr>
        <p:spPr>
          <a:xfrm>
            <a:off x="4727575" y="405131"/>
            <a:ext cx="2449513" cy="701040"/>
          </a:xfrm>
          <a:prstGeom prst="rect">
            <a:avLst/>
          </a:prstGeom>
          <a:solidFill>
            <a:srgbClr val="FFFF00"/>
          </a:solidFill>
          <a:ln w="12700">
            <a:noFill/>
          </a:ln>
          <a:effectLst>
            <a:outerShdw dist="35921" dir="2699999" algn="ctr" rotWithShape="0">
              <a:srgbClr val="000000"/>
            </a:outerShdw>
          </a:effectLst>
        </p:spPr>
        <p:txBody>
          <a:bodyPr anchor="ctr">
            <a:spAutoFit/>
          </a:bodyPr>
          <a:p>
            <a:pPr lvl="0" algn="ctr"/>
            <a:endParaRPr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2819" name="文本框 162818"/>
          <p:cNvSpPr txBox="1"/>
          <p:nvPr/>
        </p:nvSpPr>
        <p:spPr>
          <a:xfrm>
            <a:off x="1992313" y="1700213"/>
            <a:ext cx="2232025" cy="12496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发现问题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1—3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2820" name="直接连接符 162819"/>
          <p:cNvSpPr/>
          <p:nvPr/>
        </p:nvSpPr>
        <p:spPr>
          <a:xfrm>
            <a:off x="3071813" y="2997200"/>
            <a:ext cx="0" cy="1366838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2826" name="燕尾形 162825"/>
          <p:cNvSpPr/>
          <p:nvPr/>
        </p:nvSpPr>
        <p:spPr>
          <a:xfrm>
            <a:off x="4367213" y="4797425"/>
            <a:ext cx="673100" cy="863600"/>
          </a:xfrm>
          <a:prstGeom prst="chevron">
            <a:avLst>
              <a:gd name="adj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2827" name="文本框 162826"/>
          <p:cNvSpPr txBox="1"/>
          <p:nvPr/>
        </p:nvSpPr>
        <p:spPr>
          <a:xfrm>
            <a:off x="4943475" y="1628775"/>
            <a:ext cx="2447925" cy="13106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分析问题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4—6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2828" name="直接连接符 162827"/>
          <p:cNvSpPr/>
          <p:nvPr/>
        </p:nvSpPr>
        <p:spPr>
          <a:xfrm>
            <a:off x="6240463" y="2997200"/>
            <a:ext cx="0" cy="1368425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2829" name="文本框 162828"/>
          <p:cNvSpPr txBox="1"/>
          <p:nvPr/>
        </p:nvSpPr>
        <p:spPr>
          <a:xfrm>
            <a:off x="5087938" y="4365625"/>
            <a:ext cx="2449512" cy="17373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析“木”的两个艺术特征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62830" name="燕尾形 162829"/>
          <p:cNvSpPr/>
          <p:nvPr/>
        </p:nvSpPr>
        <p:spPr>
          <a:xfrm>
            <a:off x="7464425" y="4724400"/>
            <a:ext cx="647700" cy="936625"/>
          </a:xfrm>
          <a:prstGeom prst="chevron">
            <a:avLst>
              <a:gd name="adj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2831" name="文本框 162830"/>
          <p:cNvSpPr txBox="1"/>
          <p:nvPr/>
        </p:nvSpPr>
        <p:spPr>
          <a:xfrm>
            <a:off x="7824788" y="1628775"/>
            <a:ext cx="2627312" cy="14325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总结全文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2832" name="直接连接符 162831"/>
          <p:cNvSpPr/>
          <p:nvPr/>
        </p:nvSpPr>
        <p:spPr>
          <a:xfrm>
            <a:off x="9191625" y="2924175"/>
            <a:ext cx="0" cy="1366838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2833" name="文本框 162832"/>
          <p:cNvSpPr txBox="1"/>
          <p:nvPr/>
        </p:nvSpPr>
        <p:spPr>
          <a:xfrm>
            <a:off x="8112125" y="4292600"/>
            <a:ext cx="2232025" cy="17373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艺术领域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:</a:t>
            </a:r>
            <a:endParaRPr lang="en-US" altLang="zh-CN" sz="3600" b="1">
              <a:solidFill>
                <a:schemeClr val="tx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一字之差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相隔千里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62834" name="矩形 162833"/>
          <p:cNvSpPr/>
          <p:nvPr/>
        </p:nvSpPr>
        <p:spPr>
          <a:xfrm>
            <a:off x="4583113" y="404813"/>
            <a:ext cx="2874962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全文思路 </a:t>
            </a:r>
            <a:endParaRPr lang="zh-CN" altLang="en-US" sz="4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2837" name="文本框 162836"/>
          <p:cNvSpPr txBox="1"/>
          <p:nvPr/>
        </p:nvSpPr>
        <p:spPr>
          <a:xfrm>
            <a:off x="1919288" y="4292600"/>
            <a:ext cx="2449512" cy="17373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木叶”为古代诗人所钟爱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2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2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2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2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9" grpId="0" bldLvl="0" animBg="1"/>
      <p:bldP spid="162827" grpId="0" bldLvl="0" animBg="1"/>
      <p:bldP spid="162829" grpId="0" bldLvl="0" animBg="1"/>
      <p:bldP spid="162831" grpId="0" bldLvl="0" animBg="1"/>
      <p:bldP spid="162833" grpId="0" bldLvl="0" animBg="1"/>
      <p:bldP spid="16283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33925"/>
          </a:xfrm>
        </p:spPr>
        <p:txBody>
          <a:bodyPr>
            <a:normAutofit/>
          </a:bodyPr>
          <a:p>
            <a:r>
              <a:rPr lang="zh-CN" altLang="en-US"/>
              <a:t>二、课内研讨：</a:t>
            </a:r>
            <a:br>
              <a:rPr lang="zh-CN" altLang="en-US" sz="3200"/>
            </a:br>
            <a:br>
              <a:rPr lang="zh-CN" altLang="en-US" sz="3200"/>
            </a:br>
            <a:r>
              <a:rPr lang="zh-CN" altLang="en-US" sz="3200"/>
              <a:t>         </a:t>
            </a:r>
            <a:r>
              <a:rPr lang="zh-CN" altLang="en-US" sz="3600"/>
              <a:t>请找出文中有关</a:t>
            </a:r>
            <a:r>
              <a:rPr lang="en-US" altLang="zh-CN" sz="3600"/>
              <a:t>“</a:t>
            </a:r>
            <a:r>
              <a:rPr lang="zh-CN" altLang="en-US" sz="3600"/>
              <a:t>树</a:t>
            </a:r>
            <a:r>
              <a:rPr lang="en-US" altLang="zh-CN" sz="3600"/>
              <a:t>”</a:t>
            </a:r>
            <a:r>
              <a:rPr lang="zh-CN" altLang="en-US" sz="3600"/>
              <a:t>、</a:t>
            </a:r>
            <a:r>
              <a:rPr lang="en-US" altLang="zh-CN" sz="3600"/>
              <a:t>“</a:t>
            </a:r>
            <a:r>
              <a:rPr lang="zh-CN" altLang="en-US" sz="3600"/>
              <a:t>叶</a:t>
            </a:r>
            <a:r>
              <a:rPr lang="en-US" altLang="zh-CN" sz="3600"/>
              <a:t>”</a:t>
            </a:r>
            <a:r>
              <a:rPr lang="zh-CN" altLang="en-US" sz="3600"/>
              <a:t>、</a:t>
            </a:r>
            <a:r>
              <a:rPr lang="en-US" altLang="zh-CN" sz="3600"/>
              <a:t>“</a:t>
            </a:r>
            <a:r>
              <a:rPr lang="zh-CN" altLang="en-US" sz="3600"/>
              <a:t>树叶</a:t>
            </a:r>
            <a:r>
              <a:rPr lang="en-US" altLang="zh-CN" sz="3600"/>
              <a:t>”</a:t>
            </a:r>
            <a:r>
              <a:rPr lang="zh-CN" altLang="en-US" sz="3600"/>
              <a:t>、</a:t>
            </a:r>
            <a:r>
              <a:rPr lang="en-US" altLang="zh-CN" sz="3600"/>
              <a:t>“</a:t>
            </a:r>
            <a:r>
              <a:rPr lang="zh-CN" altLang="en-US" sz="3600"/>
              <a:t>落叶</a:t>
            </a:r>
            <a:r>
              <a:rPr lang="en-US" altLang="zh-CN" sz="3600"/>
              <a:t>”</a:t>
            </a:r>
            <a:r>
              <a:rPr lang="zh-CN" altLang="en-US" sz="3600"/>
              <a:t>、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木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、</a:t>
            </a:r>
            <a:r>
              <a:rPr lang="en-US" altLang="zh-CN" sz="3600"/>
              <a:t>“</a:t>
            </a:r>
            <a:r>
              <a:rPr lang="zh-CN" altLang="en-US" sz="3600"/>
              <a:t>木叶</a:t>
            </a:r>
            <a:r>
              <a:rPr lang="en-US" altLang="zh-CN" sz="3600"/>
              <a:t>”</a:t>
            </a:r>
            <a:r>
              <a:rPr lang="zh-CN" altLang="en-US" sz="3600"/>
              <a:t>和</a:t>
            </a:r>
            <a:r>
              <a:rPr lang="en-US" altLang="zh-CN" sz="3600"/>
              <a:t>“</a:t>
            </a:r>
            <a:r>
              <a:rPr lang="zh-CN" altLang="en-US" sz="3600"/>
              <a:t>落木</a:t>
            </a:r>
            <a:r>
              <a:rPr lang="en-US" altLang="zh-CN" sz="3600"/>
              <a:t>”</a:t>
            </a:r>
            <a:r>
              <a:rPr lang="zh-CN" altLang="en-US" sz="3600"/>
              <a:t>的诗句，并根据诗句分析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木叶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和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树叶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的不同</a:t>
            </a:r>
            <a:r>
              <a:rPr lang="zh-CN" altLang="en-US" sz="3600"/>
              <a:t>。</a:t>
            </a:r>
            <a:br>
              <a:rPr lang="zh-CN" altLang="en-US" sz="3600"/>
            </a:br>
            <a:endParaRPr lang="zh-CN" altLang="en-US" sz="3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58369"/>
          <p:cNvSpPr txBox="1"/>
          <p:nvPr/>
        </p:nvSpPr>
        <p:spPr>
          <a:xfrm>
            <a:off x="1524000" y="620713"/>
            <a:ext cx="9144000" cy="53949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8371" name="表格 58370"/>
          <p:cNvGraphicFramePr/>
          <p:nvPr/>
        </p:nvGraphicFramePr>
        <p:xfrm>
          <a:off x="1524000" y="981075"/>
          <a:ext cx="9144000" cy="5438140"/>
        </p:xfrm>
        <a:graphic>
          <a:graphicData uri="http://schemas.openxmlformats.org/drawingml/2006/table">
            <a:tbl>
              <a:tblPr/>
              <a:tblGrid>
                <a:gridCol w="1187450"/>
                <a:gridCol w="936625"/>
                <a:gridCol w="935355"/>
                <a:gridCol w="1441450"/>
                <a:gridCol w="1007745"/>
                <a:gridCol w="1151255"/>
                <a:gridCol w="2484120"/>
              </a:tblGrid>
              <a:tr h="93789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意象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场合、季节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外形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颜色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质感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特征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联想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566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        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木 叶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458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树</a:t>
                      </a:r>
                      <a:endParaRPr lang="zh-CN" altLang="en-US" sz="3200" b="1" dirty="0">
                        <a:solidFill>
                          <a:srgbClr val="0000FF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叶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5000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rgbClr val="009900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405" name="文本框 58404"/>
          <p:cNvSpPr txBox="1"/>
          <p:nvPr/>
        </p:nvSpPr>
        <p:spPr>
          <a:xfrm>
            <a:off x="2855913" y="3716338"/>
            <a:ext cx="865187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春夏之交</a:t>
            </a:r>
            <a:r>
              <a:rPr lang="zh-CN" altLang="en-US" sz="2400" b="1" dirty="0">
                <a:solidFill>
                  <a:srgbClr val="0099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rgbClr val="00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406" name="文本框 58405"/>
          <p:cNvSpPr txBox="1"/>
          <p:nvPr/>
        </p:nvSpPr>
        <p:spPr>
          <a:xfrm>
            <a:off x="2855913" y="1557338"/>
            <a:ext cx="935037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秋风叶落</a:t>
            </a:r>
            <a:r>
              <a:rPr lang="zh-CN" altLang="en-US" sz="2400" b="1" dirty="0">
                <a:solidFill>
                  <a:srgbClr val="FF99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rgbClr val="FF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407" name="文本框 58406"/>
          <p:cNvSpPr txBox="1"/>
          <p:nvPr/>
        </p:nvSpPr>
        <p:spPr>
          <a:xfrm>
            <a:off x="3790633" y="1421130"/>
            <a:ext cx="93662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脱尽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叶子</a:t>
            </a:r>
            <a:r>
              <a:rPr lang="zh-CN" altLang="en-US" sz="2400" b="1" dirty="0">
                <a:solidFill>
                  <a:srgbClr val="CCCC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  <a:endParaRPr lang="zh-CN" altLang="en-US" sz="2400" b="1" dirty="0">
              <a:solidFill>
                <a:srgbClr val="CCCC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8408" name="文本框 58407"/>
          <p:cNvSpPr txBox="1"/>
          <p:nvPr/>
        </p:nvSpPr>
        <p:spPr>
          <a:xfrm>
            <a:off x="3719513" y="3716338"/>
            <a:ext cx="936625" cy="2164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枝叶繁茂</a:t>
            </a:r>
            <a:r>
              <a:rPr lang="zh-CN" altLang="en-US" sz="4000" b="1" dirty="0">
                <a:solidFill>
                  <a:srgbClr val="CCCC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  <a:endParaRPr lang="zh-CN" altLang="en-US" sz="4000" b="1" dirty="0">
              <a:solidFill>
                <a:srgbClr val="CCCC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8409" name="文本框 58408"/>
          <p:cNvSpPr txBox="1"/>
          <p:nvPr/>
        </p:nvSpPr>
        <p:spPr>
          <a:xfrm>
            <a:off x="5519738" y="4365625"/>
            <a:ext cx="108108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4000" b="1" dirty="0">
              <a:solidFill>
                <a:srgbClr val="CCCC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8410" name="文本框 58409"/>
          <p:cNvSpPr txBox="1"/>
          <p:nvPr/>
        </p:nvSpPr>
        <p:spPr>
          <a:xfrm>
            <a:off x="4583113" y="3933825"/>
            <a:ext cx="1368425" cy="1700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绿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叶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65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褐绿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lnSpc>
                <a:spcPct val="65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干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411" name="文本框 58410"/>
          <p:cNvSpPr txBox="1"/>
          <p:nvPr/>
        </p:nvSpPr>
        <p:spPr>
          <a:xfrm>
            <a:off x="6240463" y="1989138"/>
            <a:ext cx="93503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干燥</a:t>
            </a:r>
            <a:r>
              <a:rPr lang="zh-CN" altLang="en-US" sz="2400" b="1" dirty="0">
                <a:solidFill>
                  <a:srgbClr val="FF99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rgbClr val="FF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412" name="文本框 58411"/>
          <p:cNvSpPr txBox="1"/>
          <p:nvPr/>
        </p:nvSpPr>
        <p:spPr>
          <a:xfrm>
            <a:off x="6240463" y="3716338"/>
            <a:ext cx="863600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饱含水分柔软</a:t>
            </a:r>
            <a:endParaRPr lang="zh-CN" altLang="en-US" sz="4000" b="1" dirty="0">
              <a:solidFill>
                <a:srgbClr val="CCCC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8413" name="文本框 58412"/>
          <p:cNvSpPr txBox="1"/>
          <p:nvPr/>
        </p:nvSpPr>
        <p:spPr>
          <a:xfrm>
            <a:off x="7248525" y="1628775"/>
            <a:ext cx="863600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空阔疏朗</a:t>
            </a:r>
            <a:r>
              <a:rPr lang="zh-CN" altLang="en-US" sz="2000" b="1" dirty="0">
                <a:solidFill>
                  <a:srgbClr val="CCCC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  <a:endParaRPr lang="zh-CN" altLang="en-US" sz="2000" b="1" dirty="0">
              <a:solidFill>
                <a:srgbClr val="CCCC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8414" name="文本框 58413"/>
          <p:cNvSpPr txBox="1"/>
          <p:nvPr/>
        </p:nvSpPr>
        <p:spPr>
          <a:xfrm>
            <a:off x="7248525" y="3716338"/>
            <a:ext cx="863600" cy="2164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饱满繁密</a:t>
            </a:r>
            <a:r>
              <a:rPr lang="zh-CN" altLang="en-US" sz="4000" b="1" dirty="0">
                <a:solidFill>
                  <a:srgbClr val="CCCC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  <a:endParaRPr lang="zh-CN" altLang="en-US" sz="4000" b="1" dirty="0">
              <a:solidFill>
                <a:srgbClr val="CCCC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8415" name="文本框 58414"/>
          <p:cNvSpPr txBox="1"/>
          <p:nvPr/>
        </p:nvSpPr>
        <p:spPr>
          <a:xfrm>
            <a:off x="8328025" y="1700213"/>
            <a:ext cx="2339975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离人的叹息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游子的漂泊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清秋的性格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416" name="文本框 58415"/>
          <p:cNvSpPr txBox="1"/>
          <p:nvPr/>
        </p:nvSpPr>
        <p:spPr>
          <a:xfrm>
            <a:off x="8328025" y="5157788"/>
            <a:ext cx="1871663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4000" b="1" dirty="0">
              <a:solidFill>
                <a:srgbClr val="CCCC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8417" name="文本框 58416"/>
          <p:cNvSpPr txBox="1"/>
          <p:nvPr/>
        </p:nvSpPr>
        <p:spPr>
          <a:xfrm>
            <a:off x="8401050" y="4005263"/>
            <a:ext cx="2016125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密密层层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浓阴满地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418" name="文本框 58417"/>
          <p:cNvSpPr txBox="1"/>
          <p:nvPr/>
        </p:nvSpPr>
        <p:spPr>
          <a:xfrm>
            <a:off x="5066665" y="1916113"/>
            <a:ext cx="670560" cy="1295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枯黄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4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4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4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4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5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415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415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5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415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415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84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84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7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8417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8417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05" grpId="0"/>
      <p:bldP spid="58406" grpId="0"/>
      <p:bldP spid="58407" grpId="0"/>
      <p:bldP spid="58408" grpId="0"/>
      <p:bldP spid="58410" grpId="0"/>
      <p:bldP spid="58411" grpId="0"/>
      <p:bldP spid="58412" grpId="0"/>
      <p:bldP spid="58413" grpId="0"/>
      <p:bldP spid="58414" grpId="0"/>
      <p:bldP spid="583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53230"/>
          </a:xfrm>
        </p:spPr>
        <p:txBody>
          <a:bodyPr>
            <a:normAutofit/>
          </a:bodyPr>
          <a:p>
            <a:r>
              <a:rPr lang="zh-CN" altLang="en-US"/>
              <a:t>小结</a:t>
            </a:r>
            <a:r>
              <a:rPr lang="en-US" altLang="zh-CN"/>
              <a:t>“</a:t>
            </a:r>
            <a:r>
              <a:rPr lang="zh-CN" altLang="en-US"/>
              <a:t>木叶</a:t>
            </a:r>
            <a:r>
              <a:rPr lang="en-US" altLang="zh-CN"/>
              <a:t>”</a:t>
            </a:r>
            <a:r>
              <a:rPr lang="zh-CN" altLang="en-US"/>
              <a:t>的艺术特征：</a:t>
            </a:r>
            <a:br>
              <a:rPr lang="zh-CN" altLang="en-US"/>
            </a:br>
            <a:br>
              <a:rPr lang="zh-CN" altLang="en-US"/>
            </a:br>
            <a:r>
              <a:rPr lang="zh-CN" altLang="en-US"/>
              <a:t>    </a:t>
            </a:r>
            <a:r>
              <a:rPr lang="en-US" altLang="zh-CN" sz="3600"/>
              <a:t>1</a:t>
            </a:r>
            <a:r>
              <a:rPr lang="zh-CN" altLang="en-US" sz="3600"/>
              <a:t>、含有落叶的因素。</a:t>
            </a:r>
            <a:br>
              <a:rPr lang="zh-CN" altLang="en-US" sz="3600"/>
            </a:br>
            <a:br>
              <a:rPr lang="zh-CN" altLang="en-US" sz="3600"/>
            </a:br>
            <a:r>
              <a:rPr lang="zh-CN" altLang="en-US" sz="3600"/>
              <a:t>     </a:t>
            </a:r>
            <a:r>
              <a:rPr lang="en-US" altLang="zh-CN" sz="3600"/>
              <a:t>2</a:t>
            </a:r>
            <a:r>
              <a:rPr lang="zh-CN" altLang="en-US" sz="3600"/>
              <a:t>、有落叶的微黄与干燥之感，带来疏朗的秋天气息。</a:t>
            </a:r>
            <a:endParaRPr lang="zh-CN" altLang="en-US" sz="3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03520"/>
          </a:xfrm>
        </p:spPr>
        <p:txBody>
          <a:bodyPr>
            <a:norm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明确：阐释诗歌语言暗示性的特点</a:t>
            </a:r>
            <a:b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</a:br>
            <a:b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</a:b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仿佛是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概念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的影子，常常躲在概念的背后。我们不留心就不会察觉它的存在。敏感而有修养的诗人们正在于能认识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语言形象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中一切潜在的力量，把这些潜在的力量与概念中的意义交织组合起来，成为丰富多彩一言难尽的言说。</a:t>
            </a:r>
            <a:b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520440"/>
          </a:xfrm>
        </p:spPr>
        <p:txBody>
          <a:bodyPr>
            <a:normAutofit fontScale="90000"/>
          </a:bodyPr>
          <a:p>
            <a:br>
              <a:rPr lang="zh-CN" altLang="en-US"/>
            </a:br>
            <a:br>
              <a:rPr lang="zh-CN" altLang="en-US"/>
            </a:br>
            <a:r>
              <a:rPr lang="zh-CN" altLang="en-US"/>
              <a:t>三、学以致用：</a:t>
            </a:r>
            <a:br>
              <a:rPr lang="zh-CN" altLang="en-US"/>
            </a:br>
            <a:r>
              <a:rPr lang="zh-CN" altLang="en-US"/>
              <a:t>      </a:t>
            </a:r>
            <a:br>
              <a:rPr lang="zh-CN" altLang="en-US"/>
            </a:br>
            <a:br>
              <a:rPr lang="zh-CN" altLang="en-US"/>
            </a:br>
            <a:r>
              <a:rPr lang="zh-CN" altLang="en-US" sz="3600"/>
              <a:t>        </a:t>
            </a:r>
            <a:r>
              <a:rPr lang="zh-CN" altLang="en-US" sz="4000"/>
              <a:t> 完成下列练习，体会诗歌语言的暗示性。</a:t>
            </a:r>
            <a:br>
              <a:rPr lang="zh-CN" altLang="en-US" sz="4000"/>
            </a:br>
            <a:endParaRPr lang="zh-CN" altLang="en-US" sz="4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1196</Words>
  <Paragraphs>155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隶书</vt:lpstr>
      <vt:lpstr>Times New Roman</vt:lpstr>
      <vt:lpstr>华文新魏</vt:lpstr>
      <vt:lpstr>黑体</vt:lpstr>
      <vt:lpstr>楷体_GB2312</vt:lpstr>
      <vt:lpstr>华文行楷</vt:lpstr>
      <vt:lpstr>幼圆</vt:lpstr>
      <vt:lpstr>微软雅黑</vt:lpstr>
      <vt:lpstr>Calibri Light</vt:lpstr>
      <vt:lpstr>Calibri</vt:lpstr>
      <vt:lpstr>新宋体</vt:lpstr>
      <vt:lpstr>Office 主题</vt:lpstr>
      <vt:lpstr>PowerPoint 演示文稿</vt:lpstr>
      <vt:lpstr>PowerPoint 演示文稿</vt:lpstr>
      <vt:lpstr>一、学习引导:          理清思路，把文章分成三个层次，概括各层次大意。</vt:lpstr>
      <vt:lpstr>PowerPoint 演示文稿</vt:lpstr>
      <vt:lpstr>二、课内研讨：           请找出文中有关“树”、“叶”、“树叶”、“落叶”、“木”、“木叶”和“落木”的诗句，并根据诗句分析“木叶”和“树叶”的不同。 </vt:lpstr>
      <vt:lpstr>PowerPoint 演示文稿</vt:lpstr>
      <vt:lpstr>小结“木叶”的艺术特征：      1、含有落叶的因素。       2、有落叶的微黄与干燥之感，带来疏朗的秋天气息。</vt:lpstr>
      <vt:lpstr>明确：阐释诗歌语言暗示性的特点       仿佛是概念的影子，常常躲在概念的背后。我们不留心就不会察觉它的存在。敏感而有修养的诗人们正在于能认识语言形象中一切潜在的力量，把这些潜在的力量与概念中的意义交织组合起来，成为丰富多彩一言难尽的言说。 </vt:lpstr>
      <vt:lpstr>  三、学以致用：                  完成下列练习，体会诗歌语言的暗示性。 </vt:lpstr>
      <vt:lpstr>拓展练习一</vt:lpstr>
      <vt:lpstr>PowerPoint 演示文稿</vt:lpstr>
      <vt:lpstr>推展练习二</vt:lpstr>
      <vt:lpstr>PowerPoint 演示文稿</vt:lpstr>
      <vt:lpstr>小结：        在古代诗歌中，有许多意象由于具有相对稳定的感情色彩，诗人们往往用它们表达想通的情感。但是，这不是绝对的，有时候诗人把它组织在不同的意象体系里，可以表达不同甚至相反的感情。</vt:lpstr>
      <vt:lpstr>   结束语         希望我们在今天品味诗句的审美体验之后，能更加热爱我们的传统文化，读诗，学诗，爱诗，成为有激情，有修养的人。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dcterms:created xsi:type="dcterms:W3CDTF">2015-05-05T08:02:00Z</dcterms:created>
  <dcterms:modified xsi:type="dcterms:W3CDTF">2017-10-26T02:40:26Z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