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slides/slide8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8"/>
  </p:notesMasterIdLst>
  <p:handoutMasterIdLst>
    <p:handoutMasterId r:id="rId89"/>
  </p:handoutMasterIdLst>
  <p:sldIdLst>
    <p:sldId id="728" r:id="rId2"/>
    <p:sldId id="729" r:id="rId3"/>
    <p:sldId id="885" r:id="rId4"/>
    <p:sldId id="1086" r:id="rId5"/>
    <p:sldId id="257" r:id="rId6"/>
    <p:sldId id="1087" r:id="rId7"/>
    <p:sldId id="991" r:id="rId8"/>
    <p:sldId id="1089" r:id="rId9"/>
    <p:sldId id="1090" r:id="rId10"/>
    <p:sldId id="1092" r:id="rId11"/>
    <p:sldId id="1093" r:id="rId12"/>
    <p:sldId id="1094" r:id="rId13"/>
    <p:sldId id="1095" r:id="rId14"/>
    <p:sldId id="1096" r:id="rId15"/>
    <p:sldId id="1097" r:id="rId16"/>
    <p:sldId id="1098" r:id="rId17"/>
    <p:sldId id="1099" r:id="rId18"/>
    <p:sldId id="1091" r:id="rId19"/>
    <p:sldId id="1100" r:id="rId20"/>
    <p:sldId id="743" r:id="rId21"/>
    <p:sldId id="1101" r:id="rId22"/>
    <p:sldId id="1102" r:id="rId23"/>
    <p:sldId id="1103" r:id="rId24"/>
    <p:sldId id="1104" r:id="rId25"/>
    <p:sldId id="696" r:id="rId26"/>
    <p:sldId id="1105" r:id="rId27"/>
    <p:sldId id="1106" r:id="rId28"/>
    <p:sldId id="1107" r:id="rId29"/>
    <p:sldId id="1108" r:id="rId30"/>
    <p:sldId id="1110" r:id="rId31"/>
    <p:sldId id="1111" r:id="rId32"/>
    <p:sldId id="1112" r:id="rId33"/>
    <p:sldId id="1113" r:id="rId34"/>
    <p:sldId id="1115" r:id="rId35"/>
    <p:sldId id="1116" r:id="rId36"/>
    <p:sldId id="763" r:id="rId37"/>
    <p:sldId id="1114" r:id="rId38"/>
    <p:sldId id="1117" r:id="rId39"/>
    <p:sldId id="1118" r:id="rId40"/>
    <p:sldId id="774" r:id="rId41"/>
    <p:sldId id="862" r:id="rId42"/>
    <p:sldId id="1028" r:id="rId43"/>
    <p:sldId id="1029" r:id="rId44"/>
    <p:sldId id="1027" r:id="rId45"/>
    <p:sldId id="1025" r:id="rId46"/>
    <p:sldId id="1026" r:id="rId47"/>
    <p:sldId id="1031" r:id="rId48"/>
    <p:sldId id="1030" r:id="rId49"/>
    <p:sldId id="1119" r:id="rId50"/>
    <p:sldId id="1120" r:id="rId51"/>
    <p:sldId id="1122" r:id="rId52"/>
    <p:sldId id="1123" r:id="rId53"/>
    <p:sldId id="1127" r:id="rId54"/>
    <p:sldId id="1124" r:id="rId55"/>
    <p:sldId id="1125" r:id="rId56"/>
    <p:sldId id="1126" r:id="rId57"/>
    <p:sldId id="1128" r:id="rId58"/>
    <p:sldId id="1129" r:id="rId59"/>
    <p:sldId id="1130" r:id="rId60"/>
    <p:sldId id="1131" r:id="rId61"/>
    <p:sldId id="1132" r:id="rId62"/>
    <p:sldId id="258" r:id="rId63"/>
    <p:sldId id="1134" r:id="rId64"/>
    <p:sldId id="1133" r:id="rId65"/>
    <p:sldId id="1121" r:id="rId66"/>
    <p:sldId id="1135" r:id="rId67"/>
    <p:sldId id="769" r:id="rId68"/>
    <p:sldId id="1136" r:id="rId69"/>
    <p:sldId id="1137" r:id="rId70"/>
    <p:sldId id="1139" r:id="rId71"/>
    <p:sldId id="1140" r:id="rId72"/>
    <p:sldId id="1141" r:id="rId73"/>
    <p:sldId id="1142" r:id="rId74"/>
    <p:sldId id="1143" r:id="rId75"/>
    <p:sldId id="1144" r:id="rId76"/>
    <p:sldId id="372" r:id="rId77"/>
    <p:sldId id="785" r:id="rId78"/>
    <p:sldId id="1145" r:id="rId79"/>
    <p:sldId id="1138" r:id="rId80"/>
    <p:sldId id="1146" r:id="rId81"/>
    <p:sldId id="1147" r:id="rId82"/>
    <p:sldId id="1148" r:id="rId83"/>
    <p:sldId id="1149" r:id="rId84"/>
    <p:sldId id="1150" r:id="rId85"/>
    <p:sldId id="1151" r:id="rId86"/>
    <p:sldId id="267" r:id="rId8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580" autoAdjust="0"/>
    <p:restoredTop sz="86410" autoAdjust="0"/>
  </p:normalViewPr>
  <p:slideViewPr>
    <p:cSldViewPr>
      <p:cViewPr>
        <p:scale>
          <a:sx n="73" d="100"/>
          <a:sy n="73" d="100"/>
        </p:scale>
        <p:origin x="-5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0787C95-B442-45B9-B464-45C9E3A966BB}" type="datetimeFigureOut">
              <a:rPr lang="zh-CN" altLang="en-US"/>
              <a:pPr>
                <a:defRPr/>
              </a:pPr>
              <a:t>2015-3-12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E4F7E8B-B9B3-48B4-8AC0-CC747B8A3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1D7E0D3-5692-459A-AF87-310064CC1153}" type="datetimeFigureOut">
              <a:rPr lang="zh-CN" altLang="en-US"/>
              <a:pPr>
                <a:defRPr/>
              </a:pPr>
              <a:t>2015-3-12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CACAADC5-8A63-419B-AA36-A30E86177F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1547813" y="1125538"/>
            <a:ext cx="6119812" cy="453548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2400" b="1"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76.xml"/><Relationship Id="rId3" Type="http://schemas.openxmlformats.org/officeDocument/2006/relationships/theme" Target="../theme/theme1.xml"/><Relationship Id="rId7" Type="http://schemas.openxmlformats.org/officeDocument/2006/relationships/slide" Target="../slides/slide6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" Target="../slides/slide5.xml"/><Relationship Id="rId5" Type="http://schemas.openxmlformats.org/officeDocument/2006/relationships/slide" Target="../slides/slide25.xml"/><Relationship Id="rId4" Type="http://schemas.openxmlformats.org/officeDocument/2006/relationships/image" Target="../media/image1.png"/><Relationship Id="rId9" Type="http://schemas.openxmlformats.org/officeDocument/2006/relationships/slide" Target="../slides/slide7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 cstate="print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流程图: 决策 13"/>
          <p:cNvSpPr/>
          <p:nvPr userDrawn="1"/>
        </p:nvSpPr>
        <p:spPr>
          <a:xfrm>
            <a:off x="8143900" y="6307932"/>
            <a:ext cx="1000132" cy="550068"/>
          </a:xfrm>
          <a:prstGeom prst="flowChartDecisi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200" b="1" dirty="0">
                <a:latin typeface="黑体" pitchFamily="2" charset="-122"/>
                <a:ea typeface="黑体" pitchFamily="2" charset="-122"/>
              </a:rPr>
              <a:t>栏目导引</a:t>
            </a:r>
          </a:p>
        </p:txBody>
      </p:sp>
      <p:cxnSp>
        <p:nvCxnSpPr>
          <p:cNvPr id="16" name="直接连接符 15"/>
          <p:cNvCxnSpPr/>
          <p:nvPr userDrawn="1"/>
        </p:nvCxnSpPr>
        <p:spPr>
          <a:xfrm rot="10800000">
            <a:off x="5357818" y="500042"/>
            <a:ext cx="3786182" cy="1588"/>
          </a:xfrm>
          <a:prstGeom prst="line">
            <a:avLst/>
          </a:prstGeom>
          <a:ln>
            <a:gradFill flip="none" rotWithShape="1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0" scaled="1"/>
              <a:tileRect/>
            </a:gradFill>
            <a:prstDash val="sysDot"/>
          </a:ln>
          <a:effectLst>
            <a:outerShdw blurRad="1270000" dist="2540000" dir="21540000" sx="200000" sy="200000" rotWithShape="0">
              <a:schemeClr val="bg1">
                <a:alpha val="0"/>
              </a:scheme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7019925" y="106363"/>
            <a:ext cx="1512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b="1" dirty="0">
                <a:solidFill>
                  <a:srgbClr val="0033CC"/>
                </a:solidFill>
                <a:latin typeface="+mn-lt"/>
              </a:rPr>
              <a:t>第二单元</a:t>
            </a:r>
            <a:endParaRPr lang="en-US" altLang="zh-CN" b="1" dirty="0">
              <a:solidFill>
                <a:srgbClr val="0033CC"/>
              </a:solidFill>
              <a:latin typeface="+mn-lt"/>
            </a:endParaRPr>
          </a:p>
        </p:txBody>
      </p:sp>
      <p:grpSp>
        <p:nvGrpSpPr>
          <p:cNvPr id="2" name="组合 43"/>
          <p:cNvGrpSpPr>
            <a:grpSpLocks/>
          </p:cNvGrpSpPr>
          <p:nvPr userDrawn="1"/>
        </p:nvGrpSpPr>
        <p:grpSpPr bwMode="auto">
          <a:xfrm>
            <a:off x="9144000" y="6357938"/>
            <a:ext cx="4108450" cy="501650"/>
            <a:chOff x="9144000" y="6357938"/>
            <a:chExt cx="4109090" cy="501320"/>
          </a:xfrm>
        </p:grpSpPr>
        <p:grpSp>
          <p:nvGrpSpPr>
            <p:cNvPr id="34824" name="组合 40"/>
            <p:cNvGrpSpPr>
              <a:grpSpLocks/>
            </p:cNvGrpSpPr>
            <p:nvPr userDrawn="1"/>
          </p:nvGrpSpPr>
          <p:grpSpPr bwMode="auto">
            <a:xfrm>
              <a:off x="9972271" y="6357954"/>
              <a:ext cx="831620" cy="500046"/>
              <a:chOff x="9972271" y="6357954"/>
              <a:chExt cx="831620" cy="500046"/>
            </a:xfrm>
          </p:grpSpPr>
          <p:sp>
            <p:nvSpPr>
              <p:cNvPr id="12" name="矩形 11">
                <a:hlinkClick r:id="rId5" action="ppaction://hlinksldjump"/>
              </p:cNvPr>
              <p:cNvSpPr/>
              <p:nvPr userDrawn="1"/>
            </p:nvSpPr>
            <p:spPr bwMode="auto">
              <a:xfrm>
                <a:off x="9972271" y="6357954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5" name="TextBox 14">
                <a:hlinkClick r:id="rId5" action="ppaction://hlinksldjump"/>
              </p:cNvPr>
              <p:cNvSpPr txBox="1"/>
              <p:nvPr userDrawn="1"/>
            </p:nvSpPr>
            <p:spPr bwMode="auto">
              <a:xfrm>
                <a:off x="9972804" y="6397599"/>
                <a:ext cx="790699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课堂互动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探究文本</a:t>
                </a:r>
              </a:p>
            </p:txBody>
          </p:sp>
        </p:grpSp>
        <p:grpSp>
          <p:nvGrpSpPr>
            <p:cNvPr id="34825" name="组合 41"/>
            <p:cNvGrpSpPr>
              <a:grpSpLocks/>
            </p:cNvGrpSpPr>
            <p:nvPr userDrawn="1"/>
          </p:nvGrpSpPr>
          <p:grpSpPr bwMode="auto">
            <a:xfrm>
              <a:off x="9144000" y="6357938"/>
              <a:ext cx="3276274" cy="500062"/>
              <a:chOff x="9144000" y="6357938"/>
              <a:chExt cx="3276274" cy="500062"/>
            </a:xfrm>
          </p:grpSpPr>
          <p:sp>
            <p:nvSpPr>
              <p:cNvPr id="10" name="矩形 9">
                <a:hlinkClick r:id="rId6" action="ppaction://hlinksldjump"/>
              </p:cNvPr>
              <p:cNvSpPr/>
              <p:nvPr userDrawn="1"/>
            </p:nvSpPr>
            <p:spPr bwMode="auto">
              <a:xfrm>
                <a:off x="9144000" y="6357938"/>
                <a:ext cx="831619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1" name="矩形 10">
                <a:hlinkClick r:id="rId7" action="ppaction://hlinksldjump"/>
              </p:cNvPr>
              <p:cNvSpPr/>
              <p:nvPr userDrawn="1"/>
            </p:nvSpPr>
            <p:spPr bwMode="auto">
              <a:xfrm>
                <a:off x="10771050" y="6357938"/>
                <a:ext cx="831619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3" name="矩形 12">
                <a:hlinkClick r:id="rId8" action="ppaction://hlinksldjump"/>
              </p:cNvPr>
              <p:cNvSpPr/>
              <p:nvPr userDrawn="1"/>
            </p:nvSpPr>
            <p:spPr bwMode="auto">
              <a:xfrm>
                <a:off x="11588654" y="6357954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19" name="TextBox 18">
                <a:hlinkClick r:id="rId6" action="ppaction://hlinksldjump"/>
              </p:cNvPr>
              <p:cNvSpPr txBox="1"/>
              <p:nvPr userDrawn="1"/>
            </p:nvSpPr>
            <p:spPr bwMode="auto">
              <a:xfrm>
                <a:off x="9144000" y="6388080"/>
                <a:ext cx="831980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/>
                    </a:solidFill>
                    <a:latin typeface="方正大标宋_GBK"/>
                  </a:rPr>
                  <a:t>课前预习</a:t>
                </a:r>
                <a:endParaRPr lang="en-US" altLang="zh-CN" sz="1050" b="1" dirty="0">
                  <a:solidFill>
                    <a:schemeClr val="bg1"/>
                  </a:solidFill>
                  <a:latin typeface="方正大标宋_GBK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schemeClr val="bg1"/>
                    </a:solidFill>
                    <a:latin typeface="方正大标宋_GBK"/>
                  </a:rPr>
                  <a:t>夯基固本</a:t>
                </a:r>
              </a:p>
            </p:txBody>
          </p:sp>
          <p:sp>
            <p:nvSpPr>
              <p:cNvPr id="20" name="TextBox 19">
                <a:hlinkClick r:id="rId7" action="ppaction://hlinksldjump"/>
              </p:cNvPr>
              <p:cNvSpPr txBox="1"/>
              <p:nvPr userDrawn="1"/>
            </p:nvSpPr>
            <p:spPr bwMode="auto">
              <a:xfrm>
                <a:off x="10771441" y="6383321"/>
                <a:ext cx="784347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技法借鉴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素材挖掘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</p:txBody>
          </p:sp>
          <p:sp>
            <p:nvSpPr>
              <p:cNvPr id="24" name="TextBox 23">
                <a:hlinkClick r:id="rId8" action="ppaction://hlinksldjump"/>
              </p:cNvPr>
              <p:cNvSpPr txBox="1"/>
              <p:nvPr userDrawn="1"/>
            </p:nvSpPr>
            <p:spPr bwMode="auto">
              <a:xfrm>
                <a:off x="11589131" y="6383321"/>
                <a:ext cx="758943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实战演练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轻松闯关</a:t>
                </a:r>
              </a:p>
            </p:txBody>
          </p:sp>
        </p:grpSp>
        <p:grpSp>
          <p:nvGrpSpPr>
            <p:cNvPr id="34826" name="组合 42"/>
            <p:cNvGrpSpPr>
              <a:grpSpLocks/>
            </p:cNvGrpSpPr>
            <p:nvPr userDrawn="1"/>
          </p:nvGrpSpPr>
          <p:grpSpPr bwMode="auto">
            <a:xfrm>
              <a:off x="12420872" y="6359212"/>
              <a:ext cx="832218" cy="500046"/>
              <a:chOff x="12420872" y="6359212"/>
              <a:chExt cx="832218" cy="500046"/>
            </a:xfrm>
          </p:grpSpPr>
          <p:sp>
            <p:nvSpPr>
              <p:cNvPr id="18" name="矩形 17">
                <a:hlinkClick r:id="rId9" action="ppaction://hlinksldjump"/>
              </p:cNvPr>
              <p:cNvSpPr/>
              <p:nvPr userDrawn="1"/>
            </p:nvSpPr>
            <p:spPr bwMode="auto">
              <a:xfrm>
                <a:off x="12420872" y="6359212"/>
                <a:ext cx="831620" cy="500046"/>
              </a:xfrm>
              <a:prstGeom prst="rect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 dirty="0"/>
              </a:p>
            </p:txBody>
          </p:sp>
          <p:sp>
            <p:nvSpPr>
              <p:cNvPr id="22" name="TextBox 21">
                <a:hlinkClick r:id="rId9" action="ppaction://hlinksldjump"/>
              </p:cNvPr>
              <p:cNvSpPr txBox="1"/>
              <p:nvPr userDrawn="1"/>
            </p:nvSpPr>
            <p:spPr bwMode="auto">
              <a:xfrm>
                <a:off x="12421110" y="6397599"/>
                <a:ext cx="831980" cy="415652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zh-CN" altLang="en-US" sz="1050" b="1" dirty="0">
                    <a:solidFill>
                      <a:prstClr val="white"/>
                    </a:solidFill>
                    <a:latin typeface="Times New Roman"/>
                    <a:ea typeface="宋体"/>
                  </a:rPr>
                  <a:t>美文欣赏</a:t>
                </a: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  <a:p>
                <a:pPr algn="ctr">
                  <a:defRPr/>
                </a:pPr>
                <a:endParaRPr lang="en-US" altLang="zh-CN" sz="1050" b="1" dirty="0">
                  <a:solidFill>
                    <a:prstClr val="white"/>
                  </a:solidFill>
                  <a:latin typeface="Times New Roman"/>
                  <a:ea typeface="宋体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</p:sldLayoutIdLst>
  <p:transition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59259E-6 L -0.77187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&#26446;&#23494;.TI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2-5.TIF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7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8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9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0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2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3.v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&#30005;&#23376;&#39064;&#24211;/&#31532;&#20108;&#21333;&#20803;&#31532;7&#35838;&#30693;&#33021;&#28436;&#32451;&#36731;&#26494;&#38383;&#20851;.doc" TargetMode="Externa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2278063"/>
            <a:ext cx="6119812" cy="122237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</a:pPr>
            <a:r>
              <a:rPr lang="zh-CN" altLang="en-US" sz="3200" smtClean="0">
                <a:solidFill>
                  <a:srgbClr val="0033CC"/>
                </a:solidFill>
                <a:cs typeface="Courier New" pitchFamily="49" charset="0"/>
              </a:rPr>
              <a:t>第</a:t>
            </a:r>
            <a:r>
              <a:rPr lang="en-US" altLang="zh-CN" sz="3200" smtClean="0">
                <a:solidFill>
                  <a:srgbClr val="0033CC"/>
                </a:solidFill>
                <a:cs typeface="Courier New" pitchFamily="49" charset="0"/>
              </a:rPr>
              <a:t>7</a:t>
            </a:r>
            <a:r>
              <a:rPr lang="zh-CN" altLang="en-US" sz="3200" smtClean="0">
                <a:solidFill>
                  <a:srgbClr val="0033CC"/>
                </a:solidFill>
                <a:cs typeface="Courier New" pitchFamily="49" charset="0"/>
              </a:rPr>
              <a:t>课　陈情表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044575" y="1698625"/>
          <a:ext cx="7210425" cy="3278188"/>
        </p:xfrm>
        <a:graphic>
          <a:graphicData uri="http://schemas.openxmlformats.org/presentationml/2006/ole">
            <p:oleObj spid="_x0000_s6146" name="Document" r:id="rId3" imgW="3004753" imgH="1367524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08400" y="1700213"/>
            <a:ext cx="2447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连词，因为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638" y="2247900"/>
            <a:ext cx="31686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连词，表目的，来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838" y="2751138"/>
            <a:ext cx="2447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介词，凭借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4525" y="3284538"/>
            <a:ext cx="18716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介词，用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1177925" y="1698625"/>
          <a:ext cx="7210425" cy="3213100"/>
        </p:xfrm>
        <a:graphic>
          <a:graphicData uri="http://schemas.openxmlformats.org/presentationml/2006/ole">
            <p:oleObj spid="_x0000_s7170" name="Document" r:id="rId3" imgW="3004753" imgH="1341599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48263" y="2060575"/>
            <a:ext cx="18716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介词，比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063" y="2606675"/>
            <a:ext cx="18716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介词，给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625" y="3141663"/>
            <a:ext cx="19431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介词，被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187450" y="1698625"/>
          <a:ext cx="7210425" cy="3213100"/>
        </p:xfrm>
        <a:graphic>
          <a:graphicData uri="http://schemas.openxmlformats.org/presentationml/2006/ole">
            <p:oleObj spid="_x0000_s8194" name="Document" r:id="rId3" imgW="3004753" imgH="1341599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9475" y="1958975"/>
            <a:ext cx="40322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名词作状语，一天天地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2138" y="2535238"/>
            <a:ext cx="49688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形容词作名词，卑微低贱的身份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0200" y="3040063"/>
            <a:ext cx="34559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形容词作名词，诚心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35375" y="3573463"/>
            <a:ext cx="36734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使动用法，使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……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结束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106488" y="1584325"/>
          <a:ext cx="7210425" cy="3330575"/>
        </p:xfrm>
        <a:graphic>
          <a:graphicData uri="http://schemas.openxmlformats.org/presentationml/2006/ole">
            <p:oleObj spid="_x0000_s9218" name="Document" r:id="rId3" imgW="3004753" imgH="1389488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92463" y="1484313"/>
            <a:ext cx="39608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使动用法，使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……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终了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73550" y="2017713"/>
            <a:ext cx="39608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形容词作动词，远离</a:t>
            </a:r>
            <a:endParaRPr lang="zh-CN" altLang="en-US" sz="2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65263" y="2997200"/>
            <a:ext cx="52562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动词作名词，是否出来做官之事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52825" y="3817938"/>
            <a:ext cx="39608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使动用法，使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……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知道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1247775" y="1581150"/>
          <a:ext cx="7212013" cy="3578225"/>
        </p:xfrm>
        <a:graphic>
          <a:graphicData uri="http://schemas.openxmlformats.org/presentationml/2006/ole">
            <p:oleObj spid="_x0000_s10242" name="Document" r:id="rId3" imgW="3004753" imgH="1495347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875" y="2420938"/>
            <a:ext cx="18002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六个月。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4438" y="3759200"/>
            <a:ext cx="20875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成人自立。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692275" y="1700213"/>
          <a:ext cx="5603875" cy="3330575"/>
        </p:xfrm>
        <a:graphic>
          <a:graphicData uri="http://schemas.openxmlformats.org/presentationml/2006/ole">
            <p:oleObj spid="_x0000_s11266" name="Document" r:id="rId3" imgW="2332083" imgH="1387688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59113" y="2103438"/>
            <a:ext cx="1944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不能走路。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6238" y="3471863"/>
            <a:ext cx="23034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优秀人才。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1846263" y="1125538"/>
          <a:ext cx="4741862" cy="4518025"/>
        </p:xfrm>
        <a:graphic>
          <a:graphicData uri="http://schemas.openxmlformats.org/presentationml/2006/ole">
            <p:oleObj spid="_x0000_s12290" name="Document" r:id="rId3" imgW="1982136" imgH="1884576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74988" y="1522413"/>
            <a:ext cx="16557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申诉。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74988" y="2890838"/>
            <a:ext cx="16557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报答。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7975" y="4259263"/>
            <a:ext cx="20161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辛酸悲苦。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just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六、文言句式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①</a:t>
            </a:r>
            <a:r>
              <a:rPr lang="zh-CN" altLang="en-US" kern="100" dirty="0" smtClean="0">
                <a:cs typeface="Times New Roman"/>
              </a:rPr>
              <a:t>而刘夙婴疾病　</a:t>
            </a:r>
            <a:r>
              <a:rPr lang="en-US" altLang="zh-CN" kern="100" dirty="0" smtClean="0">
                <a:cs typeface="Times New Roman"/>
              </a:rPr>
              <a:t>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②</a:t>
            </a:r>
            <a:r>
              <a:rPr lang="zh-CN" altLang="en-US" kern="100" dirty="0" smtClean="0">
                <a:cs typeface="Times New Roman"/>
              </a:rPr>
              <a:t>非臣陨首所能上报　</a:t>
            </a:r>
            <a:r>
              <a:rPr lang="en-US" altLang="zh-CN" kern="100" dirty="0" smtClean="0">
                <a:cs typeface="Times New Roman"/>
              </a:rPr>
              <a:t>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③</a:t>
            </a:r>
            <a:r>
              <a:rPr lang="zh-CN" altLang="en-US" kern="100" dirty="0" smtClean="0">
                <a:cs typeface="Times New Roman"/>
              </a:rPr>
              <a:t>臣之辛苦，非独蜀之人士及二州牧伯所见明知　</a:t>
            </a:r>
            <a:r>
              <a:rPr lang="en-US" altLang="zh-CN" kern="100" dirty="0" smtClean="0">
                <a:cs typeface="Times New Roman"/>
              </a:rPr>
              <a:t>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④</a:t>
            </a:r>
            <a:r>
              <a:rPr lang="zh-CN" altLang="en-US" kern="100" dirty="0" smtClean="0">
                <a:cs typeface="Times New Roman"/>
              </a:rPr>
              <a:t>州司临门，急于星火　</a:t>
            </a:r>
            <a:r>
              <a:rPr lang="en-US" altLang="zh-CN" kern="100" dirty="0" smtClean="0">
                <a:cs typeface="Times New Roman"/>
              </a:rPr>
              <a:t>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⑤</a:t>
            </a:r>
            <a:r>
              <a:rPr lang="zh-CN" altLang="en-US" kern="100" dirty="0" smtClean="0">
                <a:cs typeface="Times New Roman"/>
              </a:rPr>
              <a:t>是以区区不能废远　</a:t>
            </a:r>
            <a:r>
              <a:rPr lang="en-US" altLang="zh-CN" kern="100" dirty="0" smtClean="0">
                <a:cs typeface="Times New Roman"/>
              </a:rPr>
              <a:t>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⑥</a:t>
            </a:r>
            <a:r>
              <a:rPr lang="zh-CN" altLang="en-US" kern="100" dirty="0" smtClean="0">
                <a:cs typeface="Times New Roman"/>
              </a:rPr>
              <a:t>臣具以表闻　</a:t>
            </a:r>
            <a:r>
              <a:rPr lang="en-US" altLang="zh-CN" kern="100" dirty="0" smtClean="0">
                <a:cs typeface="Times New Roman"/>
              </a:rPr>
              <a:t>_________________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284663" y="1700213"/>
            <a:ext cx="15827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被动句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38" y="2205038"/>
            <a:ext cx="19446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　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判断句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313" y="3284538"/>
            <a:ext cx="15843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判断句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2725" y="3903663"/>
            <a:ext cx="19431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状语后置句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9338" y="4406900"/>
            <a:ext cx="2089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/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宾语前置句</a:t>
            </a:r>
            <a:endParaRPr lang="zh-CN" altLang="en-US" sz="2400" b="1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638" y="4983163"/>
            <a:ext cx="16557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省略句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331913" y="1125538"/>
            <a:ext cx="6911975" cy="4535487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七、名句默写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①</a:t>
            </a:r>
            <a:r>
              <a:rPr lang="zh-CN" altLang="en-US" kern="100" dirty="0" smtClean="0">
                <a:cs typeface="Times New Roman"/>
              </a:rPr>
              <a:t>既无伯叔，终鲜兄弟，</a:t>
            </a:r>
            <a:r>
              <a:rPr lang="en-US" altLang="zh-CN" kern="100" dirty="0" smtClean="0">
                <a:cs typeface="Times New Roman"/>
              </a:rPr>
              <a:t>___________</a:t>
            </a:r>
            <a:r>
              <a:rPr lang="zh-CN" altLang="en-US" kern="100" dirty="0" smtClean="0">
                <a:cs typeface="Times New Roman"/>
              </a:rPr>
              <a:t>，晚有儿息。外无期功强近之亲，内无应门五尺之僮，</a:t>
            </a:r>
            <a:r>
              <a:rPr lang="en-US" altLang="zh-CN" kern="100" dirty="0" smtClean="0">
                <a:cs typeface="Times New Roman"/>
              </a:rPr>
              <a:t>____________</a:t>
            </a:r>
            <a:r>
              <a:rPr lang="zh-CN" altLang="en-US" kern="100" dirty="0" smtClean="0">
                <a:cs typeface="Times New Roman"/>
              </a:rPr>
              <a:t>，形影相吊。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②</a:t>
            </a:r>
            <a:r>
              <a:rPr lang="zh-CN" altLang="en-US" kern="100" dirty="0" smtClean="0">
                <a:cs typeface="Times New Roman"/>
              </a:rPr>
              <a:t>郡县逼迫，催臣上道；州司临门，急于星火。</a:t>
            </a:r>
            <a:r>
              <a:rPr lang="en-US" altLang="zh-CN" kern="100" dirty="0" smtClean="0">
                <a:cs typeface="Times New Roman"/>
              </a:rPr>
              <a:t>_______________</a:t>
            </a:r>
            <a:r>
              <a:rPr lang="zh-CN" altLang="en-US" kern="100" dirty="0" smtClean="0">
                <a:cs typeface="Times New Roman"/>
              </a:rPr>
              <a:t>，则刘病日笃；欲苟顺私情，则告诉不许：</a:t>
            </a:r>
            <a:r>
              <a:rPr lang="en-US" altLang="zh-CN" kern="100" dirty="0" smtClean="0">
                <a:cs typeface="Times New Roman"/>
              </a:rPr>
              <a:t>_________</a:t>
            </a:r>
            <a:r>
              <a:rPr lang="zh-CN" altLang="en-US" kern="100" dirty="0" smtClean="0">
                <a:cs typeface="Times New Roman"/>
              </a:rPr>
              <a:t>，实为狼狈。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787900" y="1700213"/>
            <a:ext cx="16557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门衰祚薄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19250" y="2781300"/>
            <a:ext cx="16557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茕茕孑立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47813" y="3903663"/>
            <a:ext cx="25209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臣欲奉诏奔驰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875" y="4479925"/>
            <a:ext cx="18002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臣之进退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547813" y="1125538"/>
            <a:ext cx="5688012" cy="4535487"/>
          </a:xfrm>
        </p:spPr>
        <p:txBody>
          <a:bodyPr/>
          <a:lstStyle/>
          <a:p>
            <a:pPr>
              <a:spcAft>
                <a:spcPts val="0"/>
              </a:spcAft>
              <a:defRPr/>
            </a:pPr>
            <a:r>
              <a:rPr lang="en-US" kern="100" dirty="0" smtClean="0">
                <a:latin typeface="宋体"/>
                <a:cs typeface="Times New Roman"/>
              </a:rPr>
              <a:t>③</a:t>
            </a:r>
            <a:r>
              <a:rPr lang="zh-CN" altLang="en-US" kern="100" dirty="0" smtClean="0">
                <a:cs typeface="Times New Roman"/>
              </a:rPr>
              <a:t>今臣亡国贱俘，至微至陋，过蒙拔擢，宠命优渥，</a:t>
            </a:r>
            <a:r>
              <a:rPr lang="en-US" altLang="zh-CN" kern="100" dirty="0" smtClean="0">
                <a:cs typeface="Times New Roman"/>
              </a:rPr>
              <a:t>____________</a:t>
            </a:r>
            <a:r>
              <a:rPr lang="zh-CN" altLang="en-US" kern="100" dirty="0" smtClean="0">
                <a:cs typeface="Times New Roman"/>
              </a:rPr>
              <a:t>，有所希冀。但以刘日薄西山，</a:t>
            </a:r>
            <a:r>
              <a:rPr lang="en-US" altLang="zh-CN" kern="100" dirty="0" smtClean="0">
                <a:cs typeface="Times New Roman"/>
              </a:rPr>
              <a:t>____________</a:t>
            </a:r>
            <a:r>
              <a:rPr lang="zh-CN" altLang="en-US" kern="100" dirty="0" smtClean="0">
                <a:cs typeface="Times New Roman"/>
              </a:rPr>
              <a:t>，</a:t>
            </a:r>
            <a:endParaRPr lang="en-US" altLang="zh-CN" kern="100" dirty="0" smtClean="0">
              <a:cs typeface="Times New Roman"/>
            </a:endParaRPr>
          </a:p>
          <a:p>
            <a:pPr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人命危浅，朝不虑夕。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203575" y="1700213"/>
            <a:ext cx="1728788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岂敢盘桓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2713" y="2276475"/>
            <a:ext cx="20177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altLang="en-US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气息奄奄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03350" y="1125538"/>
            <a:ext cx="6840538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>
                <a:solidFill>
                  <a:srgbClr val="0033CC"/>
                </a:solidFill>
              </a:rPr>
              <a:t>古诗品韵</a:t>
            </a:r>
            <a:endParaRPr lang="en-US" altLang="zh-CN" smtClean="0">
              <a:solidFill>
                <a:srgbClr val="0033CC"/>
              </a:solidFill>
            </a:endParaRPr>
          </a:p>
          <a:p>
            <a:pPr algn="ctr">
              <a:spcBef>
                <a:spcPct val="0"/>
              </a:spcBef>
            </a:pPr>
            <a:r>
              <a:rPr lang="zh-CN" altLang="en-US" smtClean="0"/>
              <a:t>蝶恋花</a:t>
            </a:r>
            <a:r>
              <a:rPr lang="en-US" altLang="zh-CN" smtClean="0"/>
              <a:t>·</a:t>
            </a:r>
            <a:r>
              <a:rPr lang="zh-CN" altLang="en-US" smtClean="0"/>
              <a:t>出塞</a:t>
            </a:r>
          </a:p>
          <a:p>
            <a:pPr algn="ctr">
              <a:spcBef>
                <a:spcPct val="0"/>
              </a:spcBef>
            </a:pPr>
            <a:r>
              <a:rPr lang="en-US" altLang="zh-CN" smtClean="0"/>
              <a:t>[</a:t>
            </a:r>
            <a:r>
              <a:rPr lang="zh-CN" altLang="en-US" smtClean="0"/>
              <a:t>清</a:t>
            </a:r>
            <a:r>
              <a:rPr lang="en-US" altLang="zh-CN" smtClean="0"/>
              <a:t>]</a:t>
            </a:r>
            <a:r>
              <a:rPr lang="zh-CN" altLang="en-US" smtClean="0"/>
              <a:t>纳兰性德</a:t>
            </a:r>
          </a:p>
          <a:p>
            <a:pPr algn="ctr">
              <a:spcBef>
                <a:spcPct val="0"/>
              </a:spcBef>
            </a:pPr>
            <a:r>
              <a:rPr lang="zh-CN" altLang="en-US" smtClean="0"/>
              <a:t>今古河山无定据，画角声中，牧马频来去。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满目荒凉谁可语？西风吹老丹枫树。　　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从前幽怨应无数，铁马金戈，青冢黄昏路。</a:t>
            </a:r>
            <a:endParaRPr lang="en-US" altLang="zh-CN" smtClean="0"/>
          </a:p>
          <a:p>
            <a:pPr algn="ctr">
              <a:spcBef>
                <a:spcPct val="0"/>
              </a:spcBef>
            </a:pPr>
            <a:r>
              <a:rPr lang="zh-CN" altLang="en-US" smtClean="0"/>
              <a:t>一往情深深几许，深山夕照深秋雨。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774825"/>
            <a:ext cx="6119812" cy="100647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．走近作者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" name="TextBox 3"/>
          <p:cNvSpPr txBox="1"/>
          <p:nvPr/>
        </p:nvSpPr>
        <p:spPr>
          <a:xfrm>
            <a:off x="971550" y="4292600"/>
            <a:ext cx="7704138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李密</a:t>
            </a:r>
            <a:r>
              <a:rPr lang="en-US" sz="2400" b="1" kern="100" dirty="0">
                <a:latin typeface="Times New Roman"/>
                <a:ea typeface="宋体"/>
              </a:rPr>
              <a:t>(224—287)</a:t>
            </a: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，字令伯，一名虔，晋犍为武阳</a:t>
            </a:r>
            <a:r>
              <a:rPr lang="en-US" sz="2400" b="1" kern="100" dirty="0">
                <a:latin typeface="Times New Roman"/>
                <a:ea typeface="宋体"/>
              </a:rPr>
              <a:t>(</a:t>
            </a: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今四川彭山</a:t>
            </a:r>
            <a:r>
              <a:rPr lang="en-US" sz="2400" b="1" kern="100" dirty="0">
                <a:latin typeface="Times New Roman"/>
                <a:ea typeface="宋体"/>
              </a:rPr>
              <a:t>)</a:t>
            </a:r>
            <a:r>
              <a:rPr lang="zh-CN" altLang="en-US" sz="2400" b="1" kern="100" dirty="0">
                <a:latin typeface="Times New Roman"/>
                <a:ea typeface="宋体"/>
                <a:cs typeface="Times New Roman"/>
              </a:rPr>
              <a:t>人。幼年丧父，母何氏改嫁，由祖母抚养成人。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grpSp>
        <p:nvGrpSpPr>
          <p:cNvPr id="43012" name="组合 219"/>
          <p:cNvGrpSpPr>
            <a:grpSpLocks/>
          </p:cNvGrpSpPr>
          <p:nvPr/>
        </p:nvGrpSpPr>
        <p:grpSpPr bwMode="auto">
          <a:xfrm>
            <a:off x="3405188" y="1092200"/>
            <a:ext cx="2174875" cy="608013"/>
            <a:chOff x="1785915" y="1790216"/>
            <a:chExt cx="2591783" cy="665647"/>
          </a:xfrm>
        </p:grpSpPr>
        <p:grpSp>
          <p:nvGrpSpPr>
            <p:cNvPr id="43014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43016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43017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018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资料卡片</a:t>
              </a:r>
            </a:p>
          </p:txBody>
        </p:sp>
      </p:grpSp>
      <p:pic>
        <p:nvPicPr>
          <p:cNvPr id="43013" name="Picture 11" descr="李密.TIF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492500" y="21336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125538"/>
            <a:ext cx="67691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李密以对祖母孝敬甚笃而名扬于乡里，师从当时著名学者谯周，博览五经，尤精</a:t>
            </a:r>
            <a:r>
              <a:rPr lang="en-US" altLang="zh-CN" smtClean="0"/>
              <a:t>《</a:t>
            </a:r>
            <a:r>
              <a:rPr lang="zh-CN" altLang="en-US" smtClean="0"/>
              <a:t>春秋左传</a:t>
            </a:r>
            <a:r>
              <a:rPr lang="en-US" altLang="zh-CN" smtClean="0"/>
              <a:t>》</a:t>
            </a:r>
            <a:r>
              <a:rPr lang="zh-CN" altLang="en-US" smtClean="0"/>
              <a:t>。他初仕蜀汉为尚书郎，蜀汉亡，晋武帝召为太子洗马，李密以祖母年老多病、无人供养而力辞。祖母去世后，李密方出任太子洗马，迁汉中太守，后免官，卒于家中。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．写作背景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司马氏集团灭蜀后，为了笼络西蜀人士，大力征召西蜀名贤到朝中做官，李密也是其中之一。李密是亡蜀降臣，如不应诏，会被误认为</a:t>
            </a:r>
            <a:r>
              <a:rPr lang="en-US" smtClean="0"/>
              <a:t>“</a:t>
            </a:r>
            <a:r>
              <a:rPr lang="zh-CN" altLang="en-US" smtClean="0"/>
              <a:t>矜守名节</a:t>
            </a:r>
            <a:r>
              <a:rPr lang="en-US" smtClean="0"/>
              <a:t>”</a:t>
            </a:r>
            <a:r>
              <a:rPr lang="zh-CN" altLang="en-US" smtClean="0"/>
              <a:t>，不与司马氏王朝合作，招来杀身之祸。司马氏集团通过阴谋和屠杀建立了西晋政权，为了巩固统治，提出以</a:t>
            </a:r>
            <a:r>
              <a:rPr lang="en-US" smtClean="0"/>
              <a:t>“</a:t>
            </a:r>
            <a:r>
              <a:rPr lang="zh-CN" altLang="en-US" smtClean="0"/>
              <a:t>孝</a:t>
            </a:r>
            <a:r>
              <a:rPr lang="en-US" smtClean="0"/>
              <a:t>”</a:t>
            </a:r>
            <a:r>
              <a:rPr lang="zh-CN" altLang="en-US" smtClean="0"/>
              <a:t>治理天下。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李密至孝，与祖母相依为命，写此奏章，陈述自己不能奉诏的原因，提出终养祖母的要求。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．相关知识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表，古代向帝王上书言事的一种文体。我国古代臣子写给君主的呈文有各种不同的名称。战国时期统称为</a:t>
            </a:r>
            <a:r>
              <a:rPr lang="en-US" smtClean="0"/>
              <a:t>“</a:t>
            </a:r>
            <a:r>
              <a:rPr lang="zh-CN" altLang="en-US" smtClean="0"/>
              <a:t>书</a:t>
            </a:r>
            <a:r>
              <a:rPr lang="en-US" smtClean="0"/>
              <a:t>”</a:t>
            </a:r>
            <a:r>
              <a:rPr lang="zh-CN" altLang="en-US" smtClean="0"/>
              <a:t>，如李斯</a:t>
            </a:r>
            <a:r>
              <a:rPr lang="en-US" altLang="zh-CN" smtClean="0"/>
              <a:t>《</a:t>
            </a:r>
            <a:r>
              <a:rPr lang="zh-CN" altLang="en-US" smtClean="0"/>
              <a:t>谏逐客书</a:t>
            </a:r>
            <a:r>
              <a:rPr lang="en-US" altLang="zh-CN" smtClean="0"/>
              <a:t>》</a:t>
            </a:r>
            <a:r>
              <a:rPr lang="zh-CN" altLang="en-US" smtClean="0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到了汉代，这类文字分成章、奏、表、议四小类。</a:t>
            </a:r>
            <a:r>
              <a:rPr lang="en-US" smtClean="0"/>
              <a:t>“</a:t>
            </a:r>
            <a:r>
              <a:rPr lang="zh-CN" altLang="en-US" smtClean="0"/>
              <a:t>章以谢恩，奏以按劾，表以陈情，议以执异。</a:t>
            </a:r>
            <a:r>
              <a:rPr lang="en-US" smtClean="0"/>
              <a:t>”</a:t>
            </a:r>
            <a:r>
              <a:rPr lang="en-US" altLang="zh-CN" smtClean="0"/>
              <a:t>(《</a:t>
            </a:r>
            <a:r>
              <a:rPr lang="zh-CN" altLang="en-US" smtClean="0"/>
              <a:t>文心雕龙</a:t>
            </a:r>
            <a:r>
              <a:rPr lang="en-US" altLang="zh-CN" smtClean="0"/>
              <a:t>》)</a:t>
            </a:r>
            <a:r>
              <a:rPr lang="zh-CN" altLang="en-US" smtClean="0"/>
              <a:t>此外，还有一种专议朝政的文章，又统称</a:t>
            </a:r>
            <a:r>
              <a:rPr lang="en-US" smtClean="0"/>
              <a:t>“</a:t>
            </a:r>
            <a:r>
              <a:rPr lang="zh-CN" altLang="en-US" smtClean="0"/>
              <a:t>表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  <a:r>
              <a:rPr lang="en-US" smtClean="0"/>
              <a:t>“</a:t>
            </a:r>
            <a:r>
              <a:rPr lang="zh-CN" altLang="en-US" smtClean="0"/>
              <a:t>表</a:t>
            </a:r>
            <a:r>
              <a:rPr lang="en-US" smtClean="0"/>
              <a:t>”</a:t>
            </a:r>
            <a:r>
              <a:rPr lang="zh-CN" altLang="en-US" smtClean="0"/>
              <a:t>的基本特征是</a:t>
            </a:r>
            <a:r>
              <a:rPr lang="en-US" smtClean="0"/>
              <a:t>“</a:t>
            </a:r>
            <a:r>
              <a:rPr lang="zh-CN" altLang="en-US" smtClean="0"/>
              <a:t>动之以情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</a:p>
          <a:p>
            <a:pPr>
              <a:spcBef>
                <a:spcPct val="0"/>
              </a:spcBef>
            </a:pPr>
            <a:r>
              <a:rPr lang="en-US" smtClean="0"/>
              <a:t> 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2781300"/>
            <a:ext cx="6624638" cy="2663825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just">
              <a:spcAft>
                <a:spcPts val="0"/>
              </a:spcAft>
              <a:defRPr/>
            </a:pPr>
            <a:r>
              <a:rPr lang="en-US" kern="100" dirty="0" smtClean="0">
                <a:cs typeface="Courier New"/>
              </a:rPr>
              <a:t>1</a:t>
            </a:r>
            <a:r>
              <a:rPr lang="zh-CN" altLang="en-US" kern="100" dirty="0" smtClean="0">
                <a:cs typeface="Times New Roman"/>
              </a:rPr>
              <a:t>．如何理解</a:t>
            </a:r>
            <a:r>
              <a:rPr lang="en-US" kern="100" dirty="0" smtClean="0">
                <a:latin typeface="宋体"/>
                <a:cs typeface="Times New Roman"/>
              </a:rPr>
              <a:t>“</a:t>
            </a:r>
            <a:r>
              <a:rPr lang="zh-CN" altLang="en-US" kern="100" dirty="0" smtClean="0">
                <a:cs typeface="Times New Roman"/>
              </a:rPr>
              <a:t>今臣亡国贱俘，至微至陋，过蒙拔擢，宠命优渥，岂敢盘桓，有所希冀</a:t>
            </a:r>
            <a:r>
              <a:rPr lang="en-US" kern="100" dirty="0" smtClean="0">
                <a:latin typeface="宋体"/>
                <a:cs typeface="Times New Roman"/>
              </a:rPr>
              <a:t>”</a:t>
            </a:r>
            <a:r>
              <a:rPr lang="zh-CN" altLang="en-US" kern="100" dirty="0" smtClean="0">
                <a:cs typeface="Times New Roman"/>
              </a:rPr>
              <a:t>这句话？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>
              <a:defRPr/>
            </a:pP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【</a:t>
            </a:r>
            <a:r>
              <a:rPr lang="zh-CN" altLang="en-US" kern="100" dirty="0" smtClean="0">
                <a:solidFill>
                  <a:srgbClr val="0033CC"/>
                </a:solidFill>
                <a:cs typeface="Times New Roman"/>
              </a:rPr>
              <a:t>点拨</a:t>
            </a: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】</a:t>
            </a:r>
            <a:r>
              <a:rPr lang="zh-CN" altLang="en-US" kern="100" dirty="0" smtClean="0">
                <a:cs typeface="Times New Roman"/>
              </a:rPr>
              <a:t>　在武帝看来，皇君至高无上，降臣至卑无下，动不动就可以非常方便地施以高压。</a:t>
            </a:r>
            <a:endParaRPr lang="zh-CN" altLang="en-US" dirty="0" smtClean="0"/>
          </a:p>
        </p:txBody>
      </p:sp>
      <p:grpSp>
        <p:nvGrpSpPr>
          <p:cNvPr id="48131" name="组合 20"/>
          <p:cNvGrpSpPr>
            <a:grpSpLocks/>
          </p:cNvGrpSpPr>
          <p:nvPr/>
        </p:nvGrpSpPr>
        <p:grpSpPr bwMode="auto">
          <a:xfrm>
            <a:off x="2384425" y="981075"/>
            <a:ext cx="4375150" cy="706438"/>
            <a:chOff x="3143240" y="2263428"/>
            <a:chExt cx="3786214" cy="706794"/>
          </a:xfrm>
        </p:grpSpPr>
        <p:grpSp>
          <p:nvGrpSpPr>
            <p:cNvPr id="48138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48140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48141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48139" name="TextBox 53"/>
            <p:cNvSpPr txBox="1">
              <a:spLocks noChangeArrowheads="1"/>
            </p:cNvSpPr>
            <p:nvPr/>
          </p:nvSpPr>
          <p:spPr bwMode="auto">
            <a:xfrm>
              <a:off x="3266870" y="2263428"/>
              <a:ext cx="3661282" cy="646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课堂互动探究文本</a:t>
              </a:r>
            </a:p>
          </p:txBody>
        </p:sp>
      </p:grpSp>
      <p:grpSp>
        <p:nvGrpSpPr>
          <p:cNvPr id="48132" name="组合 219"/>
          <p:cNvGrpSpPr>
            <a:grpSpLocks/>
          </p:cNvGrpSpPr>
          <p:nvPr/>
        </p:nvGrpSpPr>
        <p:grpSpPr bwMode="auto">
          <a:xfrm>
            <a:off x="3405188" y="1773238"/>
            <a:ext cx="2174875" cy="608012"/>
            <a:chOff x="1785915" y="1790216"/>
            <a:chExt cx="2591783" cy="665647"/>
          </a:xfrm>
        </p:grpSpPr>
        <p:grpSp>
          <p:nvGrpSpPr>
            <p:cNvPr id="48133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48135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48136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137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细剖深析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>
          <a:xfrm>
            <a:off x="1403350" y="1125538"/>
            <a:ext cx="6840538" cy="4535487"/>
          </a:xfrm>
        </p:spPr>
        <p:txBody>
          <a:bodyPr/>
          <a:lstStyle/>
          <a:p>
            <a:pPr>
              <a:defRPr/>
            </a:pPr>
            <a:r>
              <a:rPr lang="zh-CN" altLang="en-US" kern="100" dirty="0" smtClean="0">
                <a:cs typeface="Times New Roman"/>
              </a:rPr>
              <a:t>作者看准了这种心理状态，尽量把自己压低，把国恩抬高：</a:t>
            </a:r>
            <a:r>
              <a:rPr lang="en-US" kern="100" dirty="0" smtClean="0">
                <a:latin typeface="宋体"/>
                <a:cs typeface="Times New Roman"/>
              </a:rPr>
              <a:t>“</a:t>
            </a:r>
            <a:r>
              <a:rPr lang="zh-CN" altLang="en-US" kern="100" dirty="0" smtClean="0">
                <a:cs typeface="Times New Roman"/>
              </a:rPr>
              <a:t>今臣亡国贱俘，至微至陋。</a:t>
            </a:r>
            <a:r>
              <a:rPr lang="en-US" kern="100" dirty="0" smtClean="0">
                <a:latin typeface="宋体"/>
                <a:cs typeface="Times New Roman"/>
              </a:rPr>
              <a:t>”</a:t>
            </a:r>
          </a:p>
          <a:p>
            <a:pPr>
              <a:defRPr/>
            </a:pPr>
            <a:r>
              <a:rPr lang="zh-CN" altLang="en-US" dirty="0" smtClean="0"/>
              <a:t>一个</a:t>
            </a:r>
            <a:r>
              <a:rPr lang="en-US" dirty="0" smtClean="0"/>
              <a:t>“</a:t>
            </a:r>
            <a:r>
              <a:rPr lang="zh-CN" altLang="en-US" dirty="0" smtClean="0"/>
              <a:t>贱</a:t>
            </a:r>
            <a:r>
              <a:rPr lang="en-US" dirty="0" smtClean="0"/>
              <a:t>”</a:t>
            </a:r>
            <a:r>
              <a:rPr lang="zh-CN" altLang="en-US" dirty="0" smtClean="0"/>
              <a:t>字，仍旧感到不足，再加上一个</a:t>
            </a:r>
            <a:r>
              <a:rPr lang="en-US" dirty="0" smtClean="0"/>
              <a:t>“</a:t>
            </a:r>
            <a:r>
              <a:rPr lang="zh-CN" altLang="en-US" dirty="0" smtClean="0"/>
              <a:t>微</a:t>
            </a:r>
            <a:r>
              <a:rPr lang="en-US" dirty="0" smtClean="0"/>
              <a:t>”</a:t>
            </a:r>
            <a:r>
              <a:rPr lang="zh-CN" altLang="en-US" dirty="0" smtClean="0"/>
              <a:t>字和一个</a:t>
            </a:r>
            <a:r>
              <a:rPr lang="en-US" dirty="0" smtClean="0"/>
              <a:t>“</a:t>
            </a:r>
            <a:r>
              <a:rPr lang="zh-CN" altLang="en-US" dirty="0" smtClean="0"/>
              <a:t>陋</a:t>
            </a:r>
            <a:r>
              <a:rPr lang="en-US" dirty="0" smtClean="0"/>
              <a:t>”</a:t>
            </a:r>
            <a:r>
              <a:rPr lang="zh-CN" altLang="en-US" dirty="0" smtClean="0"/>
              <a:t>字，而且是</a:t>
            </a:r>
            <a:r>
              <a:rPr lang="en-US" dirty="0" smtClean="0"/>
              <a:t>“</a:t>
            </a:r>
            <a:r>
              <a:rPr lang="zh-CN" altLang="en-US" dirty="0" smtClean="0"/>
              <a:t>至微至陋</a:t>
            </a:r>
            <a:r>
              <a:rPr lang="en-US" dirty="0" smtClean="0"/>
              <a:t>”</a:t>
            </a:r>
            <a:r>
              <a:rPr lang="zh-CN" altLang="en-US" dirty="0" smtClean="0"/>
              <a:t>。与此同时，国恩深重是</a:t>
            </a:r>
            <a:r>
              <a:rPr lang="en-US" dirty="0" smtClean="0"/>
              <a:t>“</a:t>
            </a:r>
            <a:r>
              <a:rPr lang="zh-CN" altLang="en-US" dirty="0" smtClean="0"/>
              <a:t>过</a:t>
            </a:r>
            <a:r>
              <a:rPr lang="en-US" dirty="0" smtClean="0"/>
              <a:t>”</a:t>
            </a:r>
            <a:r>
              <a:rPr lang="zh-CN" altLang="en-US" dirty="0" smtClean="0"/>
              <a:t>蒙拔擢，是</a:t>
            </a:r>
            <a:r>
              <a:rPr lang="en-US" dirty="0" smtClean="0"/>
              <a:t>“</a:t>
            </a:r>
            <a:r>
              <a:rPr lang="zh-CN" altLang="en-US" dirty="0" smtClean="0"/>
              <a:t>宠</a:t>
            </a:r>
            <a:r>
              <a:rPr lang="en-US" dirty="0" smtClean="0"/>
              <a:t>”</a:t>
            </a:r>
            <a:r>
              <a:rPr lang="zh-CN" altLang="en-US" dirty="0" smtClean="0"/>
              <a:t>命</a:t>
            </a:r>
            <a:r>
              <a:rPr lang="en-US" dirty="0" smtClean="0"/>
              <a:t>“</a:t>
            </a:r>
            <a:r>
              <a:rPr lang="zh-CN" altLang="en-US" dirty="0" smtClean="0"/>
              <a:t>优</a:t>
            </a:r>
            <a:r>
              <a:rPr lang="en-US" dirty="0" smtClean="0"/>
              <a:t>”“</a:t>
            </a:r>
            <a:r>
              <a:rPr lang="zh-CN" altLang="en-US" dirty="0" smtClean="0"/>
              <a:t>渥</a:t>
            </a:r>
            <a:r>
              <a:rPr lang="en-US" dirty="0" smtClean="0"/>
              <a:t>”</a:t>
            </a:r>
            <a:r>
              <a:rPr lang="zh-CN" altLang="en-US" dirty="0" smtClean="0"/>
              <a:t>，前朝降臣恩荣加身，必然要欣慰、惶恐，感激不已，效忠不二，这正是武帝所急切希望的。</a:t>
            </a:r>
            <a:endParaRPr lang="zh-CN" altLang="en-US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5516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接着用反诘句</a:t>
            </a:r>
            <a:r>
              <a:rPr lang="en-US" smtClean="0"/>
              <a:t>“</a:t>
            </a:r>
            <a:r>
              <a:rPr lang="zh-CN" altLang="en-US" smtClean="0"/>
              <a:t>岂敢盘桓，有所希冀</a:t>
            </a:r>
            <a:r>
              <a:rPr lang="en-US" smtClean="0"/>
              <a:t>”</a:t>
            </a:r>
            <a:r>
              <a:rPr lang="zh-CN" altLang="en-US" smtClean="0"/>
              <a:t>，只能是增强陈情语气而不会激怒武帝，降臣对新主竟能如此措词这是少见。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</a:t>
            </a:r>
            <a:r>
              <a:rPr lang="en-US" smtClean="0"/>
              <a:t>“</a:t>
            </a:r>
            <a:r>
              <a:rPr lang="zh-CN" altLang="en-US" smtClean="0"/>
              <a:t>但以刘日薄西山，气息奄奄，人命危浅，朝不虑夕。臣无祖母，无以至今日；祖母无臣，无以终余年。母、孙二人，更相为命，是以区区不能废远。</a:t>
            </a:r>
            <a:r>
              <a:rPr lang="en-US" smtClean="0"/>
              <a:t>”</a:t>
            </a:r>
            <a:r>
              <a:rPr lang="zh-CN" altLang="en-US" smtClean="0"/>
              <a:t>这句话的含意是什么？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3373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作者又一次综述了自己跟祖母血肉相连不可分离的紧密关系，</a:t>
            </a:r>
            <a:r>
              <a:rPr lang="en-US" smtClean="0"/>
              <a:t>“</a:t>
            </a:r>
            <a:r>
              <a:rPr lang="zh-CN" altLang="en-US" smtClean="0"/>
              <a:t>臣无祖母，无以至今日；祖母无臣，无以终余年</a:t>
            </a:r>
            <a:r>
              <a:rPr lang="en-US" smtClean="0"/>
              <a:t>”</a:t>
            </a:r>
            <a:r>
              <a:rPr lang="zh-CN" altLang="en-US" smtClean="0"/>
              <a:t>，是一种意思，一种说法；</a:t>
            </a:r>
            <a:r>
              <a:rPr lang="en-US" smtClean="0"/>
              <a:t>“</a:t>
            </a:r>
            <a:r>
              <a:rPr lang="zh-CN" altLang="en-US" smtClean="0"/>
              <a:t>母、孙二人，更相为命</a:t>
            </a:r>
            <a:r>
              <a:rPr lang="en-US" smtClean="0"/>
              <a:t>”</a:t>
            </a:r>
            <a:r>
              <a:rPr lang="zh-CN" altLang="en-US" smtClean="0"/>
              <a:t>，还是这种意思，但是另一种说法，强调中具有错综变化，又自然地得出了</a:t>
            </a:r>
            <a:r>
              <a:rPr lang="en-US" smtClean="0"/>
              <a:t>“</a:t>
            </a:r>
            <a:r>
              <a:rPr lang="zh-CN" altLang="en-US" smtClean="0"/>
              <a:t>区区不能废远</a:t>
            </a:r>
            <a:r>
              <a:rPr lang="en-US" smtClean="0"/>
              <a:t>”</a:t>
            </a:r>
            <a:r>
              <a:rPr lang="zh-CN" altLang="en-US" smtClean="0"/>
              <a:t>的结论。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区区</a:t>
            </a:r>
            <a:r>
              <a:rPr lang="en-US" smtClean="0"/>
              <a:t>”</a:t>
            </a:r>
            <a:r>
              <a:rPr lang="zh-CN" altLang="en-US" smtClean="0"/>
              <a:t>，拳拳，一片真情，也就是</a:t>
            </a:r>
            <a:r>
              <a:rPr lang="en-US" smtClean="0"/>
              <a:t>“</a:t>
            </a:r>
            <a:r>
              <a:rPr lang="zh-CN" altLang="en-US" smtClean="0"/>
              <a:t>不能废远</a:t>
            </a:r>
            <a:r>
              <a:rPr lang="en-US" smtClean="0"/>
              <a:t>”</a:t>
            </a:r>
            <a:r>
              <a:rPr lang="zh-CN" altLang="en-US" smtClean="0"/>
              <a:t>，用</a:t>
            </a:r>
            <a:r>
              <a:rPr lang="en-US" smtClean="0"/>
              <a:t>“</a:t>
            </a:r>
            <a:r>
              <a:rPr lang="zh-CN" altLang="en-US" smtClean="0"/>
              <a:t>区区</a:t>
            </a:r>
            <a:r>
              <a:rPr lang="en-US" smtClean="0"/>
              <a:t>”</a:t>
            </a:r>
            <a:r>
              <a:rPr lang="zh-CN" altLang="en-US" smtClean="0"/>
              <a:t>又用</a:t>
            </a:r>
            <a:r>
              <a:rPr lang="en-US" smtClean="0"/>
              <a:t>“</a:t>
            </a:r>
            <a:r>
              <a:rPr lang="zh-CN" altLang="en-US" smtClean="0"/>
              <a:t>不能废远</a:t>
            </a:r>
            <a:r>
              <a:rPr lang="en-US" smtClean="0"/>
              <a:t>”</a:t>
            </a:r>
            <a:r>
              <a:rPr lang="zh-CN" altLang="en-US" smtClean="0"/>
              <a:t>，也是强调中具有错综变化。以上两句发自肺腑，动人神魄，从悉心说服武帝体恤下情看，</a:t>
            </a:r>
            <a:r>
              <a:rPr lang="en-US" smtClean="0"/>
              <a:t>“</a:t>
            </a:r>
            <a:r>
              <a:rPr lang="zh-CN" altLang="en-US" smtClean="0"/>
              <a:t>区区不能废远</a:t>
            </a:r>
            <a:r>
              <a:rPr lang="en-US" smtClean="0"/>
              <a:t>”</a:t>
            </a:r>
            <a:r>
              <a:rPr lang="zh-CN" altLang="en-US" smtClean="0"/>
              <a:t>明确表示不能分离，比上文</a:t>
            </a:r>
            <a:r>
              <a:rPr lang="en-US" smtClean="0"/>
              <a:t>“</a:t>
            </a:r>
            <a:r>
              <a:rPr lang="zh-CN" altLang="en-US" smtClean="0"/>
              <a:t>臣之进退，实为狼狈</a:t>
            </a:r>
            <a:r>
              <a:rPr lang="en-US" smtClean="0"/>
              <a:t>”</a:t>
            </a:r>
            <a:r>
              <a:rPr lang="zh-CN" altLang="en-US" smtClean="0"/>
              <a:t>之说前进了一步。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767513" cy="4535487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【</a:t>
            </a:r>
            <a:r>
              <a:rPr lang="zh-CN" altLang="en-US" kern="100" dirty="0" smtClean="0">
                <a:solidFill>
                  <a:srgbClr val="0033CC"/>
                </a:solidFill>
                <a:cs typeface="Times New Roman"/>
              </a:rPr>
              <a:t>赏析</a:t>
            </a:r>
            <a:r>
              <a:rPr lang="en-US" altLang="zh-CN" kern="100" dirty="0" smtClean="0">
                <a:solidFill>
                  <a:srgbClr val="0033CC"/>
                </a:solidFill>
                <a:cs typeface="Times New Roman"/>
              </a:rPr>
              <a:t>】</a:t>
            </a:r>
            <a:r>
              <a:rPr lang="zh-CN" altLang="en-US" kern="100" dirty="0" smtClean="0">
                <a:cs typeface="Times New Roman"/>
              </a:rPr>
              <a:t>　</a:t>
            </a:r>
            <a:r>
              <a:rPr lang="zh-CN" altLang="en-US" u="sng" kern="100" dirty="0" smtClean="0">
                <a:cs typeface="Times New Roman"/>
              </a:rPr>
              <a:t>这首词以时光的转换为线索，表现了深秋萧瑟清寒中作者因人去屋空而生的凄切孤独感。</a:t>
            </a:r>
            <a:r>
              <a:rPr lang="zh-CN" altLang="en-US" kern="100" dirty="0" smtClean="0">
                <a:cs typeface="Times New Roman"/>
              </a:rPr>
              <a:t>词的开端总领全词，点明主旨；议论开篇，奠定感情基调。</a:t>
            </a:r>
            <a:r>
              <a:rPr lang="zh-CN" altLang="en-US" dirty="0" smtClean="0"/>
              <a:t>无论写景还是抒情，上片都没有雕琢的痕迹，以复杂的思绪引出眼前的景象，片末看似以景收束，却景中带情。词的下片，抒写自己的报国志向无法实现的幽怨，景象气势磅礴，纵横驰骋，情感婉约深沉。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．文章开头</a:t>
            </a:r>
            <a:r>
              <a:rPr lang="en-US" smtClean="0"/>
              <a:t>“</a:t>
            </a:r>
            <a:r>
              <a:rPr lang="zh-CN" altLang="en-US" smtClean="0"/>
              <a:t>臣以险衅，夙遭闵凶</a:t>
            </a:r>
            <a:r>
              <a:rPr lang="en-US" smtClean="0"/>
              <a:t>”</a:t>
            </a:r>
            <a:r>
              <a:rPr lang="zh-CN" altLang="en-US" smtClean="0"/>
              <a:t>这句在全段中起到总摄作用，你能具体分析</a:t>
            </a:r>
            <a:r>
              <a:rPr lang="en-US" smtClean="0"/>
              <a:t>“</a:t>
            </a:r>
            <a:r>
              <a:rPr lang="zh-CN" altLang="en-US" smtClean="0"/>
              <a:t>夙遭闵凶</a:t>
            </a:r>
            <a:r>
              <a:rPr lang="en-US" smtClean="0"/>
              <a:t>”</a:t>
            </a:r>
            <a:r>
              <a:rPr lang="zh-CN" altLang="en-US" smtClean="0"/>
              <a:t>的具体体现吗？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>
                <a:solidFill>
                  <a:srgbClr val="0033CC"/>
                </a:solidFill>
              </a:rPr>
              <a:t>　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03350" y="1925638"/>
          <a:ext cx="6696075" cy="4022725"/>
        </p:xfrm>
        <a:graphic>
          <a:graphicData uri="http://schemas.openxmlformats.org/drawingml/2006/table">
            <a:tbl>
              <a:tblPr/>
              <a:tblGrid>
                <a:gridCol w="828966"/>
                <a:gridCol w="5867778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第一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半岁丧父，四岁母嫁，祖母抚养。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第二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幼年多病，九岁不行，零丁孤苦，直陈其事，运用白描手法，把自己形只影单、孤独无依的情状极为形象地表现出来，让人动容。寥寥数语表现了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躬亲抚养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的艰难、辛酸与劳苦，为下文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臣无祖母，无以至今日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张本。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第三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两辈单传，内外无亲，形影相吊。强调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无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鲜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字，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儿息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虽有却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晚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，可见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“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门衰祚薄</a:t>
                      </a:r>
                      <a:r>
                        <a:rPr lang="en-US" sz="2400" b="1" kern="100" dirty="0">
                          <a:latin typeface="宋体"/>
                          <a:ea typeface="宋体"/>
                          <a:cs typeface="Times New Roman"/>
                        </a:rPr>
                        <a:t>”</a:t>
                      </a: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，祖孙相依为命。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Times New Roman"/>
                          <a:ea typeface="宋体"/>
                          <a:cs typeface="Times New Roman"/>
                        </a:rPr>
                        <a:t>第四</a:t>
                      </a:r>
                      <a:endParaRPr lang="zh-CN" sz="2400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Times New Roman"/>
                          <a:ea typeface="宋体"/>
                          <a:cs typeface="Times New Roman"/>
                        </a:rPr>
                        <a:t>祖母年迈，夙婴疾病，卧床不起。</a:t>
                      </a:r>
                      <a:endParaRPr lang="zh-CN" sz="2400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4.</a:t>
            </a:r>
            <a:r>
              <a:rPr lang="zh-CN" altLang="en-US" smtClean="0"/>
              <a:t>将本文的第三段和第一段调整一下位置，先说理后讲情好不好？</a:t>
            </a:r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不好。出于情，归于情，先动之以情，再晓之以理，陈情于事，寓理于情。全文首先陈述个人悲惨遭遇及家庭凄苦，突出母孙的特殊关系，作为陈情的依据。继而写自己愿意奉诏，但又以刘病日笃，处于狼狈之境，借以博取晋武帝同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3373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再则抬出以孝治天下的大旗，恳求准其所请。同时更表明自己心迹，排除了不愿出仕的政治因素。最后提出解决矛盾的方案。全文构思缜密，脉络分明，具有很强的逻辑力量。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5</a:t>
            </a:r>
            <a:r>
              <a:rPr lang="zh-CN" altLang="en-US" smtClean="0"/>
              <a:t>．李密最后提出解决尽孝与尽忠两者矛盾的办法是什么？他是怎样提出这个办法的？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03350" y="1125538"/>
            <a:ext cx="6624638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点拨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>
                <a:solidFill>
                  <a:srgbClr val="0033CC"/>
                </a:solidFill>
              </a:rPr>
              <a:t>　</a:t>
            </a:r>
            <a:r>
              <a:rPr lang="zh-CN" altLang="en-US" smtClean="0"/>
              <a:t>文中写道：</a:t>
            </a:r>
            <a:r>
              <a:rPr lang="en-US" smtClean="0"/>
              <a:t>“</a:t>
            </a:r>
            <a:r>
              <a:rPr lang="zh-CN" altLang="en-US" smtClean="0"/>
              <a:t>臣密今年四十有四，祖母今年九十有六，是臣尽节于陛下之日长，报养刘之日短也</a:t>
            </a:r>
            <a:r>
              <a:rPr lang="en-US" smtClean="0"/>
              <a:t>”</a:t>
            </a:r>
            <a:r>
              <a:rPr lang="zh-CN" altLang="en-US" smtClean="0"/>
              <a:t>。此对偶句，通过</a:t>
            </a:r>
            <a:r>
              <a:rPr lang="en-US" smtClean="0"/>
              <a:t>“</a:t>
            </a:r>
            <a:r>
              <a:rPr lang="zh-CN" altLang="en-US" smtClean="0"/>
              <a:t>长</a:t>
            </a:r>
            <a:r>
              <a:rPr lang="en-US" smtClean="0"/>
              <a:t>”</a:t>
            </a:r>
            <a:r>
              <a:rPr lang="zh-CN" altLang="en-US" smtClean="0"/>
              <a:t>与</a:t>
            </a:r>
            <a:r>
              <a:rPr lang="en-US" smtClean="0"/>
              <a:t>“</a:t>
            </a:r>
            <a:r>
              <a:rPr lang="zh-CN" altLang="en-US" smtClean="0"/>
              <a:t>短</a:t>
            </a:r>
            <a:r>
              <a:rPr lang="en-US" smtClean="0"/>
              <a:t>”</a:t>
            </a:r>
            <a:r>
              <a:rPr lang="zh-CN" altLang="en-US" smtClean="0"/>
              <a:t>的比较，提出了一个先尽孝后尽忠的两全其美的方案。</a:t>
            </a:r>
            <a:r>
              <a:rPr lang="en-US" smtClean="0"/>
              <a:t>“</a:t>
            </a:r>
            <a:r>
              <a:rPr lang="zh-CN" altLang="en-US" smtClean="0"/>
              <a:t>生当陨首，死当结草</a:t>
            </a:r>
            <a:r>
              <a:rPr lang="en-US" smtClean="0"/>
              <a:t>”</a:t>
            </a:r>
            <a:r>
              <a:rPr lang="zh-CN" altLang="en-US" smtClean="0"/>
              <a:t>这个对偶句，通过</a:t>
            </a:r>
            <a:r>
              <a:rPr lang="en-US" smtClean="0"/>
              <a:t>“</a:t>
            </a:r>
            <a:r>
              <a:rPr lang="zh-CN" altLang="en-US" smtClean="0"/>
              <a:t>生</a:t>
            </a:r>
            <a:r>
              <a:rPr lang="en-US" smtClean="0"/>
              <a:t>”</a:t>
            </a:r>
            <a:r>
              <a:rPr lang="zh-CN" altLang="en-US" smtClean="0"/>
              <a:t>与</a:t>
            </a:r>
            <a:r>
              <a:rPr lang="en-US" smtClean="0"/>
              <a:t>“</a:t>
            </a:r>
            <a:r>
              <a:rPr lang="zh-CN" altLang="en-US" smtClean="0"/>
              <a:t>死</a:t>
            </a:r>
            <a:r>
              <a:rPr lang="en-US" smtClean="0"/>
              <a:t>”</a:t>
            </a:r>
            <a:r>
              <a:rPr lang="zh-CN" altLang="en-US" smtClean="0"/>
              <a:t>的并连，表现了李密一定要报大恩的诚心。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96975"/>
            <a:ext cx="6480175" cy="45354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作者以列数字、作对比的方式提出了先尽孝后尽忠这一解决矛盾的办法，合情合理，再加上李密在最后再表忠心，不容晋武帝置疑，不得不答应李密的陈情。总之，对比鲜明的对偶句，既表现了诚心，也解决了问题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03350" y="2133600"/>
            <a:ext cx="6480175" cy="3024188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晋王朝建立后，鉴于李密是著名的孝子，朝廷多次征召，先征为郎，后又征为太子洗马。他却以</a:t>
            </a:r>
            <a:r>
              <a:rPr lang="en-US" smtClean="0"/>
              <a:t>“</a:t>
            </a:r>
            <a:r>
              <a:rPr lang="zh-CN" altLang="en-US" smtClean="0"/>
              <a:t>供养无主</a:t>
            </a:r>
            <a:r>
              <a:rPr lang="en-US" smtClean="0"/>
              <a:t>”</a:t>
            </a:r>
            <a:r>
              <a:rPr lang="zh-CN" altLang="en-US" smtClean="0"/>
              <a:t>为由，</a:t>
            </a:r>
            <a:r>
              <a:rPr lang="en-US" smtClean="0"/>
              <a:t>“</a:t>
            </a:r>
            <a:r>
              <a:rPr lang="zh-CN" altLang="en-US" smtClean="0"/>
              <a:t>辞不赴命</a:t>
            </a:r>
            <a:r>
              <a:rPr lang="en-US" smtClean="0"/>
              <a:t>”</a:t>
            </a:r>
            <a:r>
              <a:rPr lang="zh-CN" altLang="en-US" smtClean="0"/>
              <a:t>。对于李密的</a:t>
            </a:r>
            <a:r>
              <a:rPr lang="en-US" smtClean="0"/>
              <a:t>“</a:t>
            </a:r>
            <a:r>
              <a:rPr lang="zh-CN" altLang="en-US" smtClean="0"/>
              <a:t>辞不就职</a:t>
            </a:r>
            <a:r>
              <a:rPr lang="en-US" smtClean="0"/>
              <a:t>”</a:t>
            </a:r>
            <a:r>
              <a:rPr lang="zh-CN" altLang="en-US" smtClean="0"/>
              <a:t>，你是如何看待的？</a:t>
            </a:r>
          </a:p>
        </p:txBody>
      </p:sp>
      <p:grpSp>
        <p:nvGrpSpPr>
          <p:cNvPr id="59395" name="组合 219"/>
          <p:cNvGrpSpPr>
            <a:grpSpLocks/>
          </p:cNvGrpSpPr>
          <p:nvPr/>
        </p:nvGrpSpPr>
        <p:grpSpPr bwMode="auto">
          <a:xfrm>
            <a:off x="3405188" y="949325"/>
            <a:ext cx="2174875" cy="608013"/>
            <a:chOff x="1785915" y="1790216"/>
            <a:chExt cx="2591783" cy="665647"/>
          </a:xfrm>
        </p:grpSpPr>
        <p:grpSp>
          <p:nvGrpSpPr>
            <p:cNvPr id="59396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5939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59399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400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探究争鸣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3357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各抒己见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en-US" smtClean="0"/>
              <a:t>♣</a:t>
            </a:r>
            <a:r>
              <a:rPr lang="zh-CN" altLang="en-US" smtClean="0"/>
              <a:t>李密为供养祖母。正如文中所说</a:t>
            </a:r>
            <a:r>
              <a:rPr lang="en-US" smtClean="0"/>
              <a:t>“</a:t>
            </a:r>
            <a:r>
              <a:rPr lang="zh-CN" altLang="en-US" smtClean="0"/>
              <a:t>臣以供养无主，辞不赴命</a:t>
            </a:r>
            <a:r>
              <a:rPr lang="en-US" smtClean="0"/>
              <a:t>”</a:t>
            </a:r>
            <a:r>
              <a:rPr lang="zh-CN" altLang="en-US" smtClean="0"/>
              <a:t>。李密从小境遇不佳，出生六个月丧父，四岁时舅父又强迫母亲改嫁。他是在祖母抚养下长大成人的。祖母对他关怀备至，他对祖母也十分孝敬。李密在祖母去世，服丧期满后才出仕。可见，李密与祖母刘的感情笃深，是李密</a:t>
            </a:r>
            <a:r>
              <a:rPr lang="en-US" smtClean="0"/>
              <a:t>“</a:t>
            </a:r>
            <a:r>
              <a:rPr lang="zh-CN" altLang="en-US" smtClean="0"/>
              <a:t>辞不就职</a:t>
            </a:r>
            <a:r>
              <a:rPr lang="en-US" smtClean="0"/>
              <a:t>”</a:t>
            </a:r>
            <a:r>
              <a:rPr lang="zh-CN" altLang="en-US" smtClean="0"/>
              <a:t>的一个原因。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125538"/>
            <a:ext cx="68405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♣</a:t>
            </a:r>
            <a:r>
              <a:rPr lang="zh-CN" altLang="en-US" smtClean="0"/>
              <a:t>李密是蜀汉旧臣，自然有怀旧的思想。李密被蜀后主刘禅封为尚书郎，得到后主重用。</a:t>
            </a:r>
            <a:r>
              <a:rPr lang="en-US" altLang="zh-CN" smtClean="0"/>
              <a:t>《</a:t>
            </a:r>
            <a:r>
              <a:rPr lang="zh-CN" altLang="en-US" smtClean="0"/>
              <a:t>陈情表</a:t>
            </a:r>
            <a:r>
              <a:rPr lang="en-US" altLang="zh-CN" smtClean="0"/>
              <a:t>》</a:t>
            </a:r>
            <a:r>
              <a:rPr lang="zh-CN" altLang="en-US" smtClean="0"/>
              <a:t>中有</a:t>
            </a:r>
            <a:r>
              <a:rPr lang="en-US" smtClean="0"/>
              <a:t>“</a:t>
            </a:r>
            <a:r>
              <a:rPr lang="zh-CN" altLang="en-US" smtClean="0"/>
              <a:t>乌鸟私情</a:t>
            </a:r>
            <a:r>
              <a:rPr lang="en-US" smtClean="0"/>
              <a:t>”</a:t>
            </a:r>
            <a:r>
              <a:rPr lang="zh-CN" altLang="en-US" smtClean="0"/>
              <a:t>一句，鸦知反哺，羊知跪乳，更何况得到礼遇的人呢？李密认为刘禅作为国君，可与春秋首霸齐桓公相比，齐桓公得管仲而成霸业，刘禅得诸葛亮而与强魏抗衡。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3357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刘禅是如此注重国人现实利益的一位政治家，我想李密对刘禅肯定是念念不忘的，对晋灭蜀汉也是有一点不服气和惋惜的。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刘禅是如此注重国人现实利益的一位政治家，我想李密对刘禅肯定是念念不忘的，对晋灭蜀汉也是有一点不服气和惋惜的。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337300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面对塞外景象，作者以景写情，又以情带景，使情与景、形与意融为一体。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思考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从上、下两片的首句看，这首词是以什么为线索来写的？请简要说明。</a:t>
            </a:r>
            <a:endParaRPr lang="en-US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提示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/>
              <a:t>　画线部分为思考答案。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组合 219"/>
          <p:cNvGrpSpPr>
            <a:grpSpLocks/>
          </p:cNvGrpSpPr>
          <p:nvPr/>
        </p:nvGrpSpPr>
        <p:grpSpPr bwMode="auto">
          <a:xfrm>
            <a:off x="3405188" y="1236663"/>
            <a:ext cx="2174875" cy="608012"/>
            <a:chOff x="1785915" y="1790216"/>
            <a:chExt cx="2591783" cy="665647"/>
          </a:xfrm>
        </p:grpSpPr>
        <p:grpSp>
          <p:nvGrpSpPr>
            <p:cNvPr id="63492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63494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63495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3496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文脉图示</a:t>
              </a:r>
            </a:p>
          </p:txBody>
        </p:sp>
      </p:grpSp>
      <p:pic>
        <p:nvPicPr>
          <p:cNvPr id="63491" name="Picture 9" descr="2-5.TIF"/>
          <p:cNvPicPr>
            <a:picLocks noChangeAspect="1" noChangeArrowheads="1"/>
          </p:cNvPicPr>
          <p:nvPr/>
        </p:nvPicPr>
        <p:blipFill>
          <a:blip r:embed="rId3" r:link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2420938"/>
            <a:ext cx="4935538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595313" y="2495550"/>
          <a:ext cx="7864475" cy="1319213"/>
        </p:xfrm>
        <a:graphic>
          <a:graphicData uri="http://schemas.openxmlformats.org/presentationml/2006/ole">
            <p:oleObj spid="_x0000_s13314" name="Document" r:id="rId3" imgW="3278345" imgH="556659" progId="Word.Document.8">
              <p:embed/>
            </p:oleObj>
          </a:graphicData>
        </a:graphic>
      </p:graphicFrame>
      <p:grpSp>
        <p:nvGrpSpPr>
          <p:cNvPr id="13315" name="组合 219"/>
          <p:cNvGrpSpPr>
            <a:grpSpLocks/>
          </p:cNvGrpSpPr>
          <p:nvPr/>
        </p:nvGrpSpPr>
        <p:grpSpPr bwMode="auto">
          <a:xfrm>
            <a:off x="3276600" y="1308100"/>
            <a:ext cx="2174875" cy="608013"/>
            <a:chOff x="1785915" y="1790216"/>
            <a:chExt cx="2591783" cy="665647"/>
          </a:xfrm>
        </p:grpSpPr>
        <p:grpSp>
          <p:nvGrpSpPr>
            <p:cNvPr id="13317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13319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13320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1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" name="Rectangle 185"/>
            <p:cNvSpPr>
              <a:spLocks noChangeArrowheads="1"/>
            </p:cNvSpPr>
            <p:nvPr/>
          </p:nvSpPr>
          <p:spPr bwMode="white">
            <a:xfrm>
              <a:off x="1874831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文本对译</a:t>
              </a: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900113" y="3500438"/>
            <a:ext cx="6985000" cy="16843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险衅：艰难祸患，指命运不好。险，坎坷。衅，祸患。夙：早时。闵：通</a:t>
            </a:r>
            <a:r>
              <a:rPr lang="en-US" sz="2400" b="1" kern="100" dirty="0">
                <a:latin typeface="宋体"/>
                <a:cs typeface="Times New Roman"/>
              </a:rPr>
              <a:t>“</a:t>
            </a: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悯</a:t>
            </a:r>
            <a:r>
              <a:rPr lang="en-US" sz="2400" b="1" kern="100" dirty="0">
                <a:latin typeface="宋体"/>
                <a:cs typeface="Times New Roman"/>
              </a:rPr>
              <a:t>”</a:t>
            </a: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，指可忧患的事</a:t>
            </a:r>
            <a:endParaRPr lang="en-US" altLang="zh-CN" sz="2400" b="1" kern="100" dirty="0">
              <a:latin typeface="Times New Roman"/>
              <a:ea typeface="宋体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en-US" sz="2400" b="1" kern="100" dirty="0">
                <a:latin typeface="Symbol"/>
                <a:ea typeface="宋体"/>
                <a:cs typeface="Times New Roman"/>
              </a:rPr>
              <a:t>(</a:t>
            </a: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多指疾病死丧</a:t>
            </a:r>
            <a:r>
              <a:rPr lang="en-US" sz="2400" b="1" kern="100" dirty="0">
                <a:latin typeface="Symbol"/>
                <a:ea typeface="宋体"/>
                <a:cs typeface="Times New Roman"/>
              </a:rPr>
              <a:t>)</a:t>
            </a: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。凶：不幸。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473075" y="1916113"/>
          <a:ext cx="8347075" cy="2795587"/>
        </p:xfrm>
        <a:graphic>
          <a:graphicData uri="http://schemas.openxmlformats.org/presentationml/2006/ole">
            <p:oleObj spid="_x0000_s14338" name="Document" r:id="rId3" imgW="3481876" imgH="128110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995363" y="1447800"/>
          <a:ext cx="7537450" cy="4141788"/>
        </p:xfrm>
        <a:graphic>
          <a:graphicData uri="http://schemas.openxmlformats.org/presentationml/2006/ole">
            <p:oleObj spid="_x0000_s15362" name="Document" r:id="rId3" imgW="3149703" imgH="1725428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468313" y="1844675"/>
          <a:ext cx="8412162" cy="2820988"/>
        </p:xfrm>
        <a:graphic>
          <a:graphicData uri="http://schemas.openxmlformats.org/presentationml/2006/ole">
            <p:oleObj spid="_x0000_s16386" name="Document" r:id="rId3" imgW="3509705" imgH="1205855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825500" y="1708150"/>
          <a:ext cx="7562850" cy="3016250"/>
        </p:xfrm>
        <a:graphic>
          <a:graphicData uri="http://schemas.openxmlformats.org/presentationml/2006/ole">
            <p:oleObj spid="_x0000_s17410" name="Document" r:id="rId3" imgW="3165098" imgH="1257344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373188" y="1125538"/>
          <a:ext cx="6151562" cy="4467225"/>
        </p:xfrm>
        <a:graphic>
          <a:graphicData uri="http://schemas.openxmlformats.org/presentationml/2006/ole">
            <p:oleObj spid="_x0000_s18434" name="Document" r:id="rId3" imgW="2570159" imgH="186261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255713" y="782638"/>
          <a:ext cx="6988175" cy="5238750"/>
        </p:xfrm>
        <a:graphic>
          <a:graphicData uri="http://schemas.openxmlformats.org/presentationml/2006/ole">
            <p:oleObj spid="_x0000_s19458" name="Document" r:id="rId3" imgW="2921553" imgH="218415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1331913" y="1196975"/>
          <a:ext cx="7119937" cy="4479925"/>
        </p:xfrm>
        <a:graphic>
          <a:graphicData uri="http://schemas.openxmlformats.org/presentationml/2006/ole">
            <p:oleObj spid="_x0000_s20482" name="Document" r:id="rId3" imgW="2966994" imgH="1866933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971550" y="1401763"/>
          <a:ext cx="7680325" cy="3827462"/>
        </p:xfrm>
        <a:graphic>
          <a:graphicData uri="http://schemas.openxmlformats.org/presentationml/2006/ole">
            <p:oleObj spid="_x0000_s21506" name="Document" r:id="rId3" imgW="3210266" imgH="1594725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组合 20"/>
          <p:cNvGrpSpPr>
            <a:grpSpLocks/>
          </p:cNvGrpSpPr>
          <p:nvPr/>
        </p:nvGrpSpPr>
        <p:grpSpPr bwMode="auto">
          <a:xfrm>
            <a:off x="2339975" y="981075"/>
            <a:ext cx="4375150" cy="706438"/>
            <a:chOff x="3143240" y="2263428"/>
            <a:chExt cx="3786214" cy="706794"/>
          </a:xfrm>
        </p:grpSpPr>
        <p:grpSp>
          <p:nvGrpSpPr>
            <p:cNvPr id="1034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0"/>
              <a:chOff x="0" y="0"/>
              <a:chExt cx="6561756" cy="546060"/>
            </a:xfrm>
          </p:grpSpPr>
          <p:sp>
            <p:nvSpPr>
              <p:cNvPr id="1036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1037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1035" name="TextBox 53"/>
            <p:cNvSpPr txBox="1">
              <a:spLocks noChangeArrowheads="1"/>
            </p:cNvSpPr>
            <p:nvPr/>
          </p:nvSpPr>
          <p:spPr bwMode="auto">
            <a:xfrm>
              <a:off x="3266870" y="2263428"/>
              <a:ext cx="3661282" cy="646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课前预习夯基固本</a:t>
              </a:r>
            </a:p>
          </p:txBody>
        </p:sp>
      </p:grp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268413" y="2636838"/>
          <a:ext cx="6975475" cy="3422650"/>
        </p:xfrm>
        <a:graphic>
          <a:graphicData uri="http://schemas.openxmlformats.org/presentationml/2006/ole">
            <p:oleObj spid="_x0000_s1026" name="Document" r:id="rId3" imgW="2913934" imgH="1427295" progId="Word.Document.8">
              <p:embed/>
            </p:oleObj>
          </a:graphicData>
        </a:graphic>
      </p:graphicFrame>
      <p:grpSp>
        <p:nvGrpSpPr>
          <p:cNvPr id="1028" name="组合 219"/>
          <p:cNvGrpSpPr>
            <a:grpSpLocks/>
          </p:cNvGrpSpPr>
          <p:nvPr/>
        </p:nvGrpSpPr>
        <p:grpSpPr bwMode="auto">
          <a:xfrm>
            <a:off x="3405188" y="1804988"/>
            <a:ext cx="2174875" cy="608012"/>
            <a:chOff x="1785915" y="1790216"/>
            <a:chExt cx="2591783" cy="665647"/>
          </a:xfrm>
        </p:grpSpPr>
        <p:grpSp>
          <p:nvGrpSpPr>
            <p:cNvPr id="1029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1031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1032" name="Picture 9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3" name="Picture 10" descr="Picture3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0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基础梳理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755650" y="1628775"/>
          <a:ext cx="7981950" cy="3592513"/>
        </p:xfrm>
        <a:graphic>
          <a:graphicData uri="http://schemas.openxmlformats.org/presentationml/2006/ole">
            <p:oleObj spid="_x0000_s22530" name="Document" r:id="rId3" imgW="3325822" imgH="1496787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971550" y="1038225"/>
          <a:ext cx="7524750" cy="4767263"/>
        </p:xfrm>
        <a:graphic>
          <a:graphicData uri="http://schemas.openxmlformats.org/presentationml/2006/ole">
            <p:oleObj spid="_x0000_s23554" name="Document" r:id="rId3" imgW="3136857" imgH="2063888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539750" y="1628775"/>
          <a:ext cx="8399463" cy="3525838"/>
        </p:xfrm>
        <a:graphic>
          <a:graphicData uri="http://schemas.openxmlformats.org/presentationml/2006/ole">
            <p:oleObj spid="_x0000_s24578" name="Document" r:id="rId3" imgW="3492061" imgH="152271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971550" y="1317625"/>
          <a:ext cx="7550150" cy="3840163"/>
        </p:xfrm>
        <a:graphic>
          <a:graphicData uri="http://schemas.openxmlformats.org/presentationml/2006/ole">
            <p:oleObj spid="_x0000_s25602" name="Document" r:id="rId3" imgW="3143097" imgH="1658456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39750" y="1225550"/>
          <a:ext cx="8281988" cy="3932238"/>
        </p:xfrm>
        <a:graphic>
          <a:graphicData uri="http://schemas.openxmlformats.org/presentationml/2006/ole">
            <p:oleObj spid="_x0000_s26626" name="Document" r:id="rId3" imgW="3445100" imgH="1638292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49288" y="1700213"/>
          <a:ext cx="7954962" cy="3017837"/>
        </p:xfrm>
        <a:graphic>
          <a:graphicData uri="http://schemas.openxmlformats.org/presentationml/2006/ole">
            <p:oleObj spid="_x0000_s27650" name="Document" r:id="rId3" imgW="3312859" imgH="1257344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187450" y="1125538"/>
            <a:ext cx="6840538" cy="4533900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日薄西山：太阳接近西山。用日落比喻人的寿命即将终了。薄，迫近。奄奄：气息微弱、将要断气的样子。危浅：活不长。</a:t>
            </a:r>
          </a:p>
        </p:txBody>
      </p:sp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11188" y="2997200"/>
          <a:ext cx="8191500" cy="1933575"/>
        </p:xfrm>
        <a:graphic>
          <a:graphicData uri="http://schemas.openxmlformats.org/presentationml/2006/ole">
            <p:oleObj spid="_x0000_s28674" name="Document" r:id="rId3" imgW="3418388" imgH="816626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1042988" y="1196975"/>
          <a:ext cx="7589837" cy="4284663"/>
        </p:xfrm>
        <a:graphic>
          <a:graphicData uri="http://schemas.openxmlformats.org/presentationml/2006/ole">
            <p:oleObj spid="_x0000_s29698" name="Document" r:id="rId3" imgW="3159602" imgH="1787719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6750" y="1538288"/>
          <a:ext cx="8267700" cy="3043237"/>
        </p:xfrm>
        <a:graphic>
          <a:graphicData uri="http://schemas.openxmlformats.org/presentationml/2006/ole">
            <p:oleObj spid="_x0000_s30722" name="Document" r:id="rId3" imgW="3456199" imgH="1268146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812800" y="1412875"/>
          <a:ext cx="7720013" cy="3762375"/>
        </p:xfrm>
        <a:graphic>
          <a:graphicData uri="http://schemas.openxmlformats.org/presentationml/2006/ole">
            <p:oleObj spid="_x0000_s31746" name="Document" r:id="rId3" imgW="3227934" imgH="1572040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1331913" y="1519238"/>
          <a:ext cx="6975475" cy="3422650"/>
        </p:xfrm>
        <a:graphic>
          <a:graphicData uri="http://schemas.openxmlformats.org/presentationml/2006/ole">
            <p:oleObj spid="_x0000_s2050" name="Document" r:id="rId3" imgW="2913934" imgH="1427295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03575" y="1844675"/>
            <a:ext cx="46815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闵，通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悯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，可忧患的事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6600" y="2349500"/>
            <a:ext cx="467995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零丁，通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伶仃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，孤独的样子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7900" y="2895600"/>
            <a:ext cx="27368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有，通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又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48038" y="3759200"/>
            <a:ext cx="33115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蓐，通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褥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cs typeface="Times New Roman"/>
              </a:rPr>
              <a:t>，垫子</a:t>
            </a:r>
            <a:endParaRPr lang="zh-CN" sz="2400" kern="100" dirty="0"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08175" y="3357563"/>
            <a:ext cx="331152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表示整数后有零数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819150" y="1303338"/>
          <a:ext cx="7929563" cy="3854450"/>
        </p:xfrm>
        <a:graphic>
          <a:graphicData uri="http://schemas.openxmlformats.org/presentationml/2006/ole">
            <p:oleObj spid="_x0000_s32770" name="Document" r:id="rId3" imgW="3321212" imgH="1611287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539750" y="1414463"/>
          <a:ext cx="8177213" cy="3814762"/>
        </p:xfrm>
        <a:graphic>
          <a:graphicData uri="http://schemas.openxmlformats.org/presentationml/2006/ole">
            <p:oleObj spid="_x0000_s33794" name="Document" r:id="rId3" imgW="3424379" imgH="1630371" progId="Word.Document.8">
              <p:embed/>
            </p:oleObj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组合 20"/>
          <p:cNvGrpSpPr>
            <a:grpSpLocks/>
          </p:cNvGrpSpPr>
          <p:nvPr/>
        </p:nvGrpSpPr>
        <p:grpSpPr bwMode="auto">
          <a:xfrm>
            <a:off x="2484438" y="1268413"/>
            <a:ext cx="4375150" cy="706437"/>
            <a:chOff x="3143240" y="2263427"/>
            <a:chExt cx="3786214" cy="706796"/>
          </a:xfrm>
        </p:grpSpPr>
        <p:grpSp>
          <p:nvGrpSpPr>
            <p:cNvPr id="64522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64524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64525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64523" name="TextBox 53"/>
            <p:cNvSpPr txBox="1">
              <a:spLocks noChangeArrowheads="1"/>
            </p:cNvSpPr>
            <p:nvPr/>
          </p:nvSpPr>
          <p:spPr bwMode="auto">
            <a:xfrm>
              <a:off x="3259971" y="2263427"/>
              <a:ext cx="3599461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技法借鉴素材挖掘</a:t>
              </a:r>
            </a:p>
          </p:txBody>
        </p:sp>
      </p:grpSp>
      <p:grpSp>
        <p:nvGrpSpPr>
          <p:cNvPr id="64515" name="组合 219"/>
          <p:cNvGrpSpPr>
            <a:grpSpLocks/>
          </p:cNvGrpSpPr>
          <p:nvPr/>
        </p:nvGrpSpPr>
        <p:grpSpPr bwMode="auto">
          <a:xfrm>
            <a:off x="3448050" y="2060575"/>
            <a:ext cx="2174875" cy="608013"/>
            <a:chOff x="1785915" y="1790216"/>
            <a:chExt cx="2591783" cy="665647"/>
          </a:xfrm>
        </p:grpSpPr>
        <p:grpSp>
          <p:nvGrpSpPr>
            <p:cNvPr id="64517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64519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64520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4521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9" name="Rectangle 185"/>
            <p:cNvSpPr>
              <a:spLocks noChangeArrowheads="1"/>
            </p:cNvSpPr>
            <p:nvPr/>
          </p:nvSpPr>
          <p:spPr bwMode="white">
            <a:xfrm>
              <a:off x="1874831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技法借鉴</a:t>
              </a: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258888" y="2781300"/>
            <a:ext cx="6840537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一、写法归纳</a:t>
            </a:r>
            <a:endParaRPr lang="zh-CN" sz="240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cs typeface="Times New Roman"/>
              </a:rPr>
              <a:t>融情于事，情更动人</a:t>
            </a:r>
            <a:endParaRPr lang="zh-CN" sz="240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强烈的感情色彩是本文的一大特色，但作者无论是述自己的孤苦无依之情，还是述自己和祖母相依为命的深厚亲情，都是通过叙事来表达的。</a:t>
            </a:r>
            <a:endParaRPr lang="zh-CN" sz="240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而自己对朝廷恩遇的感激和对武帝的忠敬之心，也是以充满情感的笔调来写的。文以情动人，贵在情真，情真方能动人。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二、技法指导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文以情动人，贵在情真，情真方能动人。那么如何才能使文章感情真挚呢？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．融情于事，把丰富的思想感情融会到具体事件的叙述中，使情感得以更充分的表露。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2</a:t>
            </a:r>
            <a:r>
              <a:rPr lang="zh-CN" altLang="en-US" smtClean="0"/>
              <a:t>．融会美好意象，把这些意象与伴随着欢乐与痛苦，交织着甜美与酸楚的感受融会到一起，使感情流露如水到渠成。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3</a:t>
            </a:r>
            <a:r>
              <a:rPr lang="zh-CN" altLang="en-US" smtClean="0"/>
              <a:t>．注意细节描写，细节是生活感应的微神经，它在作文中有着一种摄人心魄的力量。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4</a:t>
            </a:r>
            <a:r>
              <a:rPr lang="zh-CN" altLang="en-US" smtClean="0"/>
              <a:t>．注重情景交融，</a:t>
            </a:r>
            <a:r>
              <a:rPr lang="en-US" smtClean="0"/>
              <a:t>“</a:t>
            </a:r>
            <a:r>
              <a:rPr lang="zh-CN" altLang="en-US" smtClean="0"/>
              <a:t>一切景语皆情语</a:t>
            </a:r>
            <a:r>
              <a:rPr lang="en-US" smtClean="0"/>
              <a:t>”</a:t>
            </a:r>
            <a:r>
              <a:rPr lang="zh-CN" altLang="en-US" smtClean="0"/>
              <a:t>，要善于将环境描写与主观情思融合起来，倾诉自己的心声，而不是纯客观的描写。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551613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三、随堂练笔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请运用融情于事的写法，写一个片断，表达对农民工子弟渴望和城里人一样平等的理解之情。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四、他山之石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放学回家，他们做好简单的晚饭，父母还在工地或菜场上劳作；午夜醒来，泪眼中城里的星空没有家乡的明亮；悄悄许愿，希望明天他们的打工子弟小学不会因交不出电费而被查封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2642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虽然，他们还在为不多的学费而苦恼；虽然，学校还是交不上水电费；虽然，还有好多体制还不够完善</a:t>
            </a:r>
            <a:r>
              <a:rPr lang="en-US" altLang="zh-CN" smtClean="0"/>
              <a:t>……</a:t>
            </a:r>
            <a:r>
              <a:rPr lang="zh-CN" altLang="en-US" smtClean="0"/>
              <a:t>虽然有好多个</a:t>
            </a:r>
            <a:r>
              <a:rPr lang="en-US" smtClean="0"/>
              <a:t>“</a:t>
            </a:r>
            <a:r>
              <a:rPr lang="zh-CN" altLang="en-US" smtClean="0"/>
              <a:t>虽然</a:t>
            </a:r>
            <a:r>
              <a:rPr lang="en-US" smtClean="0"/>
              <a:t>”</a:t>
            </a:r>
            <a:r>
              <a:rPr lang="zh-CN" altLang="en-US" smtClean="0"/>
              <a:t>，但是，只有一个</a:t>
            </a:r>
            <a:r>
              <a:rPr lang="en-US" smtClean="0"/>
              <a:t>“</a:t>
            </a:r>
            <a:r>
              <a:rPr lang="zh-CN" altLang="en-US" smtClean="0"/>
              <a:t>但是</a:t>
            </a:r>
            <a:r>
              <a:rPr lang="en-US" smtClean="0"/>
              <a:t>”</a:t>
            </a:r>
            <a:r>
              <a:rPr lang="zh-CN" altLang="en-US" smtClean="0"/>
              <a:t>就足够了，已经有好多视线转向他们，他们正在茁壮地成长。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917700"/>
            <a:ext cx="6623050" cy="3959225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一、课内素材开发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让孝成为一种习惯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《</a:t>
            </a:r>
            <a:r>
              <a:rPr lang="zh-CN" altLang="en-US" smtClean="0"/>
              <a:t>晋书</a:t>
            </a:r>
            <a:r>
              <a:rPr lang="en-US" altLang="zh-CN" smtClean="0"/>
              <a:t>·</a:t>
            </a:r>
            <a:r>
              <a:rPr lang="zh-CN" altLang="en-US" smtClean="0"/>
              <a:t>孝友传</a:t>
            </a:r>
            <a:r>
              <a:rPr lang="en-US" altLang="zh-CN" smtClean="0"/>
              <a:t>》</a:t>
            </a:r>
            <a:r>
              <a:rPr lang="zh-CN" altLang="en-US" smtClean="0"/>
              <a:t>，将李密名列首位，誉之</a:t>
            </a:r>
            <a:r>
              <a:rPr lang="en-US" smtClean="0"/>
              <a:t>“</a:t>
            </a:r>
            <a:r>
              <a:rPr lang="zh-CN" altLang="en-US" smtClean="0"/>
              <a:t>以孝谨闻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  <a:r>
              <a:rPr lang="en-US" altLang="zh-CN" smtClean="0"/>
              <a:t>《</a:t>
            </a:r>
            <a:r>
              <a:rPr lang="zh-CN" altLang="en-US" smtClean="0"/>
              <a:t>晋书</a:t>
            </a:r>
            <a:r>
              <a:rPr lang="en-US" altLang="zh-CN" smtClean="0"/>
              <a:t>》</a:t>
            </a:r>
            <a:r>
              <a:rPr lang="zh-CN" altLang="en-US" smtClean="0"/>
              <a:t>记载着：</a:t>
            </a:r>
            <a:r>
              <a:rPr lang="en-US" smtClean="0"/>
              <a:t>“</a:t>
            </a:r>
            <a:r>
              <a:rPr lang="zh-CN" altLang="en-US" smtClean="0"/>
              <a:t>刘氏有疾，则涕泣侧息，未尝解衣，饮膳汤药必先尝后进。</a:t>
            </a:r>
            <a:r>
              <a:rPr lang="en-US" smtClean="0"/>
              <a:t>”</a:t>
            </a:r>
            <a:r>
              <a:rPr lang="zh-CN" altLang="en-US" smtClean="0"/>
              <a:t>李密少从儒学大师谯周，深受儒家思想的浸染。</a:t>
            </a:r>
            <a:r>
              <a:rPr lang="en-US" smtClean="0"/>
              <a:t>“</a:t>
            </a:r>
            <a:r>
              <a:rPr lang="zh-CN" altLang="en-US" smtClean="0"/>
              <a:t>仁者，人也，亲亲为大</a:t>
            </a:r>
            <a:r>
              <a:rPr lang="en-US" smtClean="0"/>
              <a:t>”</a:t>
            </a:r>
            <a:r>
              <a:rPr lang="en-US" altLang="zh-CN" smtClean="0"/>
              <a:t>(《</a:t>
            </a:r>
            <a:r>
              <a:rPr lang="zh-CN" altLang="en-US" smtClean="0"/>
              <a:t>礼记</a:t>
            </a:r>
            <a:r>
              <a:rPr lang="en-US" altLang="zh-CN" smtClean="0"/>
              <a:t>·</a:t>
            </a:r>
            <a:r>
              <a:rPr lang="zh-CN" altLang="en-US" smtClean="0"/>
              <a:t>中庸</a:t>
            </a:r>
            <a:r>
              <a:rPr lang="en-US" altLang="zh-CN" smtClean="0"/>
              <a:t>》)</a:t>
            </a:r>
            <a:r>
              <a:rPr lang="zh-CN" altLang="en-US" smtClean="0"/>
              <a:t>。</a:t>
            </a:r>
          </a:p>
        </p:txBody>
      </p:sp>
      <p:grpSp>
        <p:nvGrpSpPr>
          <p:cNvPr id="69635" name="组合 219"/>
          <p:cNvGrpSpPr>
            <a:grpSpLocks/>
          </p:cNvGrpSpPr>
          <p:nvPr/>
        </p:nvGrpSpPr>
        <p:grpSpPr bwMode="auto">
          <a:xfrm>
            <a:off x="3563938" y="1196975"/>
            <a:ext cx="2174875" cy="608013"/>
            <a:chOff x="1785915" y="1790216"/>
            <a:chExt cx="2591783" cy="665647"/>
          </a:xfrm>
        </p:grpSpPr>
        <p:grpSp>
          <p:nvGrpSpPr>
            <p:cNvPr id="69636" name="Group 7"/>
            <p:cNvGrpSpPr>
              <a:grpSpLocks/>
            </p:cNvGrpSpPr>
            <p:nvPr/>
          </p:nvGrpSpPr>
          <p:grpSpPr bwMode="auto">
            <a:xfrm>
              <a:off x="1785915" y="1847850"/>
              <a:ext cx="2591783" cy="608013"/>
              <a:chOff x="2112" y="1158"/>
              <a:chExt cx="618" cy="383"/>
            </a:xfrm>
          </p:grpSpPr>
          <p:sp>
            <p:nvSpPr>
              <p:cNvPr id="69638" name="AutoShape 8"/>
              <p:cNvSpPr>
                <a:spLocks noChangeArrowheads="1"/>
              </p:cNvSpPr>
              <p:nvPr/>
            </p:nvSpPr>
            <p:spPr bwMode="gray">
              <a:xfrm>
                <a:off x="2112" y="1162"/>
                <a:ext cx="617" cy="379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33399"/>
                  </a:gs>
                  <a:gs pos="100000">
                    <a:srgbClr val="28A2A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en-US">
                  <a:latin typeface="Calibri" pitchFamily="34" charset="0"/>
                </a:endParaRPr>
              </a:p>
            </p:txBody>
          </p:sp>
          <p:pic>
            <p:nvPicPr>
              <p:cNvPr id="69639" name="Picture 9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>
                <a:off x="2119" y="1331"/>
                <a:ext cx="264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640" name="Picture 10" descr="Picture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gray">
              <a:xfrm rot="10800000">
                <a:off x="2443" y="1158"/>
                <a:ext cx="287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Rectangle 185"/>
            <p:cNvSpPr>
              <a:spLocks noChangeArrowheads="1"/>
            </p:cNvSpPr>
            <p:nvPr/>
          </p:nvSpPr>
          <p:spPr bwMode="white">
            <a:xfrm>
              <a:off x="1874830" y="1790216"/>
              <a:ext cx="2417736" cy="639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itchFamily="2" charset="-122"/>
                  <a:cs typeface="Arial" charset="0"/>
                </a:rPr>
                <a:t>素材挖掘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孝敬祖母也必是李密心中之最大。孔子曰：</a:t>
            </a:r>
            <a:r>
              <a:rPr lang="en-US" smtClean="0"/>
              <a:t>“</a:t>
            </a:r>
            <a:r>
              <a:rPr lang="zh-CN" altLang="en-US" smtClean="0"/>
              <a:t>君子之德行，应以孝行为先。</a:t>
            </a:r>
            <a:r>
              <a:rPr lang="en-US" smtClean="0"/>
              <a:t>”</a:t>
            </a:r>
            <a:r>
              <a:rPr lang="en-US" altLang="zh-CN" smtClean="0"/>
              <a:t>《</a:t>
            </a:r>
            <a:r>
              <a:rPr lang="zh-CN" altLang="en-US" smtClean="0"/>
              <a:t>陈情表</a:t>
            </a:r>
            <a:r>
              <a:rPr lang="en-US" altLang="zh-CN" smtClean="0"/>
              <a:t>》</a:t>
            </a:r>
            <a:r>
              <a:rPr lang="zh-CN" altLang="en-US" smtClean="0"/>
              <a:t>以侍亲孝顺之心感人肺腑，婉转凄恻，真情沛然，成为中国古代散文名篇，千百年来一直被人们广为传诵。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[</a:t>
            </a:r>
            <a:r>
              <a:rPr lang="zh-CN" altLang="en-US" smtClean="0">
                <a:solidFill>
                  <a:srgbClr val="0033CC"/>
                </a:solidFill>
              </a:rPr>
              <a:t>适用话题</a:t>
            </a:r>
            <a:r>
              <a:rPr lang="en-US" altLang="zh-CN" smtClean="0">
                <a:solidFill>
                  <a:srgbClr val="0033CC"/>
                </a:solidFill>
              </a:rPr>
              <a:t>] </a:t>
            </a:r>
            <a:r>
              <a:rPr lang="zh-CN" altLang="en-US" smtClean="0"/>
              <a:t>这则材料主要适用于</a:t>
            </a:r>
            <a:r>
              <a:rPr lang="en-US" smtClean="0"/>
              <a:t>“</a:t>
            </a:r>
            <a:r>
              <a:rPr lang="zh-CN" altLang="en-US" smtClean="0"/>
              <a:t>孝敬</a:t>
            </a:r>
            <a:r>
              <a:rPr lang="en-US" smtClean="0"/>
              <a:t>”“</a:t>
            </a:r>
            <a:r>
              <a:rPr lang="zh-CN" altLang="en-US" smtClean="0"/>
              <a:t>学会感恩</a:t>
            </a:r>
            <a:r>
              <a:rPr lang="en-US" smtClean="0"/>
              <a:t>”“</a:t>
            </a:r>
            <a:r>
              <a:rPr lang="zh-CN" altLang="en-US" smtClean="0"/>
              <a:t>尊重社会公德</a:t>
            </a:r>
            <a:r>
              <a:rPr lang="en-US" smtClean="0"/>
              <a:t>”“</a:t>
            </a:r>
            <a:r>
              <a:rPr lang="zh-CN" altLang="en-US" smtClean="0"/>
              <a:t>美德</a:t>
            </a:r>
            <a:r>
              <a:rPr lang="en-US" smtClean="0"/>
              <a:t>”</a:t>
            </a:r>
            <a:r>
              <a:rPr lang="zh-CN" altLang="en-US" smtClean="0"/>
              <a:t>等相关话题作文的写作中。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类文示例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羊有跪乳之恩，乌鸦有反哺之情。更何况人呢。面对曾经帮助自己的恩人，我们需要尽最大努力去回报。所谓</a:t>
            </a:r>
            <a:r>
              <a:rPr lang="en-US" smtClean="0"/>
              <a:t>“</a:t>
            </a:r>
            <a:r>
              <a:rPr lang="zh-CN" altLang="en-US" smtClean="0"/>
              <a:t>滴水之恩，当涌泉相报</a:t>
            </a:r>
            <a:r>
              <a:rPr lang="en-US" smtClean="0"/>
              <a:t>”</a:t>
            </a:r>
            <a:r>
              <a:rPr lang="zh-CN" altLang="en-US" smtClean="0"/>
              <a:t>，讲的就是感恩。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125538" y="1628775"/>
          <a:ext cx="6975475" cy="3422650"/>
        </p:xfrm>
        <a:graphic>
          <a:graphicData uri="http://schemas.openxmlformats.org/presentationml/2006/ole">
            <p:oleObj spid="_x0000_s3074" name="Document" r:id="rId3" imgW="2913934" imgH="1427295" progId="Word.Document.8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40200" y="2032000"/>
            <a:ext cx="2303463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动词，怜惜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35375" y="2535238"/>
            <a:ext cx="2305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动词，自夸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3800" y="3068638"/>
            <a:ext cx="23050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动词，怜悯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授人以饭，也许他会渡过难关，也许他会成就辉煌，但授人者施人不求回报，作为一个受者要做一个有谦虚之德的人，一个有敬畏之心的人，这样才能回报我们命运的恩人。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衔环结草，以报恩德。古人做得很好，这就是华夏古老民族的精神，一个知恩图报的信念。因为他们给了我们最大的帮助，至少对于我们接受恩德的人来说是这样。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倘若每个人都冰着一张脸庞，那么人世间就和地狱差不多，虽然太阳还是一天一天地升起。正因为有人施恩，有人报恩，我们的生存空间才鸟语花香，饶有情趣。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二、课外素材储备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湖北巡视办否认接受贫困县</a:t>
            </a:r>
            <a:r>
              <a:rPr lang="en-US" altLang="zh-CN" smtClean="0"/>
              <a:t>80</a:t>
            </a:r>
            <a:r>
              <a:rPr lang="zh-CN" altLang="en-US" smtClean="0"/>
              <a:t>万元接待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近日，一篇题为</a:t>
            </a:r>
            <a:r>
              <a:rPr lang="en-US" altLang="zh-CN" smtClean="0"/>
              <a:t>《</a:t>
            </a:r>
            <a:r>
              <a:rPr lang="zh-CN" altLang="en-US" smtClean="0"/>
              <a:t>巡视组的账单</a:t>
            </a:r>
            <a:r>
              <a:rPr lang="en-US" altLang="zh-CN" smtClean="0"/>
              <a:t>》</a:t>
            </a:r>
            <a:r>
              <a:rPr lang="zh-CN" altLang="en-US" smtClean="0"/>
              <a:t>的新闻报道成为舆论关注的焦点。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331913" y="1125538"/>
            <a:ext cx="6840537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报道称，湖北省委第六巡视组在巡视国家级贫困县秭归县的</a:t>
            </a:r>
            <a:r>
              <a:rPr lang="en-US" altLang="zh-CN" smtClean="0"/>
              <a:t>20</a:t>
            </a:r>
            <a:r>
              <a:rPr lang="zh-CN" altLang="en-US" smtClean="0"/>
              <a:t>余天内，</a:t>
            </a:r>
            <a:r>
              <a:rPr lang="en-US" altLang="zh-CN" smtClean="0"/>
              <a:t>13</a:t>
            </a:r>
            <a:r>
              <a:rPr lang="zh-CN" altLang="en-US" smtClean="0"/>
              <a:t>人开销</a:t>
            </a:r>
            <a:r>
              <a:rPr lang="en-US" altLang="zh-CN" smtClean="0"/>
              <a:t>80</a:t>
            </a:r>
            <a:r>
              <a:rPr lang="zh-CN" altLang="en-US" smtClean="0"/>
              <a:t>多万元。报道附上了两张秭归县</a:t>
            </a:r>
            <a:r>
              <a:rPr lang="en-US" smtClean="0"/>
              <a:t>“</a:t>
            </a:r>
            <a:r>
              <a:rPr lang="zh-CN" altLang="en-US" smtClean="0"/>
              <a:t>巡视组进驻秭归工作经费明细表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秭归县委办公室回应称，明细单中的</a:t>
            </a:r>
            <a:r>
              <a:rPr lang="en-US" altLang="zh-CN" smtClean="0"/>
              <a:t>80</a:t>
            </a:r>
            <a:r>
              <a:rPr lang="zh-CN" altLang="en-US" smtClean="0"/>
              <a:t>万元包括</a:t>
            </a:r>
            <a:r>
              <a:rPr lang="en-US" smtClean="0"/>
              <a:t>“</a:t>
            </a:r>
            <a:r>
              <a:rPr lang="zh-CN" altLang="en-US" smtClean="0"/>
              <a:t>省委巡视组工作期间的有关费用；历年及今年以来县委办接待上级领导、外来客人以及来秭归开展对口支援所花费的费用；添置办公设备的费用、购买接待酒水的费用</a:t>
            </a:r>
            <a:r>
              <a:rPr lang="en-US" smtClean="0"/>
              <a:t>”</a:t>
            </a:r>
            <a:r>
              <a:rPr lang="zh-CN" altLang="en-US" smtClean="0"/>
              <a:t>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[</a:t>
            </a:r>
            <a:r>
              <a:rPr lang="zh-CN" altLang="en-US" smtClean="0">
                <a:solidFill>
                  <a:srgbClr val="0033CC"/>
                </a:solidFill>
              </a:rPr>
              <a:t>适用话题</a:t>
            </a:r>
            <a:r>
              <a:rPr lang="en-US" altLang="zh-CN" smtClean="0">
                <a:solidFill>
                  <a:srgbClr val="0033CC"/>
                </a:solidFill>
              </a:rPr>
              <a:t>] </a:t>
            </a:r>
            <a:r>
              <a:rPr lang="zh-CN" altLang="en-US" smtClean="0"/>
              <a:t>这则材料可用于</a:t>
            </a:r>
            <a:r>
              <a:rPr lang="en-US" smtClean="0"/>
              <a:t>“</a:t>
            </a:r>
            <a:r>
              <a:rPr lang="zh-CN" altLang="en-US" smtClean="0"/>
              <a:t>权力公开</a:t>
            </a:r>
            <a:r>
              <a:rPr lang="en-US" smtClean="0"/>
              <a:t>”“</a:t>
            </a:r>
            <a:r>
              <a:rPr lang="zh-CN" altLang="en-US" smtClean="0"/>
              <a:t>如何遏制腐败</a:t>
            </a:r>
            <a:r>
              <a:rPr lang="en-US" smtClean="0"/>
              <a:t>”“</a:t>
            </a:r>
            <a:r>
              <a:rPr lang="zh-CN" altLang="en-US" smtClean="0"/>
              <a:t>贫困的背后</a:t>
            </a:r>
            <a:r>
              <a:rPr lang="en-US" smtClean="0"/>
              <a:t>”“</a:t>
            </a:r>
            <a:r>
              <a:rPr lang="zh-CN" altLang="en-US" smtClean="0"/>
              <a:t>公信力</a:t>
            </a:r>
            <a:r>
              <a:rPr lang="en-US" smtClean="0"/>
              <a:t>”“</a:t>
            </a:r>
            <a:r>
              <a:rPr lang="zh-CN" altLang="en-US" smtClean="0"/>
              <a:t>法制意识</a:t>
            </a:r>
            <a:r>
              <a:rPr lang="en-US" smtClean="0"/>
              <a:t>”</a:t>
            </a:r>
            <a:r>
              <a:rPr lang="zh-CN" altLang="en-US" smtClean="0"/>
              <a:t>等相关话题作文的写作中。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类文示例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很多腐败现象看起来是人的素质问题，但深层原因还是制度方面的问题。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一方面，有的制度不健全、不完善，偏重制定要求式的实体制度，而具体的、可操作性强的保障制度相对缺乏，使一些制度执行起来弹性很大，容易变形走样；另一方面，一些制度滞后或缺失，无法从制度上防止腐败问题的发生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还有就是监督制度的制度、监督权力的权力偏软，使得一些制度成了摆设，像</a:t>
            </a:r>
            <a:r>
              <a:rPr lang="en-US" smtClean="0"/>
              <a:t>“</a:t>
            </a:r>
            <a:r>
              <a:rPr lang="zh-CN" altLang="en-US" smtClean="0"/>
              <a:t>窗户纸</a:t>
            </a:r>
            <a:r>
              <a:rPr lang="en-US" smtClean="0"/>
              <a:t>”</a:t>
            </a:r>
            <a:r>
              <a:rPr lang="zh-CN" altLang="en-US" smtClean="0"/>
              <a:t>一样一捅就破。这就难免形成</a:t>
            </a:r>
            <a:r>
              <a:rPr lang="en-US" smtClean="0"/>
              <a:t>“</a:t>
            </a:r>
            <a:r>
              <a:rPr lang="zh-CN" altLang="en-US" smtClean="0"/>
              <a:t>有形的制度敌不过无形的家长制，</a:t>
            </a:r>
            <a:r>
              <a:rPr lang="en-US" smtClean="0"/>
              <a:t>‘</a:t>
            </a:r>
            <a:r>
              <a:rPr lang="zh-CN" altLang="en-US" smtClean="0"/>
              <a:t>硬制度</a:t>
            </a:r>
            <a:r>
              <a:rPr lang="en-US" smtClean="0"/>
              <a:t>’</a:t>
            </a:r>
            <a:r>
              <a:rPr lang="zh-CN" altLang="en-US" smtClean="0"/>
              <a:t>敌不过拥有绝对权力的</a:t>
            </a:r>
            <a:r>
              <a:rPr lang="en-US" smtClean="0"/>
              <a:t>‘</a:t>
            </a:r>
            <a:r>
              <a:rPr lang="zh-CN" altLang="en-US" smtClean="0"/>
              <a:t>软领导</a:t>
            </a:r>
            <a:r>
              <a:rPr lang="en-US" smtClean="0"/>
              <a:t>’”</a:t>
            </a:r>
            <a:r>
              <a:rPr lang="zh-CN" altLang="en-US" smtClean="0"/>
              <a:t>的局面。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图片 18" descr="按钮.pn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7050" y="3286125"/>
            <a:ext cx="30114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851" name="组合 20"/>
          <p:cNvGrpSpPr>
            <a:grpSpLocks/>
          </p:cNvGrpSpPr>
          <p:nvPr/>
        </p:nvGrpSpPr>
        <p:grpSpPr bwMode="auto">
          <a:xfrm>
            <a:off x="2357438" y="1989138"/>
            <a:ext cx="4375150" cy="706437"/>
            <a:chOff x="3143240" y="2263427"/>
            <a:chExt cx="3786214" cy="706796"/>
          </a:xfrm>
        </p:grpSpPr>
        <p:grpSp>
          <p:nvGrpSpPr>
            <p:cNvPr id="78852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78854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78855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78853" name="TextBox 53"/>
            <p:cNvSpPr txBox="1">
              <a:spLocks noChangeArrowheads="1"/>
            </p:cNvSpPr>
            <p:nvPr/>
          </p:nvSpPr>
          <p:spPr bwMode="auto">
            <a:xfrm>
              <a:off x="3229060" y="2263427"/>
              <a:ext cx="3661282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实战演练轻松闯关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258888" y="1700213"/>
            <a:ext cx="7058025" cy="3887787"/>
          </a:xfrm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algn="ctr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墓碑后面的字</a:t>
            </a:r>
            <a:endParaRPr lang="zh-CN" altLang="en-US" kern="100" dirty="0" smtClean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  <a:defRPr/>
            </a:pPr>
            <a:r>
              <a:rPr lang="zh-CN" altLang="en-US" kern="100" dirty="0" smtClean="0">
                <a:cs typeface="Times New Roman"/>
              </a:rPr>
              <a:t>在额尔古纳的野地，我见到一块特殊的墓碑。</a:t>
            </a:r>
            <a:endParaRPr lang="en-US" altLang="zh-CN" kern="100" dirty="0" smtClean="0">
              <a:cs typeface="Times New Roman"/>
            </a:endParaRPr>
          </a:p>
          <a:p>
            <a:pPr>
              <a:defRPr/>
            </a:pPr>
            <a:r>
              <a:rPr lang="zh-CN" altLang="en-US" dirty="0" smtClean="0"/>
              <a:t>树叶散落乡路，被马车轧进泥里。枝条裸露着胳膊，如同雨水中赶路的精疲力尽的女人。这儿的秋天比别处更疲惫。行路中，我被一丛野果吸引，桔色的颗粒一串串挂在树上，像用眼睛瞪人。</a:t>
            </a:r>
          </a:p>
          <a:p>
            <a:pPr algn="just">
              <a:spcAft>
                <a:spcPts val="0"/>
              </a:spcAft>
              <a:defRPr/>
            </a:pPr>
            <a:endParaRPr lang="zh-CN" kern="100" dirty="0">
              <a:latin typeface="宋体"/>
              <a:cs typeface="Courier New"/>
            </a:endParaRPr>
          </a:p>
        </p:txBody>
      </p:sp>
      <p:grpSp>
        <p:nvGrpSpPr>
          <p:cNvPr id="79875" name="组合 20"/>
          <p:cNvGrpSpPr>
            <a:grpSpLocks/>
          </p:cNvGrpSpPr>
          <p:nvPr/>
        </p:nvGrpSpPr>
        <p:grpSpPr bwMode="auto">
          <a:xfrm>
            <a:off x="2339975" y="908050"/>
            <a:ext cx="4375150" cy="706438"/>
            <a:chOff x="3143240" y="2263427"/>
            <a:chExt cx="3786214" cy="706796"/>
          </a:xfrm>
        </p:grpSpPr>
        <p:grpSp>
          <p:nvGrpSpPr>
            <p:cNvPr id="79876" name="Group 3"/>
            <p:cNvGrpSpPr>
              <a:grpSpLocks/>
            </p:cNvGrpSpPr>
            <p:nvPr/>
          </p:nvGrpSpPr>
          <p:grpSpPr bwMode="auto">
            <a:xfrm>
              <a:off x="3143240" y="2285992"/>
              <a:ext cx="3786214" cy="684231"/>
              <a:chOff x="0" y="0"/>
              <a:chExt cx="6561756" cy="546060"/>
            </a:xfrm>
          </p:grpSpPr>
          <p:sp>
            <p:nvSpPr>
              <p:cNvPr id="79878" name="AutoShape 3"/>
              <p:cNvSpPr>
                <a:spLocks noChangeArrowheads="1"/>
              </p:cNvSpPr>
              <p:nvPr/>
            </p:nvSpPr>
            <p:spPr bwMode="auto">
              <a:xfrm>
                <a:off x="0" y="192073"/>
                <a:ext cx="6561756" cy="353987"/>
              </a:xfrm>
              <a:prstGeom prst="rect">
                <a:avLst/>
              </a:prstGeom>
              <a:solidFill>
                <a:srgbClr val="595959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zh-CN"/>
              </a:p>
            </p:txBody>
          </p:sp>
          <p:sp>
            <p:nvSpPr>
              <p:cNvPr id="79879" name="AutoShape 3"/>
              <p:cNvSpPr>
                <a:spLocks noChangeArrowheads="1"/>
              </p:cNvSpPr>
              <p:nvPr/>
            </p:nvSpPr>
            <p:spPr bwMode="auto">
              <a:xfrm>
                <a:off x="64331" y="0"/>
                <a:ext cx="6433094" cy="482482"/>
              </a:xfrm>
              <a:prstGeom prst="rect">
                <a:avLst/>
              </a:prstGeom>
              <a:solidFill>
                <a:srgbClr val="0033CC">
                  <a:alpha val="79999"/>
                </a:srgbClr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zh-CN" altLang="zh-CN"/>
              </a:p>
            </p:txBody>
          </p:sp>
        </p:grpSp>
        <p:sp>
          <p:nvSpPr>
            <p:cNvPr id="79877" name="TextBox 53"/>
            <p:cNvSpPr txBox="1">
              <a:spLocks noChangeArrowheads="1"/>
            </p:cNvSpPr>
            <p:nvPr/>
          </p:nvSpPr>
          <p:spPr bwMode="auto">
            <a:xfrm>
              <a:off x="3229060" y="2263427"/>
              <a:ext cx="3661282" cy="646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方正大标宋_GBK"/>
                </a:rPr>
                <a:t>美文欣赏</a:t>
              </a: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我摘下一串看，正想能不能尝尝，脚下差点被绊倒。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——</a:t>
            </a:r>
            <a:r>
              <a:rPr lang="zh-CN" altLang="en-US" smtClean="0"/>
              <a:t>一块墓碑，埋在灌木和荒草间，后边是矮坟。碑文写道：刘素莲之墓。</a:t>
            </a:r>
            <a:endParaRPr lang="en-US" altLang="zh-CN" smtClean="0"/>
          </a:p>
          <a:p>
            <a:pPr>
              <a:spcBef>
                <a:spcPct val="0"/>
              </a:spcBef>
            </a:pPr>
            <a:r>
              <a:rPr lang="zh-CN" altLang="en-US" smtClean="0"/>
              <a:t>荒地之间，遇到坟茔。我想不应抽身而走，坐一会儿也好。这就像边地旅行，见对面来人打招呼一样。坐下，不经意间，看到水泥制的石碑后面还有一行字：妈妈我想</a:t>
            </a:r>
            <a:r>
              <a:rPr lang="en-US" altLang="zh-CN" smtClean="0"/>
              <a:t>……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想</a:t>
            </a:r>
            <a:r>
              <a:rPr lang="en-US" smtClean="0"/>
              <a:t>”</a:t>
            </a:r>
            <a:r>
              <a:rPr lang="zh-CN" altLang="en-US" smtClean="0"/>
              <a:t>字下面被土埋住，扒开土，是一个</a:t>
            </a:r>
            <a:r>
              <a:rPr lang="en-US" smtClean="0"/>
              <a:t>“</a:t>
            </a:r>
            <a:r>
              <a:rPr lang="zh-CN" altLang="en-US" smtClean="0"/>
              <a:t>你</a:t>
            </a:r>
            <a:r>
              <a:rPr lang="en-US" smtClean="0"/>
              <a:t>”</a:t>
            </a:r>
            <a:r>
              <a:rPr lang="zh-CN" altLang="en-US" smtClean="0"/>
              <a:t>字。这个字被埋在雨水冲下的土里。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我伸手摸了摸，字是用小学生涂改液写的。字大，歪歪扭扭，如奔跑、踉跄、摔倒。写字的人也像小学生。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我转过头看碑正面，死者生卒年代为</a:t>
            </a:r>
            <a:r>
              <a:rPr lang="en-US" altLang="zh-CN" smtClean="0"/>
              <a:t>1966</a:t>
            </a:r>
            <a:r>
              <a:rPr lang="zh-CN" altLang="en-US" smtClean="0"/>
              <a:t>～</a:t>
            </a:r>
            <a:r>
              <a:rPr lang="en-US" altLang="zh-CN" smtClean="0"/>
              <a:t>1995</a:t>
            </a:r>
            <a:r>
              <a:rPr lang="zh-CN" altLang="en-US" smtClean="0"/>
              <a:t>。碑后写字的人该是她的孩子。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1044575" y="1698625"/>
          <a:ext cx="7210425" cy="3278188"/>
        </p:xfrm>
        <a:graphic>
          <a:graphicData uri="http://schemas.openxmlformats.org/presentationml/2006/ole">
            <p:oleObj spid="_x0000_s4098" name="Document" r:id="rId3" imgW="3004753" imgH="1367164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11638" y="1700213"/>
            <a:ext cx="33131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代词，我，自己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4075" y="2751138"/>
            <a:ext cx="33115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动词，看见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463" y="3213100"/>
            <a:ext cx="223202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动词，出现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这么一想，心里不平衡，仿佛孩子的哀伤要由我来担当。她是怎么死的？她死的时候孩子多大？我想，她如果死于分娩，孩子也没什么大的悲伤，但不像这个人的情况。孩子分明和母亲度过了许多日夜。母亲故去，他在夜晚睡不着的时候，特别在黄昏</a:t>
            </a:r>
            <a:r>
              <a:rPr lang="en-US" altLang="zh-CN" smtClean="0"/>
              <a:t>——</a:t>
            </a:r>
            <a:r>
              <a:rPr lang="zh-CN" altLang="en-US" smtClean="0"/>
              <a:t>人在一天中情绪最脆弱的时候，常常想到母亲。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儿时，妈妈不在身边，我特别害怕呼啸的风声，和树梢夹缠，一阵阵起伏不定；害怕不停歇的夜雨；害怕敲门声、狗吠和照明弹</a:t>
            </a:r>
            <a:r>
              <a:rPr lang="en-US" altLang="zh-CN" smtClean="0"/>
              <a:t>——</a:t>
            </a:r>
            <a:r>
              <a:rPr lang="zh-CN" altLang="en-US" smtClean="0"/>
              <a:t>那时老有人放照明弹。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现在这个孩子比我害怕和忧伤的事情会更多。我和母亲仍然生活在一起，他的母亲远行了。在节日，在有成绩和挨欺负的时候，或者不一定什么时候的时候，他都要想起母亲。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我仿佛看到一双儿童的眼睛，泪水沿着眼眶蓄积，满满的，顺眼角流下。他独自一人来到这里，写下：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妈妈我想你。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“</a:t>
            </a:r>
            <a:r>
              <a:rPr lang="zh-CN" altLang="en-US" smtClean="0"/>
              <a:t>你</a:t>
            </a:r>
            <a:r>
              <a:rPr lang="en-US" smtClean="0"/>
              <a:t>”</a:t>
            </a:r>
            <a:r>
              <a:rPr lang="zh-CN" altLang="en-US" smtClean="0"/>
              <a:t>字被土埋住了，让人心惊。的确，</a:t>
            </a:r>
            <a:r>
              <a:rPr lang="en-US" smtClean="0"/>
              <a:t>“</a:t>
            </a:r>
            <a:r>
              <a:rPr lang="zh-CN" altLang="en-US" smtClean="0"/>
              <a:t>你</a:t>
            </a:r>
            <a:r>
              <a:rPr lang="en-US" smtClean="0"/>
              <a:t>”</a:t>
            </a:r>
            <a:r>
              <a:rPr lang="zh-CN" altLang="en-US" smtClean="0"/>
              <a:t>被黄土永远埋在这里，这是他家人早已知道却谁都无奈的事情。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547813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我想的是，这几个字力量多么大，把一个人身上的劲儿都卸掉了，对我来说，仿佛如此。</a:t>
            </a:r>
          </a:p>
          <a:p>
            <a:pPr>
              <a:spcBef>
                <a:spcPct val="0"/>
              </a:spcBef>
            </a:pPr>
            <a:r>
              <a:rPr lang="zh-CN" altLang="en-US" smtClean="0"/>
              <a:t>人常说，颜真卿</a:t>
            </a:r>
            <a:r>
              <a:rPr lang="en-US" altLang="zh-CN" smtClean="0"/>
              <a:t>《</a:t>
            </a:r>
            <a:r>
              <a:rPr lang="zh-CN" altLang="en-US" smtClean="0"/>
              <a:t>祭侄稿</a:t>
            </a:r>
            <a:r>
              <a:rPr lang="en-US" altLang="zh-CN" smtClean="0"/>
              <a:t>》</a:t>
            </a:r>
            <a:r>
              <a:rPr lang="zh-CN" altLang="en-US" smtClean="0"/>
              <a:t>字含血泪，说书法家心境和艺境相合之时的惊心动魄。还说司马迁、方苞的文字含恨如石。墓碑后面的这句话，其孤兀也足以把人打倒。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内容占位符 1"/>
          <p:cNvSpPr>
            <a:spLocks noGrp="1"/>
          </p:cNvSpPr>
          <p:nvPr>
            <p:ph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如今词语泛滥，换句话是到了一个不尊重语文的时代。然而尊重文字的人还在，视它为心声，写字的时候会流泪。刘素莲的孩子正是流着泪一笔一笔写下这五个字。</a:t>
            </a:r>
          </a:p>
          <a:p>
            <a:pPr>
              <a:spcBef>
                <a:spcPct val="0"/>
              </a:spcBef>
            </a:pPr>
            <a:r>
              <a:rPr lang="en-US" altLang="zh-CN" smtClean="0"/>
              <a:t>(</a:t>
            </a:r>
            <a:r>
              <a:rPr lang="zh-CN" altLang="en-US" smtClean="0"/>
              <a:t>选自</a:t>
            </a:r>
            <a:r>
              <a:rPr lang="en-US" altLang="zh-CN" smtClean="0"/>
              <a:t>《</a:t>
            </a:r>
            <a:r>
              <a:rPr lang="zh-CN" altLang="en-US" smtClean="0"/>
              <a:t>人民日报</a:t>
            </a:r>
            <a:r>
              <a:rPr lang="en-US" altLang="zh-CN" smtClean="0"/>
              <a:t>》)</a:t>
            </a:r>
            <a:endParaRPr lang="zh-CN" altLang="en-US" smtClean="0"/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476375" y="1125538"/>
            <a:ext cx="6480175" cy="4535487"/>
          </a:xfrm>
          <a:noFill/>
          <a:ln>
            <a:miter lim="800000"/>
            <a:headEnd/>
            <a:tailEnd/>
          </a:ln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>
                <a:solidFill>
                  <a:srgbClr val="0033CC"/>
                </a:solidFill>
              </a:rPr>
              <a:t>【</a:t>
            </a:r>
            <a:r>
              <a:rPr lang="zh-CN" altLang="en-US" smtClean="0">
                <a:solidFill>
                  <a:srgbClr val="0033CC"/>
                </a:solidFill>
              </a:rPr>
              <a:t>赏评</a:t>
            </a:r>
            <a:r>
              <a:rPr lang="en-US" altLang="zh-CN" smtClean="0">
                <a:solidFill>
                  <a:srgbClr val="0033CC"/>
                </a:solidFill>
              </a:rPr>
              <a:t>】</a:t>
            </a:r>
            <a:r>
              <a:rPr lang="zh-CN" altLang="en-US" smtClean="0">
                <a:solidFill>
                  <a:srgbClr val="0033CC"/>
                </a:solidFill>
              </a:rPr>
              <a:t>　</a:t>
            </a:r>
            <a:r>
              <a:rPr lang="zh-CN" altLang="en-US" smtClean="0"/>
              <a:t>一个孩子在母亲的墓碑上，用涂改液写下思念。那是怎样的哀伤？作者联想到自己小时候妈妈不在身边时，内心充满不安，借此与文中那个写下</a:t>
            </a:r>
            <a:r>
              <a:rPr lang="en-US" smtClean="0"/>
              <a:t>“</a:t>
            </a:r>
            <a:r>
              <a:rPr lang="zh-CN" altLang="en-US" smtClean="0"/>
              <a:t>妈妈我想你</a:t>
            </a:r>
            <a:r>
              <a:rPr lang="en-US" smtClean="0"/>
              <a:t>”</a:t>
            </a:r>
            <a:r>
              <a:rPr lang="zh-CN" altLang="en-US" smtClean="0"/>
              <a:t>的孩子的遭遇作类比，表明：作为一个孩子，依恋母亲，把母亲当作最重要的精神依靠，是正常、普遍、真实的；那五个字，体现了那孩子对母亲真挚的依恋和思念，具有感人的力量。</a:t>
            </a:r>
          </a:p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1666875"/>
            <a:ext cx="7086600" cy="9239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797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kern="100" dirty="0">
                <a:solidFill>
                  <a:srgbClr val="2D2D8A">
                    <a:lumMod val="50000"/>
                  </a:srgbClr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本部分内容讲解结束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500" y="3071813"/>
            <a:ext cx="3810000" cy="523875"/>
          </a:xfrm>
          <a:prstGeom prst="rect">
            <a:avLst/>
          </a:prstGeom>
          <a:gradFill rotWithShape="1">
            <a:gsLst>
              <a:gs pos="0">
                <a:srgbClr val="2D2D8A">
                  <a:tint val="50000"/>
                  <a:satMod val="300000"/>
                </a:srgbClr>
              </a:gs>
              <a:gs pos="35000">
                <a:srgbClr val="2D2D8A">
                  <a:tint val="37000"/>
                  <a:satMod val="300000"/>
                </a:srgbClr>
              </a:gs>
              <a:gs pos="100000">
                <a:srgbClr val="2D2D8A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2D2D8A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按</a:t>
            </a:r>
            <a:r>
              <a:rPr lang="en-US" altLang="zh-CN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ESC</a:t>
            </a:r>
            <a:r>
              <a:rPr lang="zh-CN" altLang="en-US" sz="2800" b="1" kern="100" dirty="0">
                <a:solidFill>
                  <a:srgbClr val="0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键退出全屏播放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044575" y="1698625"/>
          <a:ext cx="7210425" cy="3278188"/>
        </p:xfrm>
        <a:graphic>
          <a:graphicData uri="http://schemas.openxmlformats.org/presentationml/2006/ole">
            <p:oleObj spid="_x0000_s5122" name="Document" r:id="rId3" imgW="3004753" imgH="1367164" progId="Word.Document.8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95738" y="1700213"/>
            <a:ext cx="23764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动词，迫近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175" y="2205038"/>
            <a:ext cx="30257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形容词，浅薄，少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875" y="3213100"/>
            <a:ext cx="25209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defRPr/>
            </a:pP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与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“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厚</a:t>
            </a:r>
            <a:r>
              <a:rPr lang="en-US" sz="2400" b="1" kern="100" dirty="0">
                <a:solidFill>
                  <a:srgbClr val="FF0000"/>
                </a:solidFill>
                <a:latin typeface="宋体"/>
                <a:cs typeface="Times New Roman"/>
              </a:rPr>
              <a:t>”</a:t>
            </a:r>
            <a:r>
              <a:rPr lang="zh-CN" sz="2400" b="1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相对</a:t>
            </a:r>
            <a:endParaRPr lang="zh-CN" altLang="en-US" sz="2400" b="1" kern="100" dirty="0">
              <a:solidFill>
                <a:srgbClr val="0033CC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5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>
          <a:spcAft>
            <a:spcPts val="0"/>
          </a:spcAft>
          <a:defRPr sz="2400" b="1" kern="100" dirty="0" smtClean="0">
            <a:solidFill>
              <a:srgbClr val="0033CC"/>
            </a:solidFill>
            <a:latin typeface="Times New Roman"/>
            <a:cs typeface="Times New Roman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</TotalTime>
  <Words>5164</Words>
  <Application/>
  <Paragraphs>185</Paragraphs>
  <Slides>86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86</vt:i4>
      </vt:variant>
    </vt:vector>
  </HeadingPairs>
  <TitlesOfParts>
    <vt:vector size="97" baseType="lpstr">
      <vt:lpstr>Arial</vt:lpstr>
      <vt:lpstr>宋体</vt:lpstr>
      <vt:lpstr>Times New Roman</vt:lpstr>
      <vt:lpstr>Calibri</vt:lpstr>
      <vt:lpstr>黑体</vt:lpstr>
      <vt:lpstr>方正大标宋_GBK</vt:lpstr>
      <vt:lpstr>Courier New</vt:lpstr>
      <vt:lpstr>Symbol</vt:lpstr>
      <vt:lpstr>楷体_GB2312</vt:lpstr>
      <vt:lpstr>1_Office 主题</vt:lpstr>
      <vt:lpstr>Microsoft Office Word 97 - 2003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USER</cp:lastModifiedBy>
  <dcterms:created xsi:type="dcterms:W3CDTF">2011-03-09T05:23:05Z</dcterms:created>
  <dcterms:modified xsi:type="dcterms:W3CDTF">2018-05-29T03:32:34Z</dcterms:modified>
</cp:coreProperties>
</file>