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0"/>
  </p:notesMasterIdLst>
  <p:handoutMasterIdLst>
    <p:handoutMasterId r:id="rId101"/>
  </p:handoutMasterIdLst>
  <p:sldIdLst>
    <p:sldId id="728" r:id="rId2"/>
    <p:sldId id="729" r:id="rId3"/>
    <p:sldId id="730" r:id="rId4"/>
    <p:sldId id="796" r:id="rId5"/>
    <p:sldId id="797" r:id="rId6"/>
    <p:sldId id="257" r:id="rId7"/>
    <p:sldId id="733" r:id="rId8"/>
    <p:sldId id="735" r:id="rId9"/>
    <p:sldId id="801" r:id="rId10"/>
    <p:sldId id="798" r:id="rId11"/>
    <p:sldId id="799" r:id="rId12"/>
    <p:sldId id="800" r:id="rId13"/>
    <p:sldId id="802" r:id="rId14"/>
    <p:sldId id="803" r:id="rId15"/>
    <p:sldId id="805" r:id="rId16"/>
    <p:sldId id="806" r:id="rId17"/>
    <p:sldId id="807" r:id="rId18"/>
    <p:sldId id="808" r:id="rId19"/>
    <p:sldId id="809" r:id="rId20"/>
    <p:sldId id="810" r:id="rId21"/>
    <p:sldId id="743" r:id="rId22"/>
    <p:sldId id="811" r:id="rId23"/>
    <p:sldId id="812" r:id="rId24"/>
    <p:sldId id="813" r:id="rId25"/>
    <p:sldId id="804" r:id="rId26"/>
    <p:sldId id="814" r:id="rId27"/>
    <p:sldId id="696" r:id="rId28"/>
    <p:sldId id="815" r:id="rId29"/>
    <p:sldId id="816" r:id="rId30"/>
    <p:sldId id="817" r:id="rId31"/>
    <p:sldId id="818" r:id="rId32"/>
    <p:sldId id="819" r:id="rId33"/>
    <p:sldId id="820" r:id="rId34"/>
    <p:sldId id="821" r:id="rId35"/>
    <p:sldId id="823" r:id="rId36"/>
    <p:sldId id="824" r:id="rId37"/>
    <p:sldId id="763" r:id="rId38"/>
    <p:sldId id="825" r:id="rId39"/>
    <p:sldId id="826" r:id="rId40"/>
    <p:sldId id="828" r:id="rId41"/>
    <p:sldId id="774" r:id="rId42"/>
    <p:sldId id="862" r:id="rId43"/>
    <p:sldId id="829" r:id="rId44"/>
    <p:sldId id="830" r:id="rId45"/>
    <p:sldId id="831" r:id="rId46"/>
    <p:sldId id="836" r:id="rId47"/>
    <p:sldId id="827" r:id="rId48"/>
    <p:sldId id="837" r:id="rId49"/>
    <p:sldId id="838" r:id="rId50"/>
    <p:sldId id="839" r:id="rId51"/>
    <p:sldId id="840" r:id="rId52"/>
    <p:sldId id="841" r:id="rId53"/>
    <p:sldId id="842" r:id="rId54"/>
    <p:sldId id="844" r:id="rId55"/>
    <p:sldId id="845" r:id="rId56"/>
    <p:sldId id="846" r:id="rId57"/>
    <p:sldId id="847" r:id="rId58"/>
    <p:sldId id="848" r:id="rId59"/>
    <p:sldId id="849" r:id="rId60"/>
    <p:sldId id="850" r:id="rId61"/>
    <p:sldId id="851" r:id="rId62"/>
    <p:sldId id="852" r:id="rId63"/>
    <p:sldId id="853" r:id="rId64"/>
    <p:sldId id="854" r:id="rId65"/>
    <p:sldId id="855" r:id="rId66"/>
    <p:sldId id="856" r:id="rId67"/>
    <p:sldId id="857" r:id="rId68"/>
    <p:sldId id="858" r:id="rId69"/>
    <p:sldId id="859" r:id="rId70"/>
    <p:sldId id="258" r:id="rId71"/>
    <p:sldId id="860" r:id="rId72"/>
    <p:sldId id="861" r:id="rId73"/>
    <p:sldId id="863" r:id="rId74"/>
    <p:sldId id="864" r:id="rId75"/>
    <p:sldId id="865" r:id="rId76"/>
    <p:sldId id="866" r:id="rId77"/>
    <p:sldId id="769" r:id="rId78"/>
    <p:sldId id="867" r:id="rId79"/>
    <p:sldId id="869" r:id="rId80"/>
    <p:sldId id="870" r:id="rId81"/>
    <p:sldId id="871" r:id="rId82"/>
    <p:sldId id="872" r:id="rId83"/>
    <p:sldId id="873" r:id="rId84"/>
    <p:sldId id="868" r:id="rId85"/>
    <p:sldId id="874" r:id="rId86"/>
    <p:sldId id="875" r:id="rId87"/>
    <p:sldId id="372" r:id="rId88"/>
    <p:sldId id="785" r:id="rId89"/>
    <p:sldId id="876" r:id="rId90"/>
    <p:sldId id="877" r:id="rId91"/>
    <p:sldId id="878" r:id="rId92"/>
    <p:sldId id="880" r:id="rId93"/>
    <p:sldId id="881" r:id="rId94"/>
    <p:sldId id="882" r:id="rId95"/>
    <p:sldId id="883" r:id="rId96"/>
    <p:sldId id="884" r:id="rId97"/>
    <p:sldId id="879" r:id="rId98"/>
    <p:sldId id="267" r:id="rId9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0" autoAdjust="0"/>
    <p:restoredTop sz="86410" autoAdjust="0"/>
  </p:normalViewPr>
  <p:slideViewPr>
    <p:cSldViewPr>
      <p:cViewPr>
        <p:scale>
          <a:sx n="73" d="100"/>
          <a:sy n="73" d="100"/>
        </p:scale>
        <p:origin x="-51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2AD9CBE-1A03-4555-A475-5D152BAB41D8}" type="datetimeFigureOut">
              <a:rPr lang="zh-CN" altLang="en-US"/>
              <a:pPr>
                <a:defRPr/>
              </a:pPr>
              <a:t>2015-3-12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B52CF04-DA96-4030-9DAC-FCDCF70D21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ACA70559-0CDB-4136-B8D9-BAA4DB4C9A4E}" type="datetimeFigureOut">
              <a:rPr lang="zh-CN" altLang="en-US"/>
              <a:pPr>
                <a:defRPr/>
              </a:pPr>
              <a:t>2015-3-12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52C959FF-693F-40BC-9593-D71964BBC0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0"/>
          </p:nvPr>
        </p:nvSpPr>
        <p:spPr>
          <a:xfrm>
            <a:off x="1547813" y="1125538"/>
            <a:ext cx="6119812" cy="45354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400" b="1"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87.xml"/><Relationship Id="rId3" Type="http://schemas.openxmlformats.org/officeDocument/2006/relationships/theme" Target="../theme/theme1.xml"/><Relationship Id="rId7" Type="http://schemas.openxmlformats.org/officeDocument/2006/relationships/slide" Target="../slides/slide70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" Target="../slides/slide6.xml"/><Relationship Id="rId5" Type="http://schemas.openxmlformats.org/officeDocument/2006/relationships/slide" Target="../slides/slide27.xml"/><Relationship Id="rId4" Type="http://schemas.openxmlformats.org/officeDocument/2006/relationships/image" Target="../media/image1.png"/><Relationship Id="rId9" Type="http://schemas.openxmlformats.org/officeDocument/2006/relationships/slide" Target="../slides/slide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print"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决策 13"/>
          <p:cNvSpPr/>
          <p:nvPr userDrawn="1"/>
        </p:nvSpPr>
        <p:spPr>
          <a:xfrm>
            <a:off x="8143900" y="6307932"/>
            <a:ext cx="1000132" cy="550068"/>
          </a:xfrm>
          <a:prstGeom prst="flowChartDecisi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200" b="1" dirty="0">
                <a:latin typeface="黑体" pitchFamily="2" charset="-122"/>
                <a:ea typeface="黑体" pitchFamily="2" charset="-122"/>
              </a:rPr>
              <a:t>栏目导引</a:t>
            </a:r>
          </a:p>
        </p:txBody>
      </p:sp>
      <p:cxnSp>
        <p:nvCxnSpPr>
          <p:cNvPr id="16" name="直接连接符 15"/>
          <p:cNvCxnSpPr/>
          <p:nvPr userDrawn="1"/>
        </p:nvCxnSpPr>
        <p:spPr>
          <a:xfrm rot="10800000">
            <a:off x="5357818" y="500042"/>
            <a:ext cx="3786182" cy="1588"/>
          </a:xfrm>
          <a:prstGeom prst="line">
            <a:avLst/>
          </a:prstGeom>
          <a:ln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0" scaled="1"/>
              <a:tileRect/>
            </a:gradFill>
            <a:prstDash val="sysDot"/>
          </a:ln>
          <a:effectLst>
            <a:outerShdw blurRad="1270000" dist="2540000" dir="21540000" sx="200000" sy="200000" rotWithShape="0">
              <a:schemeClr val="bg1">
                <a:alpha val="0"/>
              </a:scheme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7019925" y="106363"/>
            <a:ext cx="1512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0033CC"/>
                </a:solidFill>
                <a:latin typeface="+mn-lt"/>
              </a:rPr>
              <a:t>第二单元</a:t>
            </a:r>
            <a:endParaRPr lang="en-US" altLang="zh-CN" b="1" dirty="0">
              <a:solidFill>
                <a:srgbClr val="0033CC"/>
              </a:solidFill>
              <a:latin typeface="+mn-lt"/>
            </a:endParaRPr>
          </a:p>
        </p:txBody>
      </p:sp>
      <p:grpSp>
        <p:nvGrpSpPr>
          <p:cNvPr id="2" name="组合 43"/>
          <p:cNvGrpSpPr>
            <a:grpSpLocks/>
          </p:cNvGrpSpPr>
          <p:nvPr userDrawn="1"/>
        </p:nvGrpSpPr>
        <p:grpSpPr bwMode="auto">
          <a:xfrm>
            <a:off x="9144000" y="6357938"/>
            <a:ext cx="4108450" cy="501650"/>
            <a:chOff x="9144000" y="6357938"/>
            <a:chExt cx="4109090" cy="501320"/>
          </a:xfrm>
        </p:grpSpPr>
        <p:grpSp>
          <p:nvGrpSpPr>
            <p:cNvPr id="41992" name="组合 40"/>
            <p:cNvGrpSpPr>
              <a:grpSpLocks/>
            </p:cNvGrpSpPr>
            <p:nvPr userDrawn="1"/>
          </p:nvGrpSpPr>
          <p:grpSpPr bwMode="auto">
            <a:xfrm>
              <a:off x="9972271" y="6357954"/>
              <a:ext cx="831620" cy="500046"/>
              <a:chOff x="9972271" y="6357954"/>
              <a:chExt cx="831620" cy="500046"/>
            </a:xfrm>
          </p:grpSpPr>
          <p:sp>
            <p:nvSpPr>
              <p:cNvPr id="12" name="矩形 11">
                <a:hlinkClick r:id="rId5" action="ppaction://hlinksldjump"/>
              </p:cNvPr>
              <p:cNvSpPr/>
              <p:nvPr userDrawn="1"/>
            </p:nvSpPr>
            <p:spPr bwMode="auto">
              <a:xfrm>
                <a:off x="9972271" y="6357954"/>
                <a:ext cx="831620" cy="50004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 dirty="0"/>
              </a:p>
            </p:txBody>
          </p:sp>
          <p:sp>
            <p:nvSpPr>
              <p:cNvPr id="15" name="TextBox 14">
                <a:hlinkClick r:id="rId5" action="ppaction://hlinksldjump"/>
              </p:cNvPr>
              <p:cNvSpPr txBox="1"/>
              <p:nvPr userDrawn="1"/>
            </p:nvSpPr>
            <p:spPr bwMode="auto">
              <a:xfrm>
                <a:off x="9972804" y="6397599"/>
                <a:ext cx="790699" cy="41565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课堂互动</a:t>
                </a: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探究文本</a:t>
                </a:r>
              </a:p>
            </p:txBody>
          </p:sp>
        </p:grpSp>
        <p:grpSp>
          <p:nvGrpSpPr>
            <p:cNvPr id="41993" name="组合 41"/>
            <p:cNvGrpSpPr>
              <a:grpSpLocks/>
            </p:cNvGrpSpPr>
            <p:nvPr userDrawn="1"/>
          </p:nvGrpSpPr>
          <p:grpSpPr bwMode="auto">
            <a:xfrm>
              <a:off x="9144000" y="6357938"/>
              <a:ext cx="3276274" cy="500062"/>
              <a:chOff x="9144000" y="6357938"/>
              <a:chExt cx="3276274" cy="500062"/>
            </a:xfrm>
          </p:grpSpPr>
          <p:sp>
            <p:nvSpPr>
              <p:cNvPr id="10" name="矩形 9">
                <a:hlinkClick r:id="rId6" action="ppaction://hlinksldjump"/>
              </p:cNvPr>
              <p:cNvSpPr/>
              <p:nvPr userDrawn="1"/>
            </p:nvSpPr>
            <p:spPr bwMode="auto">
              <a:xfrm>
                <a:off x="9144000" y="6357938"/>
                <a:ext cx="831619" cy="50004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 dirty="0"/>
              </a:p>
            </p:txBody>
          </p:sp>
          <p:sp>
            <p:nvSpPr>
              <p:cNvPr id="11" name="矩形 10">
                <a:hlinkClick r:id="rId7" action="ppaction://hlinksldjump"/>
              </p:cNvPr>
              <p:cNvSpPr/>
              <p:nvPr userDrawn="1"/>
            </p:nvSpPr>
            <p:spPr bwMode="auto">
              <a:xfrm>
                <a:off x="10771050" y="6357938"/>
                <a:ext cx="831619" cy="50004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 dirty="0"/>
              </a:p>
            </p:txBody>
          </p:sp>
          <p:sp>
            <p:nvSpPr>
              <p:cNvPr id="13" name="矩形 12">
                <a:hlinkClick r:id="rId8" action="ppaction://hlinksldjump"/>
              </p:cNvPr>
              <p:cNvSpPr/>
              <p:nvPr userDrawn="1"/>
            </p:nvSpPr>
            <p:spPr bwMode="auto">
              <a:xfrm>
                <a:off x="11588654" y="6357954"/>
                <a:ext cx="831620" cy="50004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 dirty="0"/>
              </a:p>
            </p:txBody>
          </p:sp>
          <p:sp>
            <p:nvSpPr>
              <p:cNvPr id="19" name="TextBox 18">
                <a:hlinkClick r:id="rId6" action="ppaction://hlinksldjump"/>
              </p:cNvPr>
              <p:cNvSpPr txBox="1"/>
              <p:nvPr userDrawn="1"/>
            </p:nvSpPr>
            <p:spPr bwMode="auto">
              <a:xfrm>
                <a:off x="9144000" y="6388080"/>
                <a:ext cx="831980" cy="41565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schemeClr val="bg1"/>
                    </a:solidFill>
                    <a:latin typeface="方正大标宋_GBK"/>
                  </a:rPr>
                  <a:t>课前预习</a:t>
                </a:r>
                <a:endParaRPr lang="en-US" altLang="zh-CN" sz="1050" b="1" dirty="0">
                  <a:solidFill>
                    <a:schemeClr val="bg1"/>
                  </a:solidFill>
                  <a:latin typeface="方正大标宋_GBK"/>
                </a:endParaRPr>
              </a:p>
              <a:p>
                <a:pPr algn="ctr">
                  <a:defRPr/>
                </a:pPr>
                <a:r>
                  <a:rPr lang="zh-CN" altLang="en-US" sz="1050" b="1" dirty="0">
                    <a:solidFill>
                      <a:schemeClr val="bg1"/>
                    </a:solidFill>
                    <a:latin typeface="方正大标宋_GBK"/>
                  </a:rPr>
                  <a:t>夯基固本</a:t>
                </a:r>
              </a:p>
            </p:txBody>
          </p:sp>
          <p:sp>
            <p:nvSpPr>
              <p:cNvPr id="20" name="TextBox 19">
                <a:hlinkClick r:id="rId7" action="ppaction://hlinksldjump"/>
              </p:cNvPr>
              <p:cNvSpPr txBox="1"/>
              <p:nvPr userDrawn="1"/>
            </p:nvSpPr>
            <p:spPr bwMode="auto">
              <a:xfrm>
                <a:off x="10771441" y="6383321"/>
                <a:ext cx="784347" cy="41565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技法借鉴</a:t>
                </a: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素材挖掘</a:t>
                </a: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</p:txBody>
          </p:sp>
          <p:sp>
            <p:nvSpPr>
              <p:cNvPr id="24" name="TextBox 23">
                <a:hlinkClick r:id="rId8" action="ppaction://hlinksldjump"/>
              </p:cNvPr>
              <p:cNvSpPr txBox="1"/>
              <p:nvPr userDrawn="1"/>
            </p:nvSpPr>
            <p:spPr bwMode="auto">
              <a:xfrm>
                <a:off x="11589131" y="6383321"/>
                <a:ext cx="758943" cy="41565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实战演练</a:t>
                </a: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轻松闯关</a:t>
                </a:r>
              </a:p>
            </p:txBody>
          </p:sp>
        </p:grpSp>
        <p:grpSp>
          <p:nvGrpSpPr>
            <p:cNvPr id="41994" name="组合 42"/>
            <p:cNvGrpSpPr>
              <a:grpSpLocks/>
            </p:cNvGrpSpPr>
            <p:nvPr userDrawn="1"/>
          </p:nvGrpSpPr>
          <p:grpSpPr bwMode="auto">
            <a:xfrm>
              <a:off x="12420872" y="6359212"/>
              <a:ext cx="832218" cy="500046"/>
              <a:chOff x="12420872" y="6359212"/>
              <a:chExt cx="832218" cy="500046"/>
            </a:xfrm>
          </p:grpSpPr>
          <p:sp>
            <p:nvSpPr>
              <p:cNvPr id="18" name="矩形 17">
                <a:hlinkClick r:id="rId9" action="ppaction://hlinksldjump"/>
              </p:cNvPr>
              <p:cNvSpPr/>
              <p:nvPr userDrawn="1"/>
            </p:nvSpPr>
            <p:spPr bwMode="auto">
              <a:xfrm>
                <a:off x="12420872" y="6359212"/>
                <a:ext cx="831620" cy="50004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 dirty="0"/>
              </a:p>
            </p:txBody>
          </p:sp>
          <p:sp>
            <p:nvSpPr>
              <p:cNvPr id="22" name="TextBox 21">
                <a:hlinkClick r:id="rId9" action="ppaction://hlinksldjump"/>
              </p:cNvPr>
              <p:cNvSpPr txBox="1"/>
              <p:nvPr userDrawn="1"/>
            </p:nvSpPr>
            <p:spPr bwMode="auto">
              <a:xfrm>
                <a:off x="12421110" y="6397599"/>
                <a:ext cx="831980" cy="41565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美文欣赏</a:t>
                </a: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  <a:p>
                <a:pPr algn="ctr">
                  <a:defRPr/>
                </a:pP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-0.77187 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1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&#38518;&#28170;&#26126;.TIF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2-1.TIF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8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9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0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&#30005;&#23376;&#39064;&#24211;/&#31532;&#20108;&#21333;&#20803;&#31532;4&#35838;&#30693;&#33021;&#28436;&#32451;&#36731;&#26494;&#38383;&#20851;.doc" TargetMode="Externa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1-53.TIF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2133600"/>
            <a:ext cx="6119812" cy="2590800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200000"/>
              </a:lnSpc>
              <a:spcBef>
                <a:spcPct val="0"/>
              </a:spcBef>
            </a:pPr>
            <a:r>
              <a:rPr lang="zh-CN" altLang="en-US" sz="3600" smtClean="0">
                <a:solidFill>
                  <a:srgbClr val="0033CC"/>
                </a:solidFill>
                <a:cs typeface="Courier New" pitchFamily="49" charset="0"/>
              </a:rPr>
              <a:t>第二单元 </a:t>
            </a:r>
            <a:endParaRPr lang="en-US" altLang="zh-CN" sz="3600" smtClean="0">
              <a:solidFill>
                <a:srgbClr val="0033CC"/>
              </a:solidFill>
              <a:cs typeface="Courier New" pitchFamily="49" charset="0"/>
            </a:endParaRPr>
          </a:p>
          <a:p>
            <a:pPr algn="ctr">
              <a:lnSpc>
                <a:spcPct val="200000"/>
              </a:lnSpc>
              <a:spcBef>
                <a:spcPct val="0"/>
              </a:spcBef>
            </a:pPr>
            <a:r>
              <a:rPr lang="zh-CN" altLang="en-US" sz="3400" smtClean="0">
                <a:solidFill>
                  <a:srgbClr val="0033CC"/>
                </a:solidFill>
                <a:cs typeface="Courier New" pitchFamily="49" charset="0"/>
              </a:rPr>
              <a:t>第</a:t>
            </a:r>
            <a:r>
              <a:rPr lang="en-US" altLang="zh-CN" sz="3400" smtClean="0">
                <a:solidFill>
                  <a:srgbClr val="0033CC"/>
                </a:solidFill>
                <a:cs typeface="Courier New" pitchFamily="49" charset="0"/>
              </a:rPr>
              <a:t>4</a:t>
            </a:r>
            <a:r>
              <a:rPr lang="zh-CN" altLang="en-US" sz="3400" smtClean="0">
                <a:solidFill>
                  <a:srgbClr val="0033CC"/>
                </a:solidFill>
                <a:cs typeface="Courier New" pitchFamily="49" charset="0"/>
              </a:rPr>
              <a:t>课　归去来兮辞　并序</a:t>
            </a: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971550" y="1484313"/>
          <a:ext cx="7407275" cy="3957637"/>
        </p:xfrm>
        <a:graphic>
          <a:graphicData uri="http://schemas.openxmlformats.org/presentationml/2006/ole">
            <p:oleObj spid="_x0000_s5122" name="Document" r:id="rId3" imgW="3096097" imgH="1649094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859338" y="1557338"/>
            <a:ext cx="18002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介词，让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063" y="2060575"/>
            <a:ext cx="19446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介词，因为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463" y="2565400"/>
            <a:ext cx="20875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介词，按照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213" y="3614738"/>
            <a:ext cx="38893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连词，同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而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，表修饰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1116013" y="1181100"/>
          <a:ext cx="7105650" cy="4768850"/>
        </p:xfrm>
        <a:graphic>
          <a:graphicData uri="http://schemas.openxmlformats.org/presentationml/2006/ole">
            <p:oleObj spid="_x0000_s6146" name="Document" r:id="rId3" imgW="2955005" imgH="1992235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5875" y="1743075"/>
            <a:ext cx="36718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代词，通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尔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，你的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4438" y="2781300"/>
            <a:ext cx="36718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连词，表假设，如果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3438" y="3284538"/>
            <a:ext cx="25923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连词，表转折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463" y="3789363"/>
            <a:ext cx="26638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连词，表修饰</a:t>
            </a:r>
            <a:endParaRPr lang="zh-CN" altLang="en-US" sz="2400" b="1" kern="100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四、词类活用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kern="100" dirty="0" smtClean="0">
                <a:latin typeface="宋体"/>
                <a:cs typeface="Times New Roman"/>
              </a:rPr>
              <a:t>               </a:t>
            </a:r>
            <a:r>
              <a:rPr lang="zh-CN" altLang="en-US" kern="100" dirty="0" smtClean="0">
                <a:cs typeface="Times New Roman"/>
              </a:rPr>
              <a:t>　</a:t>
            </a:r>
            <a:r>
              <a:rPr lang="en-US" altLang="zh-CN" kern="100" dirty="0" smtClean="0">
                <a:cs typeface="Times New Roman"/>
              </a:rPr>
              <a:t>______________________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                             　</a:t>
            </a:r>
            <a:r>
              <a:rPr lang="en-US" altLang="zh-CN" kern="100" dirty="0" smtClean="0">
                <a:cs typeface="Times New Roman"/>
              </a:rPr>
              <a:t>______________________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spcAft>
                <a:spcPts val="0"/>
              </a:spcAft>
              <a:defRPr/>
            </a:pPr>
            <a:endParaRPr lang="en-US" altLang="zh-CN" kern="100" dirty="0" smtClean="0">
              <a:cs typeface="Times New Roman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kern="100" dirty="0" smtClean="0">
                <a:cs typeface="Times New Roman"/>
              </a:rPr>
              <a:t>_______________________________________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95738" y="1671638"/>
            <a:ext cx="38893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使动用法，使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ea typeface="宋体"/>
                <a:cs typeface="Times New Roman"/>
              </a:rPr>
              <a:t>……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愉快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7175" y="2247900"/>
            <a:ext cx="36004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意动用法，以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ea typeface="宋体"/>
                <a:cs typeface="Times New Roman"/>
              </a:rPr>
              <a:t>……</a:t>
            </a: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为悦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3713" y="3327400"/>
            <a:ext cx="532923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形容词作名词，傲然自得的情怀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1500188" y="1773238"/>
          <a:ext cx="2351087" cy="549275"/>
        </p:xfrm>
        <a:graphic>
          <a:graphicData uri="http://schemas.openxmlformats.org/presentationml/2006/ole">
            <p:oleObj spid="_x0000_s7170" name="Document" r:id="rId3" imgW="987462" imgH="228281" progId="Word.Document.8">
              <p:embed/>
            </p:oleObj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1476375" y="2276475"/>
          <a:ext cx="2468563" cy="574675"/>
        </p:xfrm>
        <a:graphic>
          <a:graphicData uri="http://schemas.openxmlformats.org/presentationml/2006/ole">
            <p:oleObj spid="_x0000_s7171" name="Document" r:id="rId4" imgW="1047366" imgH="241243" progId="Word.Document.8">
              <p:embed/>
            </p:oleObj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1476375" y="2781300"/>
          <a:ext cx="2468563" cy="561975"/>
        </p:xfrm>
        <a:graphic>
          <a:graphicData uri="http://schemas.openxmlformats.org/presentationml/2006/ole">
            <p:oleObj spid="_x0000_s7172" name="Document" r:id="rId5" imgW="1047366" imgH="241243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Aft>
                <a:spcPts val="0"/>
              </a:spcAft>
              <a:defRPr/>
            </a:pPr>
            <a:endParaRPr lang="en-US" kern="100" dirty="0" smtClean="0">
              <a:latin typeface="宋体"/>
              <a:cs typeface="Times New Roman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kern="100" dirty="0" smtClean="0">
                <a:cs typeface="Times New Roman"/>
              </a:rPr>
              <a:t>___________________________________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spcAft>
                <a:spcPts val="0"/>
              </a:spcAft>
              <a:defRPr/>
            </a:pPr>
            <a:endParaRPr lang="en-US" altLang="zh-CN" kern="100" dirty="0" smtClean="0">
              <a:cs typeface="Times New Roman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kern="100" dirty="0" smtClean="0">
                <a:cs typeface="Times New Roman"/>
              </a:rPr>
              <a:t>_______________________________________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                     　</a:t>
            </a:r>
            <a:r>
              <a:rPr lang="en-US" altLang="zh-CN" kern="100" dirty="0" smtClean="0">
                <a:cs typeface="Times New Roman"/>
              </a:rPr>
              <a:t>_____________________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spcAft>
                <a:spcPts val="0"/>
              </a:spcAft>
              <a:defRPr/>
            </a:pPr>
            <a:r>
              <a:rPr lang="en-US" altLang="zh-CN" kern="100" dirty="0" smtClean="0">
                <a:cs typeface="Times New Roman"/>
              </a:rPr>
              <a:t>                            _____________________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692275" y="1671638"/>
            <a:ext cx="52562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动词作名词，仅能容纳双膝的小屋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713" y="2751138"/>
            <a:ext cx="55451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动词作状语，没有规定地随时随地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2500" y="3357563"/>
            <a:ext cx="36718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名词作动词，用桨划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0200" y="3903663"/>
            <a:ext cx="36718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名词作状语，常常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1476375" y="1196975"/>
          <a:ext cx="2535238" cy="574675"/>
        </p:xfrm>
        <a:graphic>
          <a:graphicData uri="http://schemas.openxmlformats.org/presentationml/2006/ole">
            <p:oleObj spid="_x0000_s8194" name="Document" r:id="rId3" imgW="1071706" imgH="241243" progId="Word.Document.8">
              <p:embed/>
            </p:oleObj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403350" y="2220913"/>
          <a:ext cx="2533650" cy="560387"/>
        </p:xfrm>
        <a:graphic>
          <a:graphicData uri="http://schemas.openxmlformats.org/presentationml/2006/ole">
            <p:oleObj spid="_x0000_s8195" name="Document" r:id="rId4" imgW="1071706" imgH="241243" progId="Word.Document.8">
              <p:embed/>
            </p:oleObj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1403350" y="3357563"/>
          <a:ext cx="2024063" cy="561975"/>
        </p:xfrm>
        <a:graphic>
          <a:graphicData uri="http://schemas.openxmlformats.org/presentationml/2006/ole">
            <p:oleObj spid="_x0000_s8196" name="Document" r:id="rId5" imgW="858891" imgH="241243" progId="Word.Document.8">
              <p:embed/>
            </p:oleObj>
          </a:graphicData>
        </a:graphic>
      </p:graphicFrame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1403350" y="3992563"/>
          <a:ext cx="2847975" cy="588962"/>
        </p:xfrm>
        <a:graphic>
          <a:graphicData uri="http://schemas.openxmlformats.org/presentationml/2006/ole">
            <p:oleObj spid="_x0000_s8197" name="Document" r:id="rId6" imgW="1220338" imgH="248804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1547813" y="1412875"/>
          <a:ext cx="2716212" cy="561975"/>
        </p:xfrm>
        <a:graphic>
          <a:graphicData uri="http://schemas.openxmlformats.org/presentationml/2006/ole">
            <p:oleObj spid="_x0000_s9218" name="Document" r:id="rId3" imgW="1152596" imgH="241243" progId="Word.Document.8">
              <p:embed/>
            </p:oleObj>
          </a:graphicData>
        </a:graphic>
      </p:graphicFrame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1547813" y="2205038"/>
          <a:ext cx="2716212" cy="561975"/>
        </p:xfrm>
        <a:graphic>
          <a:graphicData uri="http://schemas.openxmlformats.org/presentationml/2006/ole">
            <p:oleObj spid="_x0000_s9219" name="Document" r:id="rId4" imgW="1152596" imgH="241243" progId="Word.Document.8">
              <p:embed/>
            </p:oleObj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1547813" y="3068638"/>
          <a:ext cx="2716212" cy="561975"/>
        </p:xfrm>
        <a:graphic>
          <a:graphicData uri="http://schemas.openxmlformats.org/presentationml/2006/ole">
            <p:oleObj spid="_x0000_s9220" name="Document" r:id="rId5" imgW="1152596" imgH="241243" progId="Word.Document.8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24300" y="1382713"/>
            <a:ext cx="40322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名词作状语，每天，天天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275" y="1455738"/>
            <a:ext cx="41052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lt"/>
                <a:cs typeface="Times New Roman"/>
              </a:rPr>
              <a:t>_______________________</a:t>
            </a:r>
            <a:endParaRPr lang="zh-CN" altLang="en-US" sz="2400" b="1" kern="100" dirty="0">
              <a:latin typeface="+mn-lt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375" y="2205038"/>
            <a:ext cx="46085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+mn-lt"/>
                <a:cs typeface="Times New Roman"/>
              </a:rPr>
              <a:t>　形容词作动词，喜好，羡慕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95738" y="3040063"/>
            <a:ext cx="41052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2400" b="1" kern="100" dirty="0">
                <a:latin typeface="+mn-lt"/>
                <a:cs typeface="Times New Roman"/>
              </a:rPr>
              <a:t>_______________________</a:t>
            </a:r>
            <a:endParaRPr lang="zh-CN" altLang="en-US" sz="2400" b="1" kern="100" dirty="0">
              <a:latin typeface="+mn-lt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1275" y="2247900"/>
            <a:ext cx="43926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/>
                <a:cs typeface="Times New Roman"/>
              </a:rPr>
              <a:t>_________________________</a:t>
            </a:r>
            <a:endParaRPr lang="zh-CN" altLang="en-US" sz="2400" b="1" kern="100" dirty="0">
              <a:latin typeface="Times New Roman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40200" y="2967038"/>
            <a:ext cx="38877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意动用法，以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……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为乐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476375" y="1125538"/>
            <a:ext cx="6119813" cy="4535487"/>
          </a:xfrm>
        </p:spPr>
        <p:txBody>
          <a:bodyPr/>
          <a:lstStyle/>
          <a:p>
            <a:pPr>
              <a:defRPr/>
            </a:pPr>
            <a:endParaRPr lang="en-US" altLang="zh-CN" kern="100" dirty="0" smtClean="0">
              <a:cs typeface="Times New Roman"/>
            </a:endParaRPr>
          </a:p>
          <a:p>
            <a:pPr>
              <a:defRPr/>
            </a:pPr>
            <a:endParaRPr lang="en-US" altLang="zh-CN" kern="100" dirty="0" smtClean="0">
              <a:cs typeface="Times New Roman"/>
            </a:endParaRPr>
          </a:p>
          <a:p>
            <a:pPr>
              <a:defRPr/>
            </a:pPr>
            <a:r>
              <a:rPr lang="zh-CN" altLang="en-US" kern="100" dirty="0" smtClean="0">
                <a:cs typeface="Times New Roman"/>
              </a:rPr>
              <a:t>古义：</a:t>
            </a:r>
            <a:r>
              <a:rPr lang="en-US" altLang="zh-CN" kern="100" dirty="0" smtClean="0">
                <a:cs typeface="Times New Roman"/>
              </a:rPr>
              <a:t>____________</a:t>
            </a:r>
            <a:endParaRPr lang="zh-CN" altLang="en-US" dirty="0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1501775" y="1279525"/>
          <a:ext cx="3357563" cy="1357313"/>
        </p:xfrm>
        <a:graphic>
          <a:graphicData uri="http://schemas.openxmlformats.org/presentationml/2006/ole">
            <p:oleObj spid="_x0000_s10242" name="Document" r:id="rId3" imgW="1418767" imgH="587265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5875" y="2247900"/>
            <a:ext cx="19446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指战乱。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350" y="2895600"/>
            <a:ext cx="53292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latin typeface="Times New Roman"/>
                <a:cs typeface="Times New Roman"/>
              </a:rPr>
              <a:t>今义：常用来比喻纠纷或乱子。</a:t>
            </a:r>
            <a:endParaRPr lang="zh-CN" sz="2400" kern="100" dirty="0">
              <a:latin typeface="宋体"/>
              <a:cs typeface="Courier New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1463675" y="3644900"/>
          <a:ext cx="6648450" cy="1711325"/>
        </p:xfrm>
        <a:graphic>
          <a:graphicData uri="http://schemas.openxmlformats.org/presentationml/2006/ole">
            <p:oleObj spid="_x0000_s10243" name="Document" r:id="rId4" imgW="2782231" imgH="715448" progId="Word.Documen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555875" y="4076700"/>
            <a:ext cx="29876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深远曲折的样子。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1397000" y="1411288"/>
          <a:ext cx="6597650" cy="3473450"/>
        </p:xfrm>
        <a:graphic>
          <a:graphicData uri="http://schemas.openxmlformats.org/presentationml/2006/ole">
            <p:oleObj spid="_x0000_s11266" name="Document" r:id="rId3" imgW="2750576" imgH="1450699" progId="Word.Document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27313" y="1844675"/>
            <a:ext cx="23764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指做官。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7313" y="3614738"/>
            <a:ext cx="15843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小孩。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1301750" y="1468438"/>
          <a:ext cx="6583363" cy="3473450"/>
        </p:xfrm>
        <a:graphic>
          <a:graphicData uri="http://schemas.openxmlformats.org/presentationml/2006/ole">
            <p:oleObj spid="_x0000_s12290" name="Document" r:id="rId3" imgW="2742327" imgH="1450699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5875" y="1887538"/>
            <a:ext cx="15843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拐杖。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413" y="3213100"/>
            <a:ext cx="54006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亲属戚属，包括外亲、内亲家庭成员。</a:t>
            </a:r>
            <a:endParaRPr lang="zh-CN" sz="2400" kern="100" dirty="0">
              <a:latin typeface="宋体"/>
              <a:cs typeface="Courier New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just"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六、文言句式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①</a:t>
            </a:r>
            <a:r>
              <a:rPr lang="zh-CN" altLang="en-US" kern="100" dirty="0" smtClean="0">
                <a:cs typeface="Times New Roman"/>
              </a:rPr>
              <a:t>遂见用于小邑　</a:t>
            </a:r>
            <a:r>
              <a:rPr lang="en-US" altLang="zh-CN" kern="100" dirty="0" smtClean="0">
                <a:cs typeface="Times New Roman"/>
              </a:rPr>
              <a:t>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②</a:t>
            </a:r>
            <a:r>
              <a:rPr lang="zh-CN" altLang="en-US" kern="100" dirty="0" smtClean="0">
                <a:cs typeface="Times New Roman"/>
              </a:rPr>
              <a:t>既自以心为形役　</a:t>
            </a:r>
            <a:r>
              <a:rPr lang="en-US" altLang="zh-CN" kern="100" dirty="0" smtClean="0">
                <a:cs typeface="Times New Roman"/>
              </a:rPr>
              <a:t>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③</a:t>
            </a:r>
            <a:r>
              <a:rPr lang="zh-CN" altLang="en-US" kern="100" dirty="0" smtClean="0">
                <a:cs typeface="Times New Roman"/>
              </a:rPr>
              <a:t>复驾言兮焉求　</a:t>
            </a:r>
            <a:r>
              <a:rPr lang="en-US" altLang="zh-CN" kern="100" dirty="0" smtClean="0">
                <a:cs typeface="Times New Roman"/>
              </a:rPr>
              <a:t>_________________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defRPr/>
            </a:pPr>
            <a:r>
              <a:rPr lang="en-US" kern="100" dirty="0" smtClean="0">
                <a:latin typeface="宋体"/>
                <a:cs typeface="Times New Roman"/>
              </a:rPr>
              <a:t>④</a:t>
            </a:r>
            <a:r>
              <a:rPr lang="zh-CN" altLang="en-US" kern="100" dirty="0" smtClean="0">
                <a:cs typeface="Times New Roman"/>
              </a:rPr>
              <a:t>胡为乎遑遑欲何之　</a:t>
            </a:r>
            <a:r>
              <a:rPr lang="en-US" altLang="zh-CN" kern="100" dirty="0" smtClean="0">
                <a:cs typeface="Times New Roman"/>
              </a:rPr>
              <a:t>______________</a:t>
            </a:r>
            <a:endParaRPr lang="en-US" altLang="zh-CN" kern="100" dirty="0" smtClean="0">
              <a:solidFill>
                <a:srgbClr val="FF0000"/>
              </a:solidFill>
              <a:cs typeface="Times New Roman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⑤</a:t>
            </a:r>
            <a:r>
              <a:rPr lang="zh-CN" altLang="en-US" kern="100" dirty="0" smtClean="0">
                <a:cs typeface="Times New Roman"/>
              </a:rPr>
              <a:t>乐夫天命复奚疑　</a:t>
            </a:r>
            <a:r>
              <a:rPr lang="en-US" altLang="zh-CN" kern="100" dirty="0" smtClean="0">
                <a:cs typeface="Times New Roman"/>
              </a:rPr>
              <a:t>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⑥</a:t>
            </a:r>
            <a:r>
              <a:rPr lang="zh-CN" altLang="en-US" kern="100" dirty="0" smtClean="0">
                <a:cs typeface="Times New Roman"/>
              </a:rPr>
              <a:t>农人告余以春及　</a:t>
            </a:r>
            <a:r>
              <a:rPr lang="en-US" altLang="zh-CN" kern="100" dirty="0" smtClean="0">
                <a:cs typeface="Times New Roman"/>
              </a:rPr>
              <a:t>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⑦</a:t>
            </a:r>
            <a:r>
              <a:rPr lang="zh-CN" altLang="en-US" kern="100" dirty="0" smtClean="0">
                <a:cs typeface="Times New Roman"/>
              </a:rPr>
              <a:t>僮仆欢迎，稚子候门　</a:t>
            </a:r>
            <a:r>
              <a:rPr lang="en-US" altLang="zh-CN" kern="100" dirty="0" smtClean="0">
                <a:cs typeface="Times New Roman"/>
              </a:rPr>
              <a:t>__________</a:t>
            </a:r>
            <a:endParaRPr lang="zh-CN" altLang="en-US" kern="100" dirty="0" smtClean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11638" y="1700213"/>
            <a:ext cx="20891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被动句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538" y="2276475"/>
            <a:ext cx="15128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被动句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4663" y="2822575"/>
            <a:ext cx="23034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宾语前置句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3438" y="3357563"/>
            <a:ext cx="23050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宾语前置句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0563" y="3903663"/>
            <a:ext cx="23034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宾语前置句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7538" y="4437063"/>
            <a:ext cx="23050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状语后置句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3800" y="4983163"/>
            <a:ext cx="13684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省略句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七、名句默写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①</a:t>
            </a:r>
            <a:r>
              <a:rPr lang="zh-CN" altLang="en-US" kern="100" dirty="0" smtClean="0">
                <a:cs typeface="Times New Roman"/>
              </a:rPr>
              <a:t>悟已往之不谏，</a:t>
            </a:r>
            <a:r>
              <a:rPr lang="en-US" altLang="zh-CN" kern="100" dirty="0" smtClean="0">
                <a:cs typeface="Times New Roman"/>
              </a:rPr>
              <a:t>_______________</a:t>
            </a:r>
            <a:r>
              <a:rPr lang="zh-CN" altLang="en-US" kern="100" dirty="0" smtClean="0">
                <a:cs typeface="Times New Roman"/>
              </a:rPr>
              <a:t>。实迷途其未远，觉今是而昨非。舟遥遥以轻飏，风飘飘而吹衣。问征夫以前路，</a:t>
            </a:r>
            <a:r>
              <a:rPr lang="en-US" altLang="zh-CN" kern="100" dirty="0" smtClean="0">
                <a:cs typeface="Times New Roman"/>
              </a:rPr>
              <a:t>____________________</a:t>
            </a:r>
            <a:r>
              <a:rPr lang="zh-CN" altLang="en-US" kern="100" dirty="0" smtClean="0">
                <a:cs typeface="Times New Roman"/>
              </a:rPr>
              <a:t>。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40200" y="1671638"/>
            <a:ext cx="26638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知来者之可追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713" y="3327400"/>
            <a:ext cx="26638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恨晨光之熹微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03350" y="1125538"/>
            <a:ext cx="6840538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>
                <a:solidFill>
                  <a:srgbClr val="0033CC"/>
                </a:solidFill>
              </a:rPr>
              <a:t>古诗品韵</a:t>
            </a:r>
            <a:endParaRPr lang="en-US" altLang="zh-CN" smtClean="0">
              <a:solidFill>
                <a:srgbClr val="0033CC"/>
              </a:solidFill>
            </a:endParaRPr>
          </a:p>
          <a:p>
            <a:pPr algn="ctr">
              <a:spcBef>
                <a:spcPct val="0"/>
              </a:spcBef>
            </a:pPr>
            <a:r>
              <a:rPr lang="zh-CN" altLang="en-US" smtClean="0"/>
              <a:t>玉楼春</a:t>
            </a:r>
          </a:p>
          <a:p>
            <a:pPr algn="ctr">
              <a:spcBef>
                <a:spcPct val="0"/>
              </a:spcBef>
            </a:pPr>
            <a:r>
              <a:rPr lang="zh-CN" altLang="en-US" smtClean="0"/>
              <a:t>欧阳修</a:t>
            </a:r>
          </a:p>
          <a:p>
            <a:pPr algn="ctr">
              <a:spcBef>
                <a:spcPct val="0"/>
              </a:spcBef>
            </a:pPr>
            <a:r>
              <a:rPr lang="zh-CN" altLang="en-US" smtClean="0"/>
              <a:t>洛阳正值芳菲节，秾艳清香相间发。</a:t>
            </a:r>
            <a:endParaRPr lang="en-US" altLang="zh-CN" smtClean="0"/>
          </a:p>
          <a:p>
            <a:pPr algn="ctr">
              <a:spcBef>
                <a:spcPct val="0"/>
              </a:spcBef>
            </a:pPr>
            <a:r>
              <a:rPr lang="zh-CN" altLang="en-US" smtClean="0"/>
              <a:t>游丝</a:t>
            </a:r>
            <a:r>
              <a:rPr lang="en-US" altLang="zh-CN" baseline="30000" smtClean="0"/>
              <a:t>【</a:t>
            </a:r>
            <a:r>
              <a:rPr lang="zh-CN" altLang="en-US" baseline="30000" smtClean="0"/>
              <a:t>注</a:t>
            </a:r>
            <a:r>
              <a:rPr lang="en-US" altLang="zh-CN" baseline="30000" smtClean="0"/>
              <a:t>】</a:t>
            </a:r>
            <a:r>
              <a:rPr lang="zh-CN" altLang="en-US" smtClean="0"/>
              <a:t>有意苦相萦，垂柳无端争赠别。　　</a:t>
            </a:r>
            <a:endParaRPr lang="en-US" altLang="zh-CN" smtClean="0"/>
          </a:p>
          <a:p>
            <a:pPr algn="ctr">
              <a:spcBef>
                <a:spcPct val="0"/>
              </a:spcBef>
            </a:pPr>
            <a:r>
              <a:rPr lang="zh-CN" altLang="en-US" smtClean="0"/>
              <a:t>杏花红处青山缺，山畔行人山下歇。</a:t>
            </a:r>
            <a:endParaRPr lang="en-US" altLang="zh-CN" smtClean="0"/>
          </a:p>
          <a:p>
            <a:pPr algn="ctr">
              <a:spcBef>
                <a:spcPct val="0"/>
              </a:spcBef>
            </a:pPr>
            <a:r>
              <a:rPr lang="zh-CN" altLang="en-US" smtClean="0"/>
              <a:t>今宵谁肯远相随，惟有寂寥孤馆月。</a:t>
            </a:r>
          </a:p>
          <a:p>
            <a:pPr>
              <a:spcBef>
                <a:spcPct val="0"/>
              </a:spcBef>
            </a:pPr>
            <a:endParaRPr lang="zh-CN" altLang="en-US" smtClean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547813" y="1125538"/>
            <a:ext cx="6337300" cy="4535487"/>
          </a:xfrm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②</a:t>
            </a:r>
            <a:r>
              <a:rPr lang="zh-CN" altLang="en-US" kern="100" dirty="0" smtClean="0">
                <a:cs typeface="Times New Roman"/>
              </a:rPr>
              <a:t>引壶觞以自酌，</a:t>
            </a:r>
            <a:r>
              <a:rPr lang="en-US" altLang="zh-CN" kern="100" dirty="0" smtClean="0">
                <a:cs typeface="Times New Roman"/>
              </a:rPr>
              <a:t>______________</a:t>
            </a:r>
            <a:r>
              <a:rPr lang="zh-CN" altLang="en-US" kern="100" dirty="0" smtClean="0">
                <a:cs typeface="Times New Roman"/>
              </a:rPr>
              <a:t>。倚南窗以寄傲，审容膝之易安。园日涉以成趣，门虽设而常关。策扶老以流憩，</a:t>
            </a:r>
            <a:r>
              <a:rPr lang="en-US" altLang="zh-CN" kern="100" dirty="0" smtClean="0">
                <a:cs typeface="Times New Roman"/>
              </a:rPr>
              <a:t>______________</a:t>
            </a:r>
            <a:r>
              <a:rPr lang="zh-CN" altLang="en-US" kern="100" dirty="0" smtClean="0">
                <a:cs typeface="Times New Roman"/>
              </a:rPr>
              <a:t>。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③</a:t>
            </a:r>
            <a:r>
              <a:rPr lang="zh-CN" altLang="en-US" kern="100" dirty="0" smtClean="0">
                <a:cs typeface="Times New Roman"/>
              </a:rPr>
              <a:t>既窈窕以寻壑，</a:t>
            </a:r>
            <a:r>
              <a:rPr lang="en-US" altLang="zh-CN" kern="100" dirty="0" smtClean="0">
                <a:cs typeface="Times New Roman"/>
              </a:rPr>
              <a:t>________________</a:t>
            </a:r>
            <a:r>
              <a:rPr lang="zh-CN" altLang="en-US" kern="100" dirty="0" smtClean="0">
                <a:cs typeface="Times New Roman"/>
              </a:rPr>
              <a:t>。木欣欣以向荣，</a:t>
            </a:r>
            <a:r>
              <a:rPr lang="en-US" altLang="zh-CN" kern="100" dirty="0" smtClean="0">
                <a:cs typeface="Times New Roman"/>
              </a:rPr>
              <a:t>________________</a:t>
            </a:r>
            <a:r>
              <a:rPr lang="zh-CN" altLang="en-US" kern="100" dirty="0" smtClean="0">
                <a:cs typeface="Times New Roman"/>
              </a:rPr>
              <a:t>。善万物之得时，感吾生之行休。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067175" y="1166813"/>
            <a:ext cx="23050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眄庭柯以怡颜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3800" y="2276475"/>
            <a:ext cx="23034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时矫首而遐观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638" y="2822575"/>
            <a:ext cx="23050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亦崎岖而经丘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6238" y="3327400"/>
            <a:ext cx="23034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泉涓涓而始流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331913" y="1701800"/>
            <a:ext cx="6119812" cy="1006475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1</a:t>
            </a:r>
            <a:r>
              <a:rPr lang="zh-CN" altLang="en-US" smtClean="0"/>
              <a:t>．走近作者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" name="TextBox 3"/>
          <p:cNvSpPr txBox="1"/>
          <p:nvPr/>
        </p:nvSpPr>
        <p:spPr>
          <a:xfrm>
            <a:off x="1619250" y="4605338"/>
            <a:ext cx="61214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b="1" kern="100" dirty="0">
                <a:latin typeface="Times New Roman"/>
                <a:ea typeface="宋体"/>
                <a:cs typeface="Times New Roman"/>
              </a:rPr>
              <a:t>陶渊明</a:t>
            </a:r>
            <a:r>
              <a:rPr lang="en-US" sz="2400" b="1" kern="100" dirty="0">
                <a:latin typeface="Times New Roman"/>
                <a:ea typeface="宋体"/>
              </a:rPr>
              <a:t>(365—427)</a:t>
            </a:r>
            <a:r>
              <a:rPr lang="zh-CN" altLang="en-US" sz="2400" b="1" kern="100" dirty="0">
                <a:latin typeface="Times New Roman"/>
                <a:ea typeface="宋体"/>
                <a:cs typeface="Times New Roman"/>
              </a:rPr>
              <a:t>，名潜，字渊明，一字元亮，东晋大诗人、辞赋家、散文家。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grpSp>
        <p:nvGrpSpPr>
          <p:cNvPr id="51204" name="组合 219"/>
          <p:cNvGrpSpPr>
            <a:grpSpLocks/>
          </p:cNvGrpSpPr>
          <p:nvPr/>
        </p:nvGrpSpPr>
        <p:grpSpPr bwMode="auto">
          <a:xfrm>
            <a:off x="3405188" y="949325"/>
            <a:ext cx="2174875" cy="608013"/>
            <a:chOff x="1785915" y="1790216"/>
            <a:chExt cx="2591783" cy="665647"/>
          </a:xfrm>
        </p:grpSpPr>
        <p:grpSp>
          <p:nvGrpSpPr>
            <p:cNvPr id="51206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51208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51209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210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资料卡片</a:t>
              </a:r>
            </a:p>
          </p:txBody>
        </p:sp>
      </p:grpSp>
      <p:pic>
        <p:nvPicPr>
          <p:cNvPr id="51205" name="Picture 11" descr="陶渊明.TIF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598863" y="1943100"/>
            <a:ext cx="19812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476375" y="1125538"/>
            <a:ext cx="6264275" cy="4535487"/>
          </a:xfrm>
        </p:spPr>
        <p:txBody>
          <a:bodyPr/>
          <a:lstStyle/>
          <a:p>
            <a:pPr>
              <a:defRPr/>
            </a:pPr>
            <a:r>
              <a:rPr lang="zh-CN" altLang="en-US" kern="100" dirty="0" smtClean="0">
                <a:cs typeface="Times New Roman"/>
              </a:rPr>
              <a:t>曾著</a:t>
            </a:r>
            <a:r>
              <a:rPr lang="en-US" altLang="zh-CN" kern="100" dirty="0" smtClean="0">
                <a:cs typeface="Times New Roman"/>
              </a:rPr>
              <a:t>《</a:t>
            </a:r>
            <a:r>
              <a:rPr lang="zh-CN" altLang="en-US" kern="100" dirty="0" smtClean="0">
                <a:cs typeface="Times New Roman"/>
              </a:rPr>
              <a:t>五柳先生传</a:t>
            </a:r>
            <a:r>
              <a:rPr lang="en-US" altLang="zh-CN" kern="100" dirty="0" smtClean="0">
                <a:cs typeface="Times New Roman"/>
              </a:rPr>
              <a:t>》</a:t>
            </a:r>
            <a:r>
              <a:rPr lang="zh-CN" altLang="en-US" kern="100" dirty="0" smtClean="0">
                <a:cs typeface="Times New Roman"/>
              </a:rPr>
              <a:t>以自况，卒后朋友私谥</a:t>
            </a:r>
            <a:r>
              <a:rPr lang="en-US" kern="100" dirty="0" smtClean="0">
                <a:latin typeface="宋体"/>
                <a:cs typeface="Times New Roman"/>
              </a:rPr>
              <a:t>“</a:t>
            </a:r>
            <a:r>
              <a:rPr lang="zh-CN" altLang="en-US" kern="100" dirty="0" smtClean="0">
                <a:cs typeface="Times New Roman"/>
              </a:rPr>
              <a:t>靖节</a:t>
            </a:r>
            <a:r>
              <a:rPr lang="en-US" kern="100" dirty="0" smtClean="0">
                <a:latin typeface="宋体"/>
                <a:cs typeface="Times New Roman"/>
              </a:rPr>
              <a:t>”</a:t>
            </a:r>
            <a:r>
              <a:rPr lang="zh-CN" altLang="en-US" kern="100" dirty="0" smtClean="0">
                <a:cs typeface="Times New Roman"/>
              </a:rPr>
              <a:t>，故后人称</a:t>
            </a:r>
            <a:r>
              <a:rPr lang="en-US" kern="100" dirty="0" smtClean="0">
                <a:latin typeface="宋体"/>
                <a:cs typeface="Times New Roman"/>
              </a:rPr>
              <a:t>“</a:t>
            </a:r>
            <a:r>
              <a:rPr lang="zh-CN" altLang="en-US" kern="100" dirty="0" smtClean="0">
                <a:cs typeface="Times New Roman"/>
              </a:rPr>
              <a:t>靖节先生</a:t>
            </a:r>
            <a:r>
              <a:rPr lang="en-US" kern="100" dirty="0" smtClean="0">
                <a:latin typeface="宋体"/>
                <a:cs typeface="Times New Roman"/>
              </a:rPr>
              <a:t>”</a:t>
            </a:r>
            <a:r>
              <a:rPr lang="zh-CN" altLang="en-US" kern="100" dirty="0" smtClean="0">
                <a:cs typeface="Times New Roman"/>
              </a:rPr>
              <a:t>。</a:t>
            </a:r>
            <a:endParaRPr lang="en-US" altLang="zh-CN" kern="100" dirty="0" smtClean="0">
              <a:cs typeface="Times New Roman"/>
            </a:endParaRPr>
          </a:p>
          <a:p>
            <a:pPr>
              <a:defRPr/>
            </a:pPr>
            <a:r>
              <a:rPr lang="zh-CN" altLang="en-US" dirty="0" smtClean="0"/>
              <a:t>陶渊明出身没落贵族世家，受儒、道思想影响很深。年轻时曾怀有</a:t>
            </a:r>
            <a:r>
              <a:rPr lang="en-US" dirty="0" smtClean="0"/>
              <a:t>“</a:t>
            </a:r>
            <a:r>
              <a:rPr lang="zh-CN" altLang="en-US" dirty="0" smtClean="0"/>
              <a:t>大济于苍生</a:t>
            </a:r>
            <a:r>
              <a:rPr lang="en-US" dirty="0" smtClean="0"/>
              <a:t>”</a:t>
            </a:r>
            <a:r>
              <a:rPr lang="zh-CN" altLang="en-US" dirty="0" smtClean="0"/>
              <a:t>的壮志，又因家境贫寒，二十九岁时走上仕途，历任江州祭酒、镇军参军、彭泽令等下级官职，四十一岁还家归隐，过起了自由闲适的田园生活。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551613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此后二十三年，虽忧愤常积于心，生活困窘多难，但再无出仕之念，最后在贫病交迫中去世，卒年六十二岁。陶渊明今存诗歌</a:t>
            </a:r>
            <a:r>
              <a:rPr lang="en-US" altLang="zh-CN" smtClean="0"/>
              <a:t>125</a:t>
            </a:r>
            <a:r>
              <a:rPr lang="zh-CN" altLang="en-US" smtClean="0"/>
              <a:t>首，其中四言诗</a:t>
            </a:r>
            <a:r>
              <a:rPr lang="en-US" altLang="zh-CN" smtClean="0"/>
              <a:t>9</a:t>
            </a:r>
            <a:r>
              <a:rPr lang="zh-CN" altLang="en-US" smtClean="0"/>
              <a:t>首，五言诗</a:t>
            </a:r>
            <a:r>
              <a:rPr lang="en-US" altLang="zh-CN" smtClean="0"/>
              <a:t>116</a:t>
            </a:r>
            <a:r>
              <a:rPr lang="zh-CN" altLang="en-US" smtClean="0"/>
              <a:t>首。后代批评家常用质朴、平淡、自然评价陶诗的风格，称其为</a:t>
            </a:r>
            <a:r>
              <a:rPr lang="en-US" smtClean="0"/>
              <a:t>“</a:t>
            </a:r>
            <a:r>
              <a:rPr lang="zh-CN" altLang="en-US" smtClean="0"/>
              <a:t>田园诗人</a:t>
            </a:r>
            <a:r>
              <a:rPr lang="en-US" smtClean="0"/>
              <a:t>”</a:t>
            </a:r>
            <a:r>
              <a:rPr lang="zh-CN" altLang="en-US" smtClean="0"/>
              <a:t>。陶渊明现存文</a:t>
            </a:r>
            <a:r>
              <a:rPr lang="en-US" altLang="zh-CN" smtClean="0"/>
              <a:t>12</a:t>
            </a:r>
            <a:r>
              <a:rPr lang="zh-CN" altLang="en-US" smtClean="0"/>
              <a:t>篇，其中辞赋</a:t>
            </a:r>
            <a:r>
              <a:rPr lang="en-US" altLang="zh-CN" smtClean="0"/>
              <a:t>3</a:t>
            </a:r>
            <a:r>
              <a:rPr lang="zh-CN" altLang="en-US" smtClean="0"/>
              <a:t>篇，韵文</a:t>
            </a:r>
            <a:r>
              <a:rPr lang="en-US" altLang="zh-CN" smtClean="0"/>
              <a:t>5</a:t>
            </a:r>
            <a:r>
              <a:rPr lang="zh-CN" altLang="en-US" smtClean="0"/>
              <a:t>篇，散文</a:t>
            </a:r>
            <a:r>
              <a:rPr lang="en-US" altLang="zh-CN" smtClean="0"/>
              <a:t>4</a:t>
            </a:r>
            <a:r>
              <a:rPr lang="zh-CN" altLang="en-US" smtClean="0"/>
              <a:t>篇，篇数不多，影响却很大。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2</a:t>
            </a:r>
            <a:r>
              <a:rPr lang="zh-CN" altLang="en-US" smtClean="0"/>
              <a:t>．写作背景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陶渊明四十一岁那年</a:t>
            </a:r>
            <a:r>
              <a:rPr lang="en-US" altLang="zh-CN" smtClean="0"/>
              <a:t>(</a:t>
            </a:r>
            <a:r>
              <a:rPr lang="zh-CN" altLang="en-US" smtClean="0"/>
              <a:t>公元</a:t>
            </a:r>
            <a:r>
              <a:rPr lang="en-US" altLang="zh-CN" smtClean="0"/>
              <a:t>405</a:t>
            </a:r>
            <a:r>
              <a:rPr lang="zh-CN" altLang="en-US" smtClean="0"/>
              <a:t>年</a:t>
            </a:r>
            <a:r>
              <a:rPr lang="en-US" altLang="zh-CN" smtClean="0"/>
              <a:t>)</a:t>
            </a:r>
            <a:r>
              <a:rPr lang="zh-CN" altLang="en-US" smtClean="0"/>
              <a:t>最后一次出仕，做了八十五天的彭泽令。据萧统</a:t>
            </a:r>
            <a:r>
              <a:rPr lang="en-US" altLang="zh-CN" smtClean="0"/>
              <a:t>《</a:t>
            </a:r>
            <a:r>
              <a:rPr lang="zh-CN" altLang="en-US" smtClean="0"/>
              <a:t>陶渊明传</a:t>
            </a:r>
            <a:r>
              <a:rPr lang="en-US" altLang="zh-CN" smtClean="0"/>
              <a:t>》</a:t>
            </a:r>
            <a:r>
              <a:rPr lang="zh-CN" altLang="en-US" smtClean="0"/>
              <a:t>记载，陶潜归隐是出于对腐朽现实的不满。当时郡里一位督邮来彭泽巡视，要他束带迎接，以示敬意，他气愤地说：</a:t>
            </a:r>
            <a:r>
              <a:rPr lang="en-US" smtClean="0"/>
              <a:t>“</a:t>
            </a:r>
            <a:r>
              <a:rPr lang="zh-CN" altLang="en-US" smtClean="0"/>
              <a:t>我怎么能为五斗米而向这乡里小人低三下四！</a:t>
            </a:r>
            <a:r>
              <a:rPr lang="en-US" smtClean="0"/>
              <a:t>”</a:t>
            </a:r>
            <a:r>
              <a:rPr lang="zh-CN" altLang="en-US" smtClean="0"/>
              <a:t>即日解绶去职，赋</a:t>
            </a:r>
            <a:r>
              <a:rPr lang="en-US" altLang="zh-CN" smtClean="0"/>
              <a:t>《</a:t>
            </a:r>
            <a:r>
              <a:rPr lang="zh-CN" altLang="en-US" smtClean="0"/>
              <a:t>归去来兮辞</a:t>
            </a:r>
            <a:r>
              <a:rPr lang="en-US" altLang="zh-CN" smtClean="0"/>
              <a:t>》</a:t>
            </a:r>
            <a:r>
              <a:rPr lang="zh-CN" altLang="en-US" smtClean="0"/>
              <a:t>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331913" y="1125538"/>
            <a:ext cx="6624637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这篇文章前面有序，叙述他家贫出仕和弃官归田的经过。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en-US" altLang="zh-CN" smtClean="0"/>
              <a:t>3</a:t>
            </a:r>
            <a:r>
              <a:rPr lang="zh-CN" altLang="en-US" smtClean="0"/>
              <a:t>．相关知识</a:t>
            </a:r>
          </a:p>
          <a:p>
            <a:pPr>
              <a:spcBef>
                <a:spcPct val="0"/>
              </a:spcBef>
            </a:pPr>
            <a:r>
              <a:rPr lang="en-US" altLang="zh-CN" smtClean="0"/>
              <a:t>“</a:t>
            </a:r>
            <a:r>
              <a:rPr lang="zh-CN" altLang="en-US" smtClean="0"/>
              <a:t>辞</a:t>
            </a:r>
            <a:r>
              <a:rPr lang="en-US" smtClean="0"/>
              <a:t>”</a:t>
            </a:r>
            <a:r>
              <a:rPr lang="zh-CN" altLang="en-US" smtClean="0"/>
              <a:t>是屈原在楚地民歌的基础上创造出来的一种新诗体。用的是楚地方言，内容又跟楚地的社会生活，山川风物有关，故又称楚辞。又因屈原写作</a:t>
            </a:r>
            <a:r>
              <a:rPr lang="en-US" altLang="zh-CN" smtClean="0"/>
              <a:t>《</a:t>
            </a:r>
            <a:r>
              <a:rPr lang="zh-CN" altLang="en-US" smtClean="0"/>
              <a:t>离骚</a:t>
            </a:r>
            <a:r>
              <a:rPr lang="en-US" altLang="zh-CN" smtClean="0"/>
              <a:t>》</a:t>
            </a:r>
            <a:r>
              <a:rPr lang="zh-CN" altLang="en-US" smtClean="0"/>
              <a:t>为这种文体的代表，又称</a:t>
            </a:r>
            <a:r>
              <a:rPr lang="en-US" smtClean="0"/>
              <a:t>“</a:t>
            </a:r>
            <a:r>
              <a:rPr lang="zh-CN" altLang="en-US" smtClean="0"/>
              <a:t>骚体</a:t>
            </a:r>
            <a:r>
              <a:rPr lang="en-US" smtClean="0"/>
              <a:t>”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408737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其特点是形式自由，句式散文化；大体以四句为一小节，两句为一组，以六字句为主，间有长、短句，多用语气词</a:t>
            </a:r>
            <a:r>
              <a:rPr lang="en-US" smtClean="0"/>
              <a:t>“</a:t>
            </a:r>
            <a:r>
              <a:rPr lang="zh-CN" altLang="en-US" smtClean="0"/>
              <a:t>兮</a:t>
            </a:r>
            <a:r>
              <a:rPr lang="en-US" smtClean="0"/>
              <a:t>”</a:t>
            </a:r>
            <a:r>
              <a:rPr lang="zh-CN" altLang="en-US" smtClean="0"/>
              <a:t>，每句三拍。到了西汉，赋在辞的影响下产生，是有韵的散文，讲究铺排。而辞仍是诗，重在抒情。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331913" y="2782888"/>
            <a:ext cx="6624637" cy="2517775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1</a:t>
            </a:r>
            <a:r>
              <a:rPr lang="zh-CN" altLang="en-US" smtClean="0"/>
              <a:t>．如何理解</a:t>
            </a:r>
            <a:r>
              <a:rPr lang="en-US" smtClean="0"/>
              <a:t>“</a:t>
            </a:r>
            <a:r>
              <a:rPr lang="zh-CN" altLang="en-US" smtClean="0"/>
              <a:t>木欣欣以向荣，泉涓涓而始流。善万物之得时，感吾生之行休</a:t>
            </a:r>
            <a:r>
              <a:rPr lang="en-US" smtClean="0"/>
              <a:t>”</a:t>
            </a:r>
            <a:r>
              <a:rPr lang="zh-CN" altLang="en-US" smtClean="0"/>
              <a:t>？</a:t>
            </a:r>
          </a:p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点拨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/>
              <a:t>　这四句是写景抒情的名句。四句话由物及人，诗人喜悲参半，语句自出胸臆。</a:t>
            </a:r>
          </a:p>
        </p:txBody>
      </p:sp>
      <p:grpSp>
        <p:nvGrpSpPr>
          <p:cNvPr id="57347" name="组合 20"/>
          <p:cNvGrpSpPr>
            <a:grpSpLocks/>
          </p:cNvGrpSpPr>
          <p:nvPr/>
        </p:nvGrpSpPr>
        <p:grpSpPr bwMode="auto">
          <a:xfrm>
            <a:off x="2384425" y="981075"/>
            <a:ext cx="4375150" cy="706438"/>
            <a:chOff x="3143240" y="2263428"/>
            <a:chExt cx="3786214" cy="706794"/>
          </a:xfrm>
        </p:grpSpPr>
        <p:grpSp>
          <p:nvGrpSpPr>
            <p:cNvPr id="57354" name="Group 3"/>
            <p:cNvGrpSpPr>
              <a:grpSpLocks/>
            </p:cNvGrpSpPr>
            <p:nvPr/>
          </p:nvGrpSpPr>
          <p:grpSpPr bwMode="auto">
            <a:xfrm>
              <a:off x="3143240" y="2285992"/>
              <a:ext cx="3786214" cy="684231"/>
              <a:chOff x="0" y="0"/>
              <a:chExt cx="6561756" cy="546060"/>
            </a:xfrm>
          </p:grpSpPr>
          <p:sp>
            <p:nvSpPr>
              <p:cNvPr id="57356" name="AutoShape 3"/>
              <p:cNvSpPr>
                <a:spLocks noChangeArrowheads="1"/>
              </p:cNvSpPr>
              <p:nvPr/>
            </p:nvSpPr>
            <p:spPr bwMode="auto">
              <a:xfrm>
                <a:off x="0" y="192073"/>
                <a:ext cx="6561756" cy="353987"/>
              </a:xfrm>
              <a:prstGeom prst="rect">
                <a:avLst/>
              </a:prstGeom>
              <a:solidFill>
                <a:srgbClr val="595959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57357" name="AutoShape 3"/>
              <p:cNvSpPr>
                <a:spLocks noChangeArrowheads="1"/>
              </p:cNvSpPr>
              <p:nvPr/>
            </p:nvSpPr>
            <p:spPr bwMode="auto">
              <a:xfrm>
                <a:off x="64331" y="0"/>
                <a:ext cx="6433094" cy="482482"/>
              </a:xfrm>
              <a:prstGeom prst="rect">
                <a:avLst/>
              </a:prstGeom>
              <a:solidFill>
                <a:srgbClr val="0033CC">
                  <a:alpha val="79999"/>
                </a:srgbClr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57355" name="TextBox 53"/>
            <p:cNvSpPr txBox="1">
              <a:spLocks noChangeArrowheads="1"/>
            </p:cNvSpPr>
            <p:nvPr/>
          </p:nvSpPr>
          <p:spPr bwMode="auto">
            <a:xfrm>
              <a:off x="3266870" y="2263428"/>
              <a:ext cx="3661282" cy="646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方正大标宋_GBK"/>
                </a:rPr>
                <a:t>课堂互动探究文本</a:t>
              </a:r>
            </a:p>
          </p:txBody>
        </p:sp>
      </p:grpSp>
      <p:grpSp>
        <p:nvGrpSpPr>
          <p:cNvPr id="57348" name="组合 219"/>
          <p:cNvGrpSpPr>
            <a:grpSpLocks/>
          </p:cNvGrpSpPr>
          <p:nvPr/>
        </p:nvGrpSpPr>
        <p:grpSpPr bwMode="auto">
          <a:xfrm>
            <a:off x="3405188" y="1773238"/>
            <a:ext cx="2174875" cy="608012"/>
            <a:chOff x="1785915" y="1790216"/>
            <a:chExt cx="2591783" cy="665647"/>
          </a:xfrm>
        </p:grpSpPr>
        <p:grpSp>
          <p:nvGrpSpPr>
            <p:cNvPr id="57349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57351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57352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353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细剖深析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052513"/>
            <a:ext cx="6337300" cy="49672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大自然充满了无限生机，令人欢欣鼓舞，万事万物各得其时，自由自在，这是诗人</a:t>
            </a:r>
            <a:r>
              <a:rPr lang="en-US" smtClean="0"/>
              <a:t>“</a:t>
            </a:r>
            <a:r>
              <a:rPr lang="zh-CN" altLang="en-US" smtClean="0"/>
              <a:t>归去</a:t>
            </a:r>
            <a:r>
              <a:rPr lang="en-US" smtClean="0"/>
              <a:t>”</a:t>
            </a:r>
            <a:r>
              <a:rPr lang="zh-CN" altLang="en-US" smtClean="0"/>
              <a:t>后</a:t>
            </a:r>
            <a:r>
              <a:rPr lang="en-US" smtClean="0"/>
              <a:t>“</a:t>
            </a:r>
            <a:r>
              <a:rPr lang="zh-CN" altLang="en-US" smtClean="0"/>
              <a:t>以我观物</a:t>
            </a:r>
            <a:r>
              <a:rPr lang="en-US" smtClean="0"/>
              <a:t>”</a:t>
            </a:r>
            <a:r>
              <a:rPr lang="zh-CN" altLang="en-US" smtClean="0"/>
              <a:t>的主观之景，也是诗人发现</a:t>
            </a:r>
            <a:r>
              <a:rPr lang="en-US" smtClean="0"/>
              <a:t>“</a:t>
            </a:r>
            <a:r>
              <a:rPr lang="zh-CN" altLang="en-US" smtClean="0"/>
              <a:t>今是</a:t>
            </a:r>
            <a:r>
              <a:rPr lang="en-US" smtClean="0"/>
              <a:t>”</a:t>
            </a:r>
            <a:r>
              <a:rPr lang="zh-CN" altLang="en-US" smtClean="0"/>
              <a:t>的最佳体现。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zh-CN" altLang="en-US" smtClean="0"/>
              <a:t>但是，这</a:t>
            </a:r>
            <a:r>
              <a:rPr lang="en-US" smtClean="0"/>
              <a:t>“</a:t>
            </a:r>
            <a:r>
              <a:rPr lang="zh-CN" altLang="en-US" smtClean="0"/>
              <a:t>可能</a:t>
            </a:r>
            <a:r>
              <a:rPr lang="en-US" smtClean="0"/>
              <a:t>”</a:t>
            </a:r>
            <a:r>
              <a:rPr lang="zh-CN" altLang="en-US" smtClean="0"/>
              <a:t>的</a:t>
            </a:r>
            <a:r>
              <a:rPr lang="en-US" smtClean="0"/>
              <a:t>“</a:t>
            </a:r>
            <a:r>
              <a:rPr lang="zh-CN" altLang="en-US" smtClean="0"/>
              <a:t>来者</a:t>
            </a:r>
            <a:r>
              <a:rPr lang="en-US" smtClean="0"/>
              <a:t>”</a:t>
            </a:r>
            <a:r>
              <a:rPr lang="zh-CN" altLang="en-US" smtClean="0"/>
              <a:t>，属于诗人的并不像原来想象的那样多，</a:t>
            </a:r>
            <a:r>
              <a:rPr lang="en-US" smtClean="0"/>
              <a:t>“</a:t>
            </a:r>
            <a:r>
              <a:rPr lang="zh-CN" altLang="en-US" smtClean="0"/>
              <a:t>吾生之行休</a:t>
            </a:r>
            <a:r>
              <a:rPr lang="en-US" smtClean="0"/>
              <a:t>”</a:t>
            </a:r>
            <a:r>
              <a:rPr lang="zh-CN" altLang="en-US" smtClean="0"/>
              <a:t>确实令诗人低徊感慨。万物勃发，正当青春，而自己呢？行将就木。诗人怎能不悲从中来？但这悲中也掺杂着自己的</a:t>
            </a:r>
            <a:r>
              <a:rPr lang="en-US" smtClean="0"/>
              <a:t>“</a:t>
            </a:r>
            <a:r>
              <a:rPr lang="zh-CN" altLang="en-US" smtClean="0"/>
              <a:t>得时</a:t>
            </a:r>
            <a:r>
              <a:rPr lang="en-US" smtClean="0"/>
              <a:t>”</a:t>
            </a:r>
            <a:r>
              <a:rPr lang="zh-CN" altLang="en-US" smtClean="0"/>
              <a:t>之喜。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2</a:t>
            </a:r>
            <a:r>
              <a:rPr lang="zh-CN" altLang="en-US" smtClean="0"/>
              <a:t>．对</a:t>
            </a:r>
            <a:r>
              <a:rPr lang="en-US" smtClean="0"/>
              <a:t>“</a:t>
            </a:r>
            <a:r>
              <a:rPr lang="zh-CN" altLang="en-US" smtClean="0"/>
              <a:t>聊乘化以归尽，乐夫天命复奚疑</a:t>
            </a:r>
            <a:r>
              <a:rPr lang="en-US" smtClean="0"/>
              <a:t>”</a:t>
            </a:r>
            <a:r>
              <a:rPr lang="zh-CN" altLang="en-US" smtClean="0"/>
              <a:t>一句话中包含的思想究竟应该如何理解？</a:t>
            </a:r>
          </a:p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点拨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/>
              <a:t>　千百年来，大家都认为陶渊明是在逃避，他秉承了老庄的哲学，思想是消极的。其实，看一个人生活得是否积极，关键是看他有没有理想。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412875"/>
            <a:ext cx="6480175" cy="3168650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dirty="0" smtClean="0">
                <a:solidFill>
                  <a:srgbClr val="0033CC"/>
                </a:solidFill>
              </a:rPr>
              <a:t>【</a:t>
            </a:r>
            <a:r>
              <a:rPr lang="zh-CN" altLang="en-US" dirty="0" smtClean="0">
                <a:solidFill>
                  <a:srgbClr val="0033CC"/>
                </a:solidFill>
              </a:rPr>
              <a:t>注</a:t>
            </a:r>
            <a:r>
              <a:rPr lang="en-US" altLang="zh-CN" dirty="0" smtClean="0">
                <a:solidFill>
                  <a:srgbClr val="0033CC"/>
                </a:solidFill>
              </a:rPr>
              <a:t>】</a:t>
            </a:r>
            <a:r>
              <a:rPr lang="zh-CN" altLang="en-US" dirty="0" smtClean="0"/>
              <a:t>　游丝：蛛丝。</a:t>
            </a:r>
            <a:endParaRPr lang="en-US" altLang="zh-CN" dirty="0" smtClean="0"/>
          </a:p>
          <a:p>
            <a:pPr>
              <a:spcBef>
                <a:spcPct val="0"/>
              </a:spcBef>
              <a:defRPr/>
            </a:pPr>
            <a:r>
              <a:rPr lang="en-US" altLang="zh-CN" kern="100" dirty="0" smtClean="0">
                <a:solidFill>
                  <a:srgbClr val="0033CC"/>
                </a:solidFill>
                <a:cs typeface="Times New Roman"/>
              </a:rPr>
              <a:t>【</a:t>
            </a:r>
            <a:r>
              <a:rPr lang="zh-CN" altLang="en-US" kern="100" dirty="0" smtClean="0">
                <a:solidFill>
                  <a:srgbClr val="0033CC"/>
                </a:solidFill>
                <a:cs typeface="Times New Roman"/>
              </a:rPr>
              <a:t>赏析</a:t>
            </a:r>
            <a:r>
              <a:rPr lang="en-US" altLang="zh-CN" kern="100" dirty="0" smtClean="0">
                <a:solidFill>
                  <a:srgbClr val="0033CC"/>
                </a:solidFill>
                <a:cs typeface="Times New Roman"/>
              </a:rPr>
              <a:t>】</a:t>
            </a:r>
            <a:r>
              <a:rPr lang="zh-CN" altLang="en-US" kern="100" dirty="0" smtClean="0">
                <a:cs typeface="Times New Roman"/>
              </a:rPr>
              <a:t>　</a:t>
            </a:r>
            <a:r>
              <a:rPr lang="zh-CN" altLang="en-US" u="sng" kern="100" dirty="0" smtClean="0">
                <a:cs typeface="Times New Roman"/>
              </a:rPr>
              <a:t>这首词开头两句描写了洛阳美丽、热闹的春景：花木繁盛，色彩艳丽，百花相继开放，争奇斗艳，清香扑鼻。既点明了告别的地点和季节，又以乐景衬哀情，自然引出下文。</a:t>
            </a:r>
            <a:endParaRPr lang="zh-CN" altLang="en-US" u="sng" dirty="0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陶渊明的弃职归田，断不能说其意志消沉，是消极处世，恰恰相反，他所追求的，是做自己喜欢的事，在书卷中追求安谧，在田园里追求自己的平静心境。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“</a:t>
            </a:r>
            <a:r>
              <a:rPr lang="zh-CN" altLang="en-US" smtClean="0"/>
              <a:t>园日涉以成趣</a:t>
            </a:r>
            <a:r>
              <a:rPr lang="en-US" smtClean="0"/>
              <a:t>”“</a:t>
            </a:r>
            <a:r>
              <a:rPr lang="zh-CN" altLang="en-US" smtClean="0"/>
              <a:t>乐琴书以消忧</a:t>
            </a:r>
            <a:r>
              <a:rPr lang="en-US" smtClean="0"/>
              <a:t>”</a:t>
            </a:r>
            <a:r>
              <a:rPr lang="zh-CN" altLang="en-US" smtClean="0"/>
              <a:t>，日子过得多么惬意、充实而又有意义，虽然物资匮乏，但精神却是充实的；</a:t>
            </a:r>
            <a:r>
              <a:rPr lang="en-US" smtClean="0"/>
              <a:t>“</a:t>
            </a:r>
            <a:r>
              <a:rPr lang="zh-CN" altLang="en-US" smtClean="0"/>
              <a:t>登东皋以舒啸，临清流而赋诗</a:t>
            </a:r>
            <a:r>
              <a:rPr lang="en-US" smtClean="0"/>
              <a:t>”</a:t>
            </a:r>
            <a:r>
              <a:rPr lang="zh-CN" altLang="en-US" smtClean="0"/>
              <a:t>，岂不快哉！这便是他所理解的</a:t>
            </a:r>
            <a:r>
              <a:rPr lang="en-US" smtClean="0"/>
              <a:t>“</a:t>
            </a:r>
            <a:r>
              <a:rPr lang="zh-CN" altLang="en-US" smtClean="0"/>
              <a:t>天命</a:t>
            </a:r>
            <a:r>
              <a:rPr lang="en-US" smtClean="0"/>
              <a:t>”</a:t>
            </a:r>
            <a:r>
              <a:rPr lang="zh-CN" altLang="en-US" smtClean="0"/>
              <a:t>。可以说，陶渊明辞官归田，是他执著地追求自己理想的表现。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3</a:t>
            </a:r>
            <a:r>
              <a:rPr lang="zh-CN" altLang="en-US" smtClean="0"/>
              <a:t>．序文中交代了作者辞官归隐的原因，请根据序文内容分条归纳总结。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　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76375" y="3028950"/>
          <a:ext cx="6624638" cy="2560638"/>
        </p:xfrm>
        <a:graphic>
          <a:graphicData uri="http://schemas.openxmlformats.org/drawingml/2006/table">
            <a:tbl>
              <a:tblPr/>
              <a:tblGrid>
                <a:gridCol w="842679"/>
                <a:gridCol w="578205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内因</a:t>
                      </a:r>
                      <a:endParaRPr lang="zh-CN" sz="2400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质性自然，非矫厉所得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，也就是说自己本性自然，不会扭曲自我，不会强迫自己去做本性不想做的事。</a:t>
                      </a:r>
                      <a:endParaRPr lang="zh-CN" sz="2400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外因</a:t>
                      </a:r>
                      <a:endParaRPr lang="zh-CN" sz="24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>
                          <a:latin typeface="宋体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饥冻虽切，违己交病</a:t>
                      </a:r>
                      <a:r>
                        <a:rPr lang="en-US" sz="2400" b="1" kern="100">
                          <a:latin typeface="宋体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，忍饥受冻固然严重，但是违背自我性情会身心</a:t>
                      </a:r>
                      <a:r>
                        <a:rPr lang="en-US" sz="2400" b="1" kern="100">
                          <a:latin typeface="宋体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交病</a:t>
                      </a:r>
                      <a:r>
                        <a:rPr lang="en-US" sz="2400" b="1" kern="100">
                          <a:latin typeface="宋体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，那比饥饿挨冻可能更难以忍受。</a:t>
                      </a:r>
                      <a:endParaRPr lang="zh-CN" sz="24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外因</a:t>
                      </a:r>
                      <a:endParaRPr lang="zh-CN" sz="24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寻程氏妹丧于武昌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，需要去奔丧。</a:t>
                      </a:r>
                      <a:endParaRPr lang="zh-CN" sz="2400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76375" y="2349500"/>
            <a:ext cx="18002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033CC"/>
                </a:solidFill>
                <a:latin typeface="Times New Roman"/>
                <a:ea typeface="宋体"/>
              </a:rPr>
              <a:t>【</a:t>
            </a:r>
            <a:r>
              <a:rPr lang="zh-CN" altLang="en-US" sz="2400" b="1" dirty="0">
                <a:solidFill>
                  <a:srgbClr val="0033CC"/>
                </a:solidFill>
                <a:latin typeface="Times New Roman"/>
                <a:ea typeface="宋体"/>
              </a:rPr>
              <a:t>点拨</a:t>
            </a:r>
            <a:r>
              <a:rPr lang="en-US" altLang="zh-CN" sz="2400" b="1" dirty="0">
                <a:solidFill>
                  <a:srgbClr val="0033CC"/>
                </a:solidFill>
                <a:latin typeface="Times New Roman"/>
                <a:ea typeface="宋体"/>
              </a:rPr>
              <a:t>】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4.</a:t>
            </a:r>
            <a:r>
              <a:rPr lang="zh-CN" altLang="en-US" smtClean="0"/>
              <a:t>联系全文，辞中哪些地方表现了作者遗世独立、心胸旷达、淡远潇洒的风格？</a:t>
            </a:r>
          </a:p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点拨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/>
              <a:t>　从</a:t>
            </a:r>
            <a:r>
              <a:rPr lang="en-US" smtClean="0"/>
              <a:t>“</a:t>
            </a:r>
            <a:r>
              <a:rPr lang="zh-CN" altLang="en-US" smtClean="0"/>
              <a:t>序</a:t>
            </a:r>
            <a:r>
              <a:rPr lang="en-US" smtClean="0"/>
              <a:t>”</a:t>
            </a:r>
            <a:r>
              <a:rPr lang="zh-CN" altLang="en-US" smtClean="0"/>
              <a:t>及</a:t>
            </a:r>
            <a:r>
              <a:rPr lang="en-US" smtClean="0"/>
              <a:t>“</a:t>
            </a:r>
            <a:r>
              <a:rPr lang="zh-CN" altLang="en-US" smtClean="0"/>
              <a:t>辞</a:t>
            </a:r>
            <a:r>
              <a:rPr lang="en-US" smtClean="0"/>
              <a:t>”</a:t>
            </a:r>
            <a:r>
              <a:rPr lang="zh-CN" altLang="en-US" smtClean="0"/>
              <a:t>的第一部分，均可看出作者辞官是因为鄙弃官场的黑暗，但文中却只言自己</a:t>
            </a:r>
            <a:r>
              <a:rPr lang="en-US" smtClean="0"/>
              <a:t>“</a:t>
            </a:r>
            <a:r>
              <a:rPr lang="zh-CN" altLang="en-US" smtClean="0"/>
              <a:t>质性自然，非矫厉所得</a:t>
            </a:r>
            <a:r>
              <a:rPr lang="en-US" smtClean="0"/>
              <a:t>”</a:t>
            </a:r>
            <a:r>
              <a:rPr lang="zh-CN" altLang="en-US" smtClean="0"/>
              <a:t>，而不言官场的黑暗。对以往的居官求职，也只言</a:t>
            </a:r>
            <a:r>
              <a:rPr lang="en-US" smtClean="0"/>
              <a:t>“</a:t>
            </a:r>
            <a:r>
              <a:rPr lang="zh-CN" altLang="en-US" smtClean="0"/>
              <a:t>不谏</a:t>
            </a:r>
            <a:r>
              <a:rPr lang="en-US" smtClean="0"/>
              <a:t>”“</a:t>
            </a:r>
            <a:r>
              <a:rPr lang="zh-CN" altLang="en-US" smtClean="0"/>
              <a:t>昨非</a:t>
            </a:r>
            <a:r>
              <a:rPr lang="en-US" smtClean="0"/>
              <a:t>”</a:t>
            </a:r>
            <a:r>
              <a:rPr lang="zh-CN" altLang="en-US" smtClean="0"/>
              <a:t>，决定不与达官贵人来往，反用</a:t>
            </a:r>
            <a:r>
              <a:rPr lang="en-US" smtClean="0"/>
              <a:t>“</a:t>
            </a:r>
            <a:r>
              <a:rPr lang="zh-CN" altLang="en-US" smtClean="0"/>
              <a:t>息交以绝游</a:t>
            </a:r>
            <a:r>
              <a:rPr lang="en-US" smtClean="0"/>
              <a:t>”</a:t>
            </a:r>
            <a:r>
              <a:rPr lang="zh-CN" altLang="en-US" smtClean="0"/>
              <a:t>轻轻带过。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2642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而在写回到田园生活的场景时，句句从心中流出，家中景</a:t>
            </a:r>
            <a:r>
              <a:rPr lang="en-US" altLang="zh-CN" smtClean="0"/>
              <a:t>——</a:t>
            </a:r>
            <a:r>
              <a:rPr lang="zh-CN" altLang="en-US" smtClean="0"/>
              <a:t>有松，有菊，有幼，有酒；写出游之景时，</a:t>
            </a:r>
            <a:r>
              <a:rPr lang="en-US" smtClean="0"/>
              <a:t>“</a:t>
            </a:r>
            <a:r>
              <a:rPr lang="zh-CN" altLang="en-US" smtClean="0"/>
              <a:t>木欣欣以向荣，泉涓涓而始流</a:t>
            </a:r>
            <a:r>
              <a:rPr lang="en-US" smtClean="0"/>
              <a:t>”</a:t>
            </a:r>
            <a:r>
              <a:rPr lang="zh-CN" altLang="en-US" smtClean="0"/>
              <a:t>，因而</a:t>
            </a:r>
            <a:r>
              <a:rPr lang="en-US" smtClean="0"/>
              <a:t>“</a:t>
            </a:r>
            <a:r>
              <a:rPr lang="zh-CN" altLang="en-US" smtClean="0"/>
              <a:t>善万物之得时，感吾生之行休</a:t>
            </a:r>
            <a:r>
              <a:rPr lang="en-US" smtClean="0"/>
              <a:t>”</a:t>
            </a:r>
            <a:r>
              <a:rPr lang="zh-CN" altLang="en-US" smtClean="0"/>
              <a:t>，处处显示作者</a:t>
            </a:r>
            <a:r>
              <a:rPr lang="en-US" smtClean="0"/>
              <a:t>“</a:t>
            </a:r>
            <a:r>
              <a:rPr lang="zh-CN" altLang="en-US" smtClean="0"/>
              <a:t>旷而真</a:t>
            </a:r>
            <a:r>
              <a:rPr lang="en-US" smtClean="0"/>
              <a:t>”</a:t>
            </a:r>
            <a:r>
              <a:rPr lang="zh-CN" altLang="en-US" smtClean="0"/>
              <a:t>的感情。这种淡远潇洒的文风，跟作者安贫乐道、超然物外的处世态度是完全一致的。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484313"/>
            <a:ext cx="6408738" cy="30241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5</a:t>
            </a:r>
            <a:r>
              <a:rPr lang="zh-CN" altLang="en-US" smtClean="0"/>
              <a:t>．这首辞中的</a:t>
            </a:r>
            <a:r>
              <a:rPr lang="en-US" smtClean="0"/>
              <a:t>“</a:t>
            </a:r>
            <a:r>
              <a:rPr lang="zh-CN" altLang="en-US" smtClean="0"/>
              <a:t>松</a:t>
            </a:r>
            <a:r>
              <a:rPr lang="en-US" smtClean="0"/>
              <a:t>”“</a:t>
            </a:r>
            <a:r>
              <a:rPr lang="zh-CN" altLang="en-US" smtClean="0"/>
              <a:t>菊</a:t>
            </a:r>
            <a:r>
              <a:rPr lang="en-US" smtClean="0"/>
              <a:t>”</a:t>
            </a:r>
            <a:r>
              <a:rPr lang="zh-CN" altLang="en-US" smtClean="0"/>
              <a:t>有没有什么象征意义？</a:t>
            </a:r>
          </a:p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点拨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/>
              <a:t>　陶渊明的诗中离不开</a:t>
            </a:r>
            <a:r>
              <a:rPr lang="en-US" smtClean="0"/>
              <a:t>“</a:t>
            </a:r>
            <a:r>
              <a:rPr lang="zh-CN" altLang="en-US" smtClean="0"/>
              <a:t>松</a:t>
            </a:r>
            <a:r>
              <a:rPr lang="en-US" smtClean="0"/>
              <a:t>”“</a:t>
            </a:r>
            <a:r>
              <a:rPr lang="zh-CN" altLang="en-US" smtClean="0"/>
              <a:t>菊</a:t>
            </a:r>
            <a:r>
              <a:rPr lang="en-US" smtClean="0"/>
              <a:t>”</a:t>
            </a:r>
            <a:r>
              <a:rPr lang="zh-CN" altLang="en-US" smtClean="0"/>
              <a:t>这些意象，因为这是他飘逸、醇厚诗歌风格的酵母，是他淡泊、真淳而又孤傲人格的象征。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“</a:t>
            </a:r>
            <a:r>
              <a:rPr lang="zh-CN" altLang="en-US" smtClean="0"/>
              <a:t>三径就荒，松菊犹存</a:t>
            </a:r>
            <a:r>
              <a:rPr lang="en-US" smtClean="0"/>
              <a:t>”</a:t>
            </a:r>
            <a:r>
              <a:rPr lang="zh-CN" altLang="en-US" smtClean="0"/>
              <a:t>，陶渊明归来时，见庭院仍有傲霜独立的青松，历寒而愈秀的秋菊，顿时感到无限欣慰</a:t>
            </a:r>
            <a:r>
              <a:rPr lang="en-US" altLang="zh-CN" smtClean="0"/>
              <a:t>——</a:t>
            </a:r>
            <a:r>
              <a:rPr lang="zh-CN" altLang="en-US" smtClean="0"/>
              <a:t>任世事变迁，世态炎凉，惟我不变，所求不变，那就是顺应天性，放浪于自然大化之中。这一刻，他感到分裂的人格终于弥合，自我在多年艰难寻求和痛苦徘徊之后蝉蜕而出。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619250" y="1989138"/>
            <a:ext cx="6265863" cy="2879725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“</a:t>
            </a:r>
            <a:r>
              <a:rPr lang="zh-CN" altLang="en-US" kern="100" dirty="0" smtClean="0">
                <a:cs typeface="Times New Roman"/>
              </a:rPr>
              <a:t>怀良辰以孤往，或植杖而耘耔。登东皋以舒啸，临清流而赋诗。</a:t>
            </a:r>
            <a:r>
              <a:rPr lang="en-US" kern="100" dirty="0" smtClean="0">
                <a:latin typeface="宋体"/>
                <a:cs typeface="Times New Roman"/>
              </a:rPr>
              <a:t>”</a:t>
            </a:r>
            <a:r>
              <a:rPr lang="zh-CN" altLang="en-US" kern="100" dirty="0" smtClean="0">
                <a:cs typeface="Times New Roman"/>
              </a:rPr>
              <a:t>陶渊明选择了归隐，选择了他的理想人生。你是如何看待诗人的这种情怀？</a:t>
            </a:r>
            <a:endParaRPr lang="zh-CN" kern="100" dirty="0">
              <a:latin typeface="宋体"/>
              <a:cs typeface="Courier New"/>
            </a:endParaRPr>
          </a:p>
        </p:txBody>
      </p:sp>
      <p:grpSp>
        <p:nvGrpSpPr>
          <p:cNvPr id="67587" name="组合 219"/>
          <p:cNvGrpSpPr>
            <a:grpSpLocks/>
          </p:cNvGrpSpPr>
          <p:nvPr/>
        </p:nvGrpSpPr>
        <p:grpSpPr bwMode="auto">
          <a:xfrm>
            <a:off x="3405188" y="949325"/>
            <a:ext cx="2174875" cy="608013"/>
            <a:chOff x="1785915" y="1790216"/>
            <a:chExt cx="2591783" cy="665647"/>
          </a:xfrm>
        </p:grpSpPr>
        <p:grpSp>
          <p:nvGrpSpPr>
            <p:cNvPr id="67588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67590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67591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592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探究争鸣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2642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各抒己见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</a:p>
          <a:p>
            <a:pPr>
              <a:spcBef>
                <a:spcPct val="0"/>
              </a:spcBef>
            </a:pPr>
            <a:r>
              <a:rPr lang="en-US" smtClean="0"/>
              <a:t>♣</a:t>
            </a:r>
            <a:r>
              <a:rPr lang="zh-CN" altLang="en-US" smtClean="0"/>
              <a:t>陶渊明五次出仕，只任过祭酒、参军、县令等一些小职，前后</a:t>
            </a:r>
            <a:r>
              <a:rPr lang="en-US" altLang="zh-CN" smtClean="0"/>
              <a:t>13</a:t>
            </a:r>
            <a:r>
              <a:rPr lang="zh-CN" altLang="en-US" smtClean="0"/>
              <a:t>年的时间大部在家赋闲。这样的勉强出仕不仅对他的大志无济于事，而且使他见识了官场的龌龊和阴暗，充分加强了他</a:t>
            </a:r>
            <a:r>
              <a:rPr lang="en-US" smtClean="0"/>
              <a:t>“</a:t>
            </a:r>
            <a:r>
              <a:rPr lang="zh-CN" altLang="en-US" smtClean="0"/>
              <a:t>深愧平生之志</a:t>
            </a:r>
            <a:r>
              <a:rPr lang="en-US" smtClean="0"/>
              <a:t>”</a:t>
            </a:r>
            <a:r>
              <a:rPr lang="zh-CN" altLang="en-US" smtClean="0"/>
              <a:t>的生命悲剧意识。于是，爱慕自然、企羡隐逸的天性点燃了他归隐山林的决心。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♣“</a:t>
            </a:r>
            <a:r>
              <a:rPr lang="zh-CN" altLang="en-US" smtClean="0"/>
              <a:t>携幼入室，有酒盈樽。引壶觞以自酌</a:t>
            </a:r>
            <a:r>
              <a:rPr lang="en-US" altLang="zh-CN" smtClean="0"/>
              <a:t>……”</a:t>
            </a:r>
            <a:r>
              <a:rPr lang="zh-CN" altLang="en-US" smtClean="0"/>
              <a:t>斟满一杯酒，自饮自酌，那份悠然，那份沉醉，都是陶渊明追慕已久的个性释放。语言中提到的孤松、秋菊、白云、归鸟，无不带有某种象征意义。显然，陶渊明是借这些物象修身养性以澄清性情，抒发高洁雅致而独傲江湖的情志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接下两句既是写景，又暗含眷恋送别者的感情。下片继续写旅途的春光和离愁，使人感到春色无边无际，愁思也无边无际，始终苦恼着离人。最后两句写作者身处旅途，只有清冷的月亮和孤馆相伴，这恰恰与洛阳的繁华形成鲜明的对照，从而表达了作者离别的凄凉悲伤</a:t>
            </a:r>
            <a:r>
              <a:rPr lang="en-US" altLang="zh-CN" smtClean="0"/>
              <a:t>(</a:t>
            </a:r>
            <a:r>
              <a:rPr lang="zh-CN" altLang="en-US" smtClean="0"/>
              <a:t>孤独寂寞</a:t>
            </a:r>
            <a:r>
              <a:rPr lang="en-US" altLang="zh-CN" smtClean="0"/>
              <a:t>)</a:t>
            </a:r>
            <a:r>
              <a:rPr lang="zh-CN" altLang="en-US" smtClean="0"/>
              <a:t>的心情。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620838" y="1485900"/>
            <a:ext cx="6119812" cy="3382963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♣</a:t>
            </a:r>
            <a:r>
              <a:rPr lang="zh-CN" altLang="en-US" smtClean="0"/>
              <a:t>陶渊明哀叹自己的不幸人生：</a:t>
            </a:r>
            <a:r>
              <a:rPr lang="en-US" smtClean="0"/>
              <a:t>“</a:t>
            </a:r>
            <a:r>
              <a:rPr lang="zh-CN" altLang="en-US" smtClean="0"/>
              <a:t>善万物之得时，感吾生之行休。</a:t>
            </a:r>
            <a:r>
              <a:rPr lang="en-US" smtClean="0"/>
              <a:t>”</a:t>
            </a:r>
            <a:r>
              <a:rPr lang="zh-CN" altLang="en-US" smtClean="0"/>
              <a:t>消极情绪和盘托出，同时也透出不甘心自己的一生就这样归田而</a:t>
            </a:r>
            <a:r>
              <a:rPr lang="en-US" smtClean="0"/>
              <a:t>“</a:t>
            </a:r>
            <a:r>
              <a:rPr lang="zh-CN" altLang="en-US" smtClean="0"/>
              <a:t>行休</a:t>
            </a:r>
            <a:r>
              <a:rPr lang="en-US" smtClean="0"/>
              <a:t>”</a:t>
            </a:r>
            <a:r>
              <a:rPr lang="zh-CN" altLang="en-US" smtClean="0"/>
              <a:t>的伤感。自古的隐士们想彻底淡忘世情，但受挫官场的徘徊哀伤却是十分真切的。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组合 219"/>
          <p:cNvGrpSpPr>
            <a:grpSpLocks/>
          </p:cNvGrpSpPr>
          <p:nvPr/>
        </p:nvGrpSpPr>
        <p:grpSpPr bwMode="auto">
          <a:xfrm>
            <a:off x="3405188" y="1092200"/>
            <a:ext cx="2174875" cy="608013"/>
            <a:chOff x="1785915" y="1790216"/>
            <a:chExt cx="2591783" cy="665647"/>
          </a:xfrm>
        </p:grpSpPr>
        <p:grpSp>
          <p:nvGrpSpPr>
            <p:cNvPr id="71684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71686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71687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688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文脉图示</a:t>
              </a:r>
            </a:p>
          </p:txBody>
        </p:sp>
      </p:grpSp>
      <p:pic>
        <p:nvPicPr>
          <p:cNvPr id="71683" name="Picture 9" descr="2-1.TIF"/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2133600"/>
            <a:ext cx="4751387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36588" y="2686050"/>
          <a:ext cx="8256587" cy="2038350"/>
        </p:xfrm>
        <a:graphic>
          <a:graphicData uri="http://schemas.openxmlformats.org/presentationml/2006/ole">
            <p:oleObj spid="_x0000_s13314" name="Document" r:id="rId3" imgW="3453675" imgH="849031" progId="Word.Document.8">
              <p:embed/>
            </p:oleObj>
          </a:graphicData>
        </a:graphic>
      </p:graphicFrame>
      <p:grpSp>
        <p:nvGrpSpPr>
          <p:cNvPr id="13315" name="组合 219"/>
          <p:cNvGrpSpPr>
            <a:grpSpLocks/>
          </p:cNvGrpSpPr>
          <p:nvPr/>
        </p:nvGrpSpPr>
        <p:grpSpPr bwMode="auto">
          <a:xfrm>
            <a:off x="3276600" y="1308100"/>
            <a:ext cx="2174875" cy="608013"/>
            <a:chOff x="1785915" y="1790216"/>
            <a:chExt cx="2591783" cy="665647"/>
          </a:xfrm>
        </p:grpSpPr>
        <p:grpSp>
          <p:nvGrpSpPr>
            <p:cNvPr id="13316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13318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13319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20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" name="Rectangle 185"/>
            <p:cNvSpPr>
              <a:spLocks noChangeArrowheads="1"/>
            </p:cNvSpPr>
            <p:nvPr/>
          </p:nvSpPr>
          <p:spPr bwMode="white">
            <a:xfrm>
              <a:off x="1874831" y="1790216"/>
              <a:ext cx="2417736" cy="639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文本对译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2642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  <a:p>
            <a:pPr>
              <a:spcBef>
                <a:spcPct val="0"/>
              </a:spcBef>
            </a:pPr>
            <a:endParaRPr lang="en-US" altLang="zh-CN" smtClean="0"/>
          </a:p>
          <a:p>
            <a:pPr>
              <a:spcBef>
                <a:spcPct val="0"/>
              </a:spcBef>
            </a:pPr>
            <a:endParaRPr lang="en-US" altLang="zh-CN" smtClean="0"/>
          </a:p>
          <a:p>
            <a:pPr>
              <a:spcBef>
                <a:spcPct val="0"/>
              </a:spcBef>
            </a:pPr>
            <a:endParaRPr lang="en-US" altLang="zh-CN" smtClean="0"/>
          </a:p>
          <a:p>
            <a:pPr>
              <a:spcBef>
                <a:spcPct val="0"/>
              </a:spcBef>
            </a:pPr>
            <a:r>
              <a:rPr lang="zh-CN" altLang="en-US" smtClean="0"/>
              <a:t>幼稚，小孩。盈室，满屋。瓶无储粟：指家无余粮。瓶，盛粮食的器皿。粟，本指谷子，脱壳后称为小米，这里指粮食。</a:t>
            </a: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1547813" y="1517650"/>
          <a:ext cx="5407025" cy="2271713"/>
        </p:xfrm>
        <a:graphic>
          <a:graphicData uri="http://schemas.openxmlformats.org/presentationml/2006/ole">
            <p:oleObj spid="_x0000_s14338" name="Document" r:id="rId3" imgW="2266152" imgH="948049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生生所资：所赖以维持生活的。生生，维持生活。第一个</a:t>
            </a:r>
            <a:r>
              <a:rPr lang="en-US" smtClean="0"/>
              <a:t>“</a:t>
            </a:r>
            <a:r>
              <a:rPr lang="zh-CN" altLang="en-US" smtClean="0"/>
              <a:t>生</a:t>
            </a:r>
            <a:r>
              <a:rPr lang="en-US" smtClean="0"/>
              <a:t>”</a:t>
            </a:r>
            <a:r>
              <a:rPr lang="zh-CN" altLang="en-US" smtClean="0"/>
              <a:t>是动词，第二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1547813" y="2420938"/>
          <a:ext cx="5838825" cy="2271712"/>
        </p:xfrm>
        <a:graphic>
          <a:graphicData uri="http://schemas.openxmlformats.org/presentationml/2006/ole">
            <p:oleObj spid="_x0000_s15362" name="Document" r:id="rId3" imgW="2446725" imgH="948049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84213" y="1806575"/>
          <a:ext cx="8202612" cy="2990850"/>
        </p:xfrm>
        <a:graphic>
          <a:graphicData uri="http://schemas.openxmlformats.org/presentationml/2006/ole">
            <p:oleObj spid="_x0000_s16386" name="Document" r:id="rId3" imgW="3430736" imgH="1246182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971550" y="1890713"/>
          <a:ext cx="7812088" cy="2690812"/>
        </p:xfrm>
        <a:graphic>
          <a:graphicData uri="http://schemas.openxmlformats.org/presentationml/2006/ole">
            <p:oleObj spid="_x0000_s17410" name="Document" r:id="rId3" imgW="3264841" imgH="1136723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11188" y="2276475"/>
          <a:ext cx="8281987" cy="2351088"/>
        </p:xfrm>
        <a:graphic>
          <a:graphicData uri="http://schemas.openxmlformats.org/presentationml/2006/ole">
            <p:oleObj spid="_x0000_s18434" name="Document" r:id="rId3" imgW="3445100" imgH="979735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701675" y="2060575"/>
          <a:ext cx="8047038" cy="2430463"/>
        </p:xfrm>
        <a:graphic>
          <a:graphicData uri="http://schemas.openxmlformats.org/presentationml/2006/ole">
            <p:oleObj spid="_x0000_s19458" name="Document" r:id="rId3" imgW="2868185" imgH="864154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84213" y="1917700"/>
          <a:ext cx="8137525" cy="2663825"/>
        </p:xfrm>
        <a:graphic>
          <a:graphicData uri="http://schemas.openxmlformats.org/presentationml/2006/ole">
            <p:oleObj spid="_x0000_s20482" name="Document" r:id="rId3" imgW="3396130" imgH="1172729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思考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/>
              <a:t>　这首词的开头两句描写了怎样的图景？这两句在整首词中有什么作用？</a:t>
            </a:r>
            <a:endParaRPr lang="en-US" smtClean="0"/>
          </a:p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提示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/>
              <a:t>　画线部分为思考答案。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84213" y="2349500"/>
          <a:ext cx="8072437" cy="2116138"/>
        </p:xfrm>
        <a:graphic>
          <a:graphicData uri="http://schemas.openxmlformats.org/presentationml/2006/ole">
            <p:oleObj spid="_x0000_s21506" name="Document" r:id="rId3" imgW="3360159" imgH="881797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071563" y="1928813"/>
          <a:ext cx="6896100" cy="3200400"/>
        </p:xfrm>
        <a:graphic>
          <a:graphicData uri="http://schemas.openxmlformats.org/presentationml/2006/ole">
            <p:oleObj spid="_x0000_s22530" name="Document" r:id="rId3" imgW="2869124" imgH="1338719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901700" y="2090738"/>
          <a:ext cx="7654925" cy="2546350"/>
        </p:xfrm>
        <a:graphic>
          <a:graphicData uri="http://schemas.openxmlformats.org/presentationml/2006/ole">
            <p:oleObj spid="_x0000_s23554" name="Document" r:id="rId3" imgW="3196627" imgH="1066870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900113" y="1935163"/>
          <a:ext cx="7680325" cy="2430462"/>
        </p:xfrm>
        <a:graphic>
          <a:graphicData uri="http://schemas.openxmlformats.org/presentationml/2006/ole">
            <p:oleObj spid="_x0000_s24578" name="Document" r:id="rId3" imgW="3195530" imgH="1014661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760413" y="2060575"/>
          <a:ext cx="7772400" cy="2663825"/>
        </p:xfrm>
        <a:graphic>
          <a:graphicData uri="http://schemas.openxmlformats.org/presentationml/2006/ole">
            <p:oleObj spid="_x0000_s25602" name="Document" r:id="rId3" imgW="3235769" imgH="1125921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708025" y="2098675"/>
          <a:ext cx="8112125" cy="2338388"/>
        </p:xfrm>
        <a:graphic>
          <a:graphicData uri="http://schemas.openxmlformats.org/presentationml/2006/ole">
            <p:oleObj spid="_x0000_s26626" name="Document" r:id="rId3" imgW="3390165" imgH="974334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55638" y="1916113"/>
          <a:ext cx="8020050" cy="2625725"/>
        </p:xfrm>
        <a:graphic>
          <a:graphicData uri="http://schemas.openxmlformats.org/presentationml/2006/ole">
            <p:oleObj spid="_x0000_s27650" name="Document" r:id="rId3" imgW="3349821" imgH="1098556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84213" y="1841500"/>
          <a:ext cx="8047037" cy="3462338"/>
        </p:xfrm>
        <a:graphic>
          <a:graphicData uri="http://schemas.openxmlformats.org/presentationml/2006/ole">
            <p:oleObj spid="_x0000_s28674" name="Document" r:id="rId3" imgW="3358361" imgH="1442417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39750" y="1916113"/>
          <a:ext cx="8424863" cy="3082925"/>
        </p:xfrm>
        <a:graphic>
          <a:graphicData uri="http://schemas.openxmlformats.org/presentationml/2006/ole">
            <p:oleObj spid="_x0000_s29698" name="Document" r:id="rId3" imgW="3512945" imgH="1284709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827088" y="1700213"/>
          <a:ext cx="7877175" cy="3527425"/>
        </p:xfrm>
        <a:graphic>
          <a:graphicData uri="http://schemas.openxmlformats.org/presentationml/2006/ole">
            <p:oleObj spid="_x0000_s30722" name="Document" r:id="rId3" imgW="3276908" imgH="1469422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20"/>
          <p:cNvGrpSpPr>
            <a:grpSpLocks/>
          </p:cNvGrpSpPr>
          <p:nvPr/>
        </p:nvGrpSpPr>
        <p:grpSpPr bwMode="auto">
          <a:xfrm>
            <a:off x="2339975" y="949325"/>
            <a:ext cx="4375150" cy="706438"/>
            <a:chOff x="3143240" y="2263428"/>
            <a:chExt cx="3786214" cy="706794"/>
          </a:xfrm>
        </p:grpSpPr>
        <p:grpSp>
          <p:nvGrpSpPr>
            <p:cNvPr id="1034" name="Group 3"/>
            <p:cNvGrpSpPr>
              <a:grpSpLocks/>
            </p:cNvGrpSpPr>
            <p:nvPr/>
          </p:nvGrpSpPr>
          <p:grpSpPr bwMode="auto">
            <a:xfrm>
              <a:off x="3143240" y="2285992"/>
              <a:ext cx="3786214" cy="684230"/>
              <a:chOff x="0" y="0"/>
              <a:chExt cx="6561756" cy="546060"/>
            </a:xfrm>
          </p:grpSpPr>
          <p:sp>
            <p:nvSpPr>
              <p:cNvPr id="1036" name="AutoShape 3"/>
              <p:cNvSpPr>
                <a:spLocks noChangeArrowheads="1"/>
              </p:cNvSpPr>
              <p:nvPr/>
            </p:nvSpPr>
            <p:spPr bwMode="auto">
              <a:xfrm>
                <a:off x="0" y="192073"/>
                <a:ext cx="6561756" cy="353987"/>
              </a:xfrm>
              <a:prstGeom prst="rect">
                <a:avLst/>
              </a:prstGeom>
              <a:solidFill>
                <a:srgbClr val="595959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037" name="AutoShape 3"/>
              <p:cNvSpPr>
                <a:spLocks noChangeArrowheads="1"/>
              </p:cNvSpPr>
              <p:nvPr/>
            </p:nvSpPr>
            <p:spPr bwMode="auto">
              <a:xfrm>
                <a:off x="64331" y="0"/>
                <a:ext cx="6433094" cy="482482"/>
              </a:xfrm>
              <a:prstGeom prst="rect">
                <a:avLst/>
              </a:prstGeom>
              <a:solidFill>
                <a:srgbClr val="0033CC">
                  <a:alpha val="79999"/>
                </a:srgbClr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1035" name="TextBox 53"/>
            <p:cNvSpPr txBox="1">
              <a:spLocks noChangeArrowheads="1"/>
            </p:cNvSpPr>
            <p:nvPr/>
          </p:nvSpPr>
          <p:spPr bwMode="auto">
            <a:xfrm>
              <a:off x="3266870" y="2263428"/>
              <a:ext cx="3661282" cy="646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方正大标宋_GBK"/>
                </a:rPr>
                <a:t>课前预习夯基固本</a:t>
              </a:r>
            </a:p>
          </p:txBody>
        </p:sp>
      </p:grp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258888" y="2565400"/>
          <a:ext cx="6988175" cy="3265488"/>
        </p:xfrm>
        <a:graphic>
          <a:graphicData uri="http://schemas.openxmlformats.org/presentationml/2006/ole">
            <p:oleObj spid="_x0000_s1026" name="Document" r:id="rId3" imgW="2906468" imgH="1363923" progId="Word.Document.8">
              <p:embed/>
            </p:oleObj>
          </a:graphicData>
        </a:graphic>
      </p:graphicFrame>
      <p:grpSp>
        <p:nvGrpSpPr>
          <p:cNvPr id="1028" name="组合 219"/>
          <p:cNvGrpSpPr>
            <a:grpSpLocks/>
          </p:cNvGrpSpPr>
          <p:nvPr/>
        </p:nvGrpSpPr>
        <p:grpSpPr bwMode="auto">
          <a:xfrm>
            <a:off x="3405188" y="1773238"/>
            <a:ext cx="2174875" cy="608012"/>
            <a:chOff x="1785915" y="1790216"/>
            <a:chExt cx="2591783" cy="665647"/>
          </a:xfrm>
        </p:grpSpPr>
        <p:grpSp>
          <p:nvGrpSpPr>
            <p:cNvPr id="1029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1031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1032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3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基础梳理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827088" y="1935163"/>
          <a:ext cx="7824787" cy="2717800"/>
        </p:xfrm>
        <a:graphic>
          <a:graphicData uri="http://schemas.openxmlformats.org/presentationml/2006/ole">
            <p:oleObj spid="_x0000_s31746" name="Document" r:id="rId3" imgW="3275995" imgH="1132042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755650" y="1885950"/>
          <a:ext cx="7877175" cy="3055938"/>
        </p:xfrm>
        <a:graphic>
          <a:graphicData uri="http://schemas.openxmlformats.org/presentationml/2006/ole">
            <p:oleObj spid="_x0000_s32770" name="Document" r:id="rId3" imgW="3276908" imgH="1278948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842963" y="1930400"/>
          <a:ext cx="7616825" cy="2651125"/>
        </p:xfrm>
        <a:graphic>
          <a:graphicData uri="http://schemas.openxmlformats.org/presentationml/2006/ole">
            <p:oleObj spid="_x0000_s33794" name="Document" r:id="rId3" imgW="3166920" imgH="1125921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1157288" y="1525588"/>
          <a:ext cx="7159625" cy="3487737"/>
        </p:xfrm>
        <a:graphic>
          <a:graphicData uri="http://schemas.openxmlformats.org/presentationml/2006/ole">
            <p:oleObj spid="_x0000_s34818" name="Document" r:id="rId3" imgW="2980451" imgH="1456460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8338" y="1863725"/>
          <a:ext cx="8151812" cy="2860675"/>
        </p:xfrm>
        <a:graphic>
          <a:graphicData uri="http://schemas.openxmlformats.org/presentationml/2006/ole">
            <p:oleObj spid="_x0000_s35842" name="Document" r:id="rId3" imgW="3408079" imgH="1191813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331913" y="1270000"/>
            <a:ext cx="6119812" cy="453548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或：有时候。巾车：有布篷的小车。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zh-CN" altLang="en-US" smtClean="0"/>
              <a:t>棹：桨，这里作动词，用桨划。窈窕：深远曲折的样子。壑：山沟。经：登上，走过。</a:t>
            </a:r>
          </a:p>
        </p:txBody>
      </p:sp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1116013" y="2997200"/>
          <a:ext cx="6362700" cy="1631950"/>
        </p:xfrm>
        <a:graphic>
          <a:graphicData uri="http://schemas.openxmlformats.org/presentationml/2006/ole">
            <p:oleObj spid="_x0000_s36866" name="Document" r:id="rId3" imgW="2653415" imgH="680161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900113" y="1936750"/>
          <a:ext cx="7654925" cy="2428875"/>
        </p:xfrm>
        <a:graphic>
          <a:graphicData uri="http://schemas.openxmlformats.org/presentationml/2006/ole">
            <p:oleObj spid="_x0000_s37890" name="Document" r:id="rId3" imgW="3202181" imgH="1012501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1468438" y="1233488"/>
          <a:ext cx="6127750" cy="4572000"/>
        </p:xfrm>
        <a:graphic>
          <a:graphicData uri="http://schemas.openxmlformats.org/presentationml/2006/ole">
            <p:oleObj spid="_x0000_s38914" name="Document" r:id="rId3" imgW="2565404" imgH="1905100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84213" y="1670050"/>
          <a:ext cx="8099425" cy="3630613"/>
        </p:xfrm>
        <a:graphic>
          <a:graphicData uri="http://schemas.openxmlformats.org/presentationml/2006/ole">
            <p:oleObj spid="_x0000_s39938" name="Document" r:id="rId3" imgW="3393624" imgH="1512990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79450" y="2014538"/>
          <a:ext cx="8216900" cy="2493962"/>
        </p:xfrm>
        <a:graphic>
          <a:graphicData uri="http://schemas.openxmlformats.org/presentationml/2006/ole">
            <p:oleObj spid="_x0000_s40962" name="Document" r:id="rId3" imgW="3415123" imgH="1042026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698625" y="1795463"/>
          <a:ext cx="6086475" cy="1920875"/>
        </p:xfrm>
        <a:graphic>
          <a:graphicData uri="http://schemas.openxmlformats.org/presentationml/2006/ole">
            <p:oleObj spid="_x0000_s2050" name="Document" r:id="rId3" imgW="2544085" imgH="805464" progId="Word.Document.8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84663" y="2636838"/>
            <a:ext cx="35274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景，通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影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，日光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8400" y="2103438"/>
            <a:ext cx="35274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衡，通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横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，横木</a:t>
            </a:r>
            <a:endParaRPr lang="zh-CN" sz="2400" kern="100" dirty="0">
              <a:latin typeface="宋体"/>
              <a:cs typeface="Courier New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6" name="组合 20"/>
          <p:cNvGrpSpPr>
            <a:grpSpLocks/>
          </p:cNvGrpSpPr>
          <p:nvPr/>
        </p:nvGrpSpPr>
        <p:grpSpPr bwMode="auto">
          <a:xfrm>
            <a:off x="2484438" y="1268413"/>
            <a:ext cx="4375150" cy="706437"/>
            <a:chOff x="3143240" y="2263427"/>
            <a:chExt cx="3786214" cy="706796"/>
          </a:xfrm>
        </p:grpSpPr>
        <p:grpSp>
          <p:nvGrpSpPr>
            <p:cNvPr id="72714" name="Group 3"/>
            <p:cNvGrpSpPr>
              <a:grpSpLocks/>
            </p:cNvGrpSpPr>
            <p:nvPr/>
          </p:nvGrpSpPr>
          <p:grpSpPr bwMode="auto">
            <a:xfrm>
              <a:off x="3143240" y="2285992"/>
              <a:ext cx="3786214" cy="684231"/>
              <a:chOff x="0" y="0"/>
              <a:chExt cx="6561756" cy="546060"/>
            </a:xfrm>
          </p:grpSpPr>
          <p:sp>
            <p:nvSpPr>
              <p:cNvPr id="72716" name="AutoShape 3"/>
              <p:cNvSpPr>
                <a:spLocks noChangeArrowheads="1"/>
              </p:cNvSpPr>
              <p:nvPr/>
            </p:nvSpPr>
            <p:spPr bwMode="auto">
              <a:xfrm>
                <a:off x="0" y="192073"/>
                <a:ext cx="6561756" cy="353987"/>
              </a:xfrm>
              <a:prstGeom prst="rect">
                <a:avLst/>
              </a:prstGeom>
              <a:solidFill>
                <a:srgbClr val="595959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72717" name="AutoShape 3"/>
              <p:cNvSpPr>
                <a:spLocks noChangeArrowheads="1"/>
              </p:cNvSpPr>
              <p:nvPr/>
            </p:nvSpPr>
            <p:spPr bwMode="auto">
              <a:xfrm>
                <a:off x="64331" y="0"/>
                <a:ext cx="6433094" cy="482482"/>
              </a:xfrm>
              <a:prstGeom prst="rect">
                <a:avLst/>
              </a:prstGeom>
              <a:solidFill>
                <a:srgbClr val="0033CC">
                  <a:alpha val="79999"/>
                </a:srgbClr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72715" name="TextBox 53"/>
            <p:cNvSpPr txBox="1">
              <a:spLocks noChangeArrowheads="1"/>
            </p:cNvSpPr>
            <p:nvPr/>
          </p:nvSpPr>
          <p:spPr bwMode="auto">
            <a:xfrm>
              <a:off x="3259971" y="2263427"/>
              <a:ext cx="3599461" cy="646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方正大标宋_GBK"/>
                </a:rPr>
                <a:t>技法借鉴素材挖掘</a:t>
              </a:r>
            </a:p>
          </p:txBody>
        </p:sp>
      </p:grpSp>
      <p:grpSp>
        <p:nvGrpSpPr>
          <p:cNvPr id="72707" name="组合 219"/>
          <p:cNvGrpSpPr>
            <a:grpSpLocks/>
          </p:cNvGrpSpPr>
          <p:nvPr/>
        </p:nvGrpSpPr>
        <p:grpSpPr bwMode="auto">
          <a:xfrm>
            <a:off x="3448050" y="2060575"/>
            <a:ext cx="2174875" cy="608013"/>
            <a:chOff x="1785915" y="1790216"/>
            <a:chExt cx="2591783" cy="665647"/>
          </a:xfrm>
        </p:grpSpPr>
        <p:grpSp>
          <p:nvGrpSpPr>
            <p:cNvPr id="72709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72711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72712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713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9" name="Rectangle 185"/>
            <p:cNvSpPr>
              <a:spLocks noChangeArrowheads="1"/>
            </p:cNvSpPr>
            <p:nvPr/>
          </p:nvSpPr>
          <p:spPr bwMode="white">
            <a:xfrm>
              <a:off x="1874831" y="1790216"/>
              <a:ext cx="2417736" cy="639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技法借鉴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476375" y="2781300"/>
            <a:ext cx="6335713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sz="2400" b="1" kern="100" dirty="0">
                <a:latin typeface="Times New Roman"/>
                <a:cs typeface="Times New Roman"/>
              </a:rPr>
              <a:t>一、写法归纳</a:t>
            </a:r>
            <a:endParaRPr lang="zh-CN" sz="240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defRPr/>
            </a:pPr>
            <a:r>
              <a:rPr lang="zh-CN" sz="2400" b="1" kern="100" dirty="0">
                <a:latin typeface="Times New Roman"/>
                <a:cs typeface="Times New Roman"/>
              </a:rPr>
              <a:t>寓情于景，情景交融</a:t>
            </a:r>
            <a:endParaRPr lang="zh-CN" sz="24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  <a:defRPr/>
            </a:pPr>
            <a:r>
              <a:rPr lang="zh-CN" sz="2400" b="1" kern="100" dirty="0">
                <a:latin typeface="Times New Roman"/>
                <a:ea typeface="宋体"/>
                <a:cs typeface="Times New Roman"/>
              </a:rPr>
              <a:t>本文是一篇抒情咏怀之作。作者通过自然景物来寄托自己的生活理想，寓情于景，把抒情与写景紧紧地融合起来。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“</a:t>
            </a:r>
            <a:r>
              <a:rPr lang="zh-CN" altLang="en-US" smtClean="0"/>
              <a:t>三径就荒，松菊犹存</a:t>
            </a:r>
            <a:r>
              <a:rPr lang="en-US" smtClean="0"/>
              <a:t>”</a:t>
            </a:r>
            <a:r>
              <a:rPr lang="zh-CN" altLang="en-US" smtClean="0"/>
              <a:t>，以松菊来寄寓人生情操；</a:t>
            </a:r>
            <a:r>
              <a:rPr lang="en-US" smtClean="0"/>
              <a:t>“</a:t>
            </a:r>
            <a:r>
              <a:rPr lang="zh-CN" altLang="en-US" smtClean="0"/>
              <a:t>眄庭柯以怡颜</a:t>
            </a:r>
            <a:r>
              <a:rPr lang="en-US" smtClean="0"/>
              <a:t>”“</a:t>
            </a:r>
            <a:r>
              <a:rPr lang="zh-CN" altLang="en-US" smtClean="0"/>
              <a:t>园日涉以成趣</a:t>
            </a:r>
            <a:r>
              <a:rPr lang="en-US" smtClean="0"/>
              <a:t>”</a:t>
            </a:r>
            <a:r>
              <a:rPr lang="zh-CN" altLang="en-US" smtClean="0"/>
              <a:t>，环境与情感相得益彰；</a:t>
            </a:r>
            <a:r>
              <a:rPr lang="en-US" smtClean="0"/>
              <a:t>“</a:t>
            </a:r>
            <a:r>
              <a:rPr lang="zh-CN" altLang="en-US" smtClean="0"/>
              <a:t>云无心以出岫，鸟倦飞而知还</a:t>
            </a:r>
            <a:r>
              <a:rPr lang="en-US" smtClean="0"/>
              <a:t>”</a:t>
            </a:r>
            <a:r>
              <a:rPr lang="zh-CN" altLang="en-US" smtClean="0"/>
              <a:t>，闲云、飞鸟与他自由自在的生活相映成趣。这些都恰到妙处地将作者悠闲自在的心情和盘托出。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二、技法指导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寓情于景，情景交融，是指在描写的景物之中融入作者主观感情的表现手法，运用情景交融的写法，主要目的是抒发作者的感情。景是外在的，情是内在的。或触景生情，或因情设景，但都必须融情于景，景中含情，情景交融，浑然一体，才可以使文章内容丰富，感情浓烈，文采粲然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408737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运用情景交融的手法，要注意以下三点：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en-US" altLang="zh-CN" smtClean="0"/>
              <a:t>1</a:t>
            </a:r>
            <a:r>
              <a:rPr lang="zh-CN" altLang="en-US" smtClean="0"/>
              <a:t>．要寻找适合抒发感情的某一类景物。例如，为了抒发欢快之情可以借助于美好的景物，为了抒发悲哀之情可以借助凄凉的景物。</a:t>
            </a:r>
          </a:p>
          <a:p>
            <a:pPr>
              <a:spcBef>
                <a:spcPct val="0"/>
              </a:spcBef>
            </a:pPr>
            <a:r>
              <a:rPr lang="en-US" altLang="zh-CN" smtClean="0"/>
              <a:t>2</a:t>
            </a:r>
            <a:r>
              <a:rPr lang="zh-CN" altLang="en-US" smtClean="0"/>
              <a:t>．根据抒发感情的需要，可以先景后情，也可以先情后景。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3</a:t>
            </a:r>
            <a:r>
              <a:rPr lang="zh-CN" altLang="en-US" smtClean="0"/>
              <a:t>．可用夸张、拟人等修辞手法把感情渗透于字里行间，融于景物描写之中，使一切景物都含情，一切景语皆情语。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zh-CN" altLang="en-US" smtClean="0"/>
              <a:t>三、随堂练笔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请用</a:t>
            </a:r>
            <a:r>
              <a:rPr lang="en-US" smtClean="0"/>
              <a:t>“</a:t>
            </a:r>
            <a:r>
              <a:rPr lang="zh-CN" altLang="en-US" smtClean="0"/>
              <a:t>银河</a:t>
            </a:r>
            <a:r>
              <a:rPr lang="en-US" smtClean="0"/>
              <a:t>”“</a:t>
            </a:r>
            <a:r>
              <a:rPr lang="zh-CN" altLang="en-US" smtClean="0"/>
              <a:t>树影</a:t>
            </a:r>
            <a:r>
              <a:rPr lang="en-US" smtClean="0"/>
              <a:t>”“</a:t>
            </a:r>
            <a:r>
              <a:rPr lang="zh-CN" altLang="en-US" smtClean="0"/>
              <a:t>蛙声</a:t>
            </a:r>
            <a:r>
              <a:rPr lang="en-US" smtClean="0"/>
              <a:t>”</a:t>
            </a:r>
            <a:r>
              <a:rPr lang="zh-CN" altLang="en-US" smtClean="0"/>
              <a:t>等词语写一段情景交融的文字。要求想象合理，语言连贯，</a:t>
            </a:r>
            <a:r>
              <a:rPr lang="en-US" altLang="zh-CN" smtClean="0"/>
              <a:t>100</a:t>
            </a:r>
            <a:r>
              <a:rPr lang="zh-CN" altLang="en-US" smtClean="0"/>
              <a:t>字左右。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四、他山之石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仲夏的夜晚，总是格外美的，竟是令人难以言说。睡在草地上，望着银河，数着天上的星星。一阵清风吹来，调皮地搅乱了水中月儿甜美的笑容，树影摇曳，发出</a:t>
            </a:r>
            <a:r>
              <a:rPr lang="en-US" smtClean="0"/>
              <a:t>“</a:t>
            </a:r>
            <a:r>
              <a:rPr lang="zh-CN" altLang="en-US" smtClean="0"/>
              <a:t>沙沙</a:t>
            </a:r>
            <a:r>
              <a:rPr lang="en-US" smtClean="0"/>
              <a:t>”</a:t>
            </a:r>
            <a:r>
              <a:rPr lang="zh-CN" altLang="en-US" smtClean="0"/>
              <a:t>的声响，和着清亮的蛙声，就那样简单又美妙的演出了一曲自然的交响乐。星星都醒了吧？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也是，谁听到这样的天籁能不动心呢？难怪它们连眼睛都不眨了呢！忽然想起老人的一句话：仲夏夜的银河总是格外明亮，格外美的。竟是今夜才明白这其中的缘由啊！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917700"/>
            <a:ext cx="6119812" cy="3959225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一、课内素材开发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守卫心灵净土的陶渊明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入仕为官、大济苍生是陶渊明的初衷，鄙弃官场、归隐田园是他的觉醒，淡泊名利、闲适自在是他的追求，躬耕田亩是他的努力实践，诗酒琴书是他的生活情趣，乐天知命、追求自由是他的人生真悟。</a:t>
            </a:r>
          </a:p>
        </p:txBody>
      </p:sp>
      <p:grpSp>
        <p:nvGrpSpPr>
          <p:cNvPr id="79875" name="组合 219"/>
          <p:cNvGrpSpPr>
            <a:grpSpLocks/>
          </p:cNvGrpSpPr>
          <p:nvPr/>
        </p:nvGrpSpPr>
        <p:grpSpPr bwMode="auto">
          <a:xfrm>
            <a:off x="3563938" y="1196975"/>
            <a:ext cx="2174875" cy="608013"/>
            <a:chOff x="1785915" y="1790216"/>
            <a:chExt cx="2591783" cy="665647"/>
          </a:xfrm>
        </p:grpSpPr>
        <p:grpSp>
          <p:nvGrpSpPr>
            <p:cNvPr id="79876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79878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79879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9880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素材挖掘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335713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他的洒脱恬淡、质朴真率、超尘脱俗，他的崇尚自然的天性和努力实践，他对超然物外的自由生活和独立人格的追求向往，他对人生所作的哲学思考，连同他的作品一起，为后人筑起一个</a:t>
            </a:r>
            <a:r>
              <a:rPr lang="en-US" smtClean="0"/>
              <a:t>“</a:t>
            </a:r>
            <a:r>
              <a:rPr lang="zh-CN" altLang="en-US" smtClean="0"/>
              <a:t>巢</a:t>
            </a:r>
            <a:r>
              <a:rPr lang="en-US" smtClean="0"/>
              <a:t>”</a:t>
            </a:r>
            <a:r>
              <a:rPr lang="zh-CN" altLang="en-US" smtClean="0"/>
              <a:t>，一个精神家园。陶渊明是超越时代的，他永远是人们守卫心灵净土的一盏明灯。也许我们无法成为陶渊明那样的诗人，但我们的心中却可以保留一份生活的诗意。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[</a:t>
            </a:r>
            <a:r>
              <a:rPr lang="zh-CN" altLang="en-US" smtClean="0">
                <a:solidFill>
                  <a:srgbClr val="0033CC"/>
                </a:solidFill>
              </a:rPr>
              <a:t>适用话题</a:t>
            </a:r>
            <a:r>
              <a:rPr lang="en-US" altLang="zh-CN" smtClean="0">
                <a:solidFill>
                  <a:srgbClr val="0033CC"/>
                </a:solidFill>
              </a:rPr>
              <a:t>]</a:t>
            </a:r>
            <a:r>
              <a:rPr lang="zh-CN" altLang="en-US" smtClean="0"/>
              <a:t>这则材料可用于</a:t>
            </a:r>
            <a:r>
              <a:rPr lang="en-US" smtClean="0"/>
              <a:t>“</a:t>
            </a:r>
            <a:r>
              <a:rPr lang="zh-CN" altLang="en-US" smtClean="0"/>
              <a:t>淡泊名利</a:t>
            </a:r>
            <a:r>
              <a:rPr lang="en-US" smtClean="0"/>
              <a:t>”“</a:t>
            </a:r>
            <a:r>
              <a:rPr lang="zh-CN" altLang="en-US" smtClean="0"/>
              <a:t>追求自然</a:t>
            </a:r>
            <a:r>
              <a:rPr lang="en-US" smtClean="0"/>
              <a:t>”“</a:t>
            </a:r>
            <a:r>
              <a:rPr lang="zh-CN" altLang="en-US" smtClean="0"/>
              <a:t>追求自由率真的生活</a:t>
            </a:r>
            <a:r>
              <a:rPr lang="en-US" smtClean="0"/>
              <a:t>”“</a:t>
            </a:r>
            <a:r>
              <a:rPr lang="zh-CN" altLang="en-US" smtClean="0"/>
              <a:t>超越世俗</a:t>
            </a:r>
            <a:r>
              <a:rPr lang="en-US" smtClean="0"/>
              <a:t>”</a:t>
            </a:r>
            <a:r>
              <a:rPr lang="zh-CN" altLang="en-US" smtClean="0"/>
              <a:t>等相关话题作文的写作中。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316038" y="1412875"/>
          <a:ext cx="7000875" cy="4087813"/>
        </p:xfrm>
        <a:graphic>
          <a:graphicData uri="http://schemas.openxmlformats.org/presentationml/2006/ole">
            <p:oleObj spid="_x0000_s3074" name="Document" r:id="rId3" imgW="2915845" imgH="1705264" progId="Word.Document.8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84663" y="2390775"/>
            <a:ext cx="22320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动词，顺随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64163" y="2924175"/>
            <a:ext cx="22320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动词，趁着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463" y="3429000"/>
            <a:ext cx="22320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动词，乘车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7400" y="3933825"/>
            <a:ext cx="20891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量词，辆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类文示例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是那个</a:t>
            </a:r>
            <a:r>
              <a:rPr lang="en-US" smtClean="0"/>
              <a:t>“</a:t>
            </a:r>
            <a:r>
              <a:rPr lang="zh-CN" altLang="en-US" smtClean="0"/>
              <a:t>采菊东篱下，悠然见南山</a:t>
            </a:r>
            <a:r>
              <a:rPr lang="en-US" smtClean="0"/>
              <a:t>”</a:t>
            </a:r>
            <a:r>
              <a:rPr lang="zh-CN" altLang="en-US" smtClean="0"/>
              <a:t>的隐士，是那个</a:t>
            </a:r>
            <a:r>
              <a:rPr lang="en-US" smtClean="0"/>
              <a:t>“</a:t>
            </a:r>
            <a:r>
              <a:rPr lang="zh-CN" altLang="en-US" smtClean="0"/>
              <a:t>但识琴中趣，何劳弦上声</a:t>
            </a:r>
            <a:r>
              <a:rPr lang="en-US" smtClean="0"/>
              <a:t>”</a:t>
            </a:r>
            <a:r>
              <a:rPr lang="zh-CN" altLang="en-US" smtClean="0"/>
              <a:t>的雅人，是那个</a:t>
            </a:r>
            <a:r>
              <a:rPr lang="en-US" smtClean="0"/>
              <a:t>“</a:t>
            </a:r>
            <a:r>
              <a:rPr lang="zh-CN" altLang="en-US" smtClean="0"/>
              <a:t>戴月荷锄归</a:t>
            </a:r>
            <a:r>
              <a:rPr lang="en-US" smtClean="0"/>
              <a:t>”</a:t>
            </a:r>
            <a:r>
              <a:rPr lang="zh-CN" altLang="en-US" smtClean="0"/>
              <a:t>的农夫，对！是他，是这享誉文坛千百年的陶渊明。他不愿</a:t>
            </a:r>
            <a:r>
              <a:rPr lang="en-US" smtClean="0"/>
              <a:t>“</a:t>
            </a:r>
            <a:r>
              <a:rPr lang="zh-CN" altLang="en-US" smtClean="0"/>
              <a:t>为五斗米折腰</a:t>
            </a:r>
            <a:r>
              <a:rPr lang="en-US" smtClean="0"/>
              <a:t>”</a:t>
            </a:r>
            <a:r>
              <a:rPr lang="zh-CN" altLang="en-US" smtClean="0"/>
              <a:t>挂印归田园。他忘却了官场的失意，忘却了仕途的不达，却记住了世人的愿望，写出了心中的圣地</a:t>
            </a:r>
            <a:r>
              <a:rPr lang="en-US" altLang="zh-CN" smtClean="0"/>
              <a:t>——</a:t>
            </a:r>
            <a:r>
              <a:rPr lang="zh-CN" altLang="en-US" smtClean="0"/>
              <a:t>桃花源。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陶渊明带着微笑</a:t>
            </a:r>
            <a:r>
              <a:rPr lang="en-US" smtClean="0"/>
              <a:t>“</a:t>
            </a:r>
            <a:r>
              <a:rPr lang="zh-CN" altLang="en-US" smtClean="0"/>
              <a:t>采菊东篱下</a:t>
            </a:r>
            <a:r>
              <a:rPr lang="en-US" smtClean="0"/>
              <a:t>”</a:t>
            </a:r>
            <a:r>
              <a:rPr lang="zh-CN" altLang="en-US" smtClean="0"/>
              <a:t>，过着</a:t>
            </a:r>
            <a:r>
              <a:rPr lang="en-US" smtClean="0"/>
              <a:t>“</a:t>
            </a:r>
            <a:r>
              <a:rPr lang="zh-CN" altLang="en-US" smtClean="0"/>
              <a:t>晨兴理荒秽，戴月荷锄归</a:t>
            </a:r>
            <a:r>
              <a:rPr lang="en-US" smtClean="0"/>
              <a:t>”</a:t>
            </a:r>
            <a:r>
              <a:rPr lang="zh-CN" altLang="en-US" smtClean="0"/>
              <a:t>的日子，享受着</a:t>
            </a:r>
            <a:r>
              <a:rPr lang="en-US" smtClean="0"/>
              <a:t>“</a:t>
            </a:r>
            <a:r>
              <a:rPr lang="zh-CN" altLang="en-US" smtClean="0"/>
              <a:t>登东皋以舒啸，临清流而赋诗</a:t>
            </a:r>
            <a:r>
              <a:rPr lang="en-US" smtClean="0"/>
              <a:t>”</a:t>
            </a:r>
            <a:r>
              <a:rPr lang="zh-CN" altLang="en-US" smtClean="0"/>
              <a:t>的恬淡生活。他厌恶那黑暗的官场，他不能去改变那种环境，但他可以改变自己的心情去选择自己的生活。自己承受了太多的不如意，自己已经</a:t>
            </a:r>
            <a:r>
              <a:rPr lang="en-US" smtClean="0"/>
              <a:t>“</a:t>
            </a:r>
            <a:r>
              <a:rPr lang="zh-CN" altLang="en-US" smtClean="0"/>
              <a:t>误落尘网中，一去三十年</a:t>
            </a:r>
            <a:r>
              <a:rPr lang="en-US" smtClean="0"/>
              <a:t>”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既然</a:t>
            </a:r>
            <a:r>
              <a:rPr lang="en-US" smtClean="0"/>
              <a:t>“</a:t>
            </a:r>
            <a:r>
              <a:rPr lang="zh-CN" altLang="en-US" smtClean="0"/>
              <a:t>悟已往之不谏，知来者之可追</a:t>
            </a:r>
            <a:r>
              <a:rPr lang="en-US" smtClean="0"/>
              <a:t>”</a:t>
            </a:r>
            <a:r>
              <a:rPr lang="zh-CN" altLang="en-US" smtClean="0"/>
              <a:t>，那又有什么可以犹豫的呢？他选择了</a:t>
            </a:r>
            <a:r>
              <a:rPr lang="en-US" smtClean="0"/>
              <a:t>“</a:t>
            </a:r>
            <a:r>
              <a:rPr lang="zh-CN" altLang="en-US" smtClean="0"/>
              <a:t>不为五斗米折腰</a:t>
            </a:r>
            <a:r>
              <a:rPr lang="en-US" smtClean="0"/>
              <a:t>”</a:t>
            </a:r>
            <a:r>
              <a:rPr lang="zh-CN" altLang="en-US" smtClean="0"/>
              <a:t>的淡泊。他笑了，发自内心地笑了，是那样的甜美和幸福。于是历史上多了一位伟大的田园诗人，也多了一位智慧的老者。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二、课外素材储备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山西爱心煤掺假事件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为确保百姓温暖过冬，山西省政府出台了一项温暖人心的好政策。从今年到</a:t>
            </a:r>
            <a:r>
              <a:rPr lang="en-US" altLang="zh-CN" smtClean="0"/>
              <a:t>2015</a:t>
            </a:r>
            <a:r>
              <a:rPr lang="zh-CN" altLang="en-US" smtClean="0"/>
              <a:t>年底，山西的低收入农户，每户每年冬天将免费领到一吨取暖用煤。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258888" y="1341438"/>
            <a:ext cx="6842125" cy="3600450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煤陆陆续续分发到了农户家里，大家却发现，不仅分量不足一吨，煤里还掺着大量石块和煤矸石，每家每户还得交数量不等的运输费才能领到煤。政府承诺的优质煤到了老百姓手里为什么烧不着？好政策执行过程中怎么就变了味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624638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[</a:t>
            </a:r>
            <a:r>
              <a:rPr lang="zh-CN" altLang="en-US" smtClean="0">
                <a:solidFill>
                  <a:srgbClr val="0033CC"/>
                </a:solidFill>
              </a:rPr>
              <a:t>适用话题</a:t>
            </a:r>
            <a:r>
              <a:rPr lang="en-US" altLang="zh-CN" smtClean="0">
                <a:solidFill>
                  <a:srgbClr val="0033CC"/>
                </a:solidFill>
              </a:rPr>
              <a:t>] </a:t>
            </a:r>
            <a:r>
              <a:rPr lang="zh-CN" altLang="en-US" smtClean="0"/>
              <a:t>这则材料可用于</a:t>
            </a:r>
            <a:r>
              <a:rPr lang="en-US" smtClean="0"/>
              <a:t>“</a:t>
            </a:r>
            <a:r>
              <a:rPr lang="zh-CN" altLang="en-US" smtClean="0"/>
              <a:t>诚信</a:t>
            </a:r>
            <a:r>
              <a:rPr lang="en-US" smtClean="0"/>
              <a:t>”“</a:t>
            </a:r>
            <a:r>
              <a:rPr lang="zh-CN" altLang="en-US" smtClean="0"/>
              <a:t>取信于民</a:t>
            </a:r>
            <a:r>
              <a:rPr lang="en-US" smtClean="0"/>
              <a:t>”“</a:t>
            </a:r>
            <a:r>
              <a:rPr lang="zh-CN" altLang="en-US" smtClean="0"/>
              <a:t>社会公德</a:t>
            </a:r>
            <a:r>
              <a:rPr lang="en-US" smtClean="0"/>
              <a:t>”“</a:t>
            </a:r>
            <a:r>
              <a:rPr lang="zh-CN" altLang="en-US" smtClean="0"/>
              <a:t>法治观念</a:t>
            </a:r>
            <a:r>
              <a:rPr lang="en-US" smtClean="0"/>
              <a:t>”</a:t>
            </a:r>
            <a:r>
              <a:rPr lang="zh-CN" altLang="en-US" smtClean="0"/>
              <a:t>等相关话题作文的写作中。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类文示例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诚信是贝壳里的珍珠，尽管隐于壳内，但每一颗都能发出耀眼的光辉；诚信是乡间的野花，尽管很不起眼，却可以散发阵阵的馨香；诚信是掌船的舵手，有了它，你才可以在暴风骤雨中勇敢、自信地前进</a:t>
            </a:r>
            <a:r>
              <a:rPr lang="en-US" altLang="zh-CN" smtClean="0"/>
              <a:t>……</a:t>
            </a:r>
            <a:endParaRPr lang="zh-CN" altLang="en-US" smtClean="0"/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624637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诚信，不仅要诚实，也要守信。一次次成功的磋商，一场场艰难的竞争，都是以诚信为本，只因为这样，才能强中更有强者。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诚信是一颗星，一颗天幕中最小的星，但它却努力放出最闪亮的光；诚信是一杯浓浓的热茶，它让疲惫的人们感到心灵的慰藉，以至沁人心脾；诚信就是我手中的一颗种子，不论走到哪里，我都要让它在那里生根发芽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图片 18" descr="按钮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7050" y="3286125"/>
            <a:ext cx="30114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0115" name="组合 20"/>
          <p:cNvGrpSpPr>
            <a:grpSpLocks/>
          </p:cNvGrpSpPr>
          <p:nvPr/>
        </p:nvGrpSpPr>
        <p:grpSpPr bwMode="auto">
          <a:xfrm>
            <a:off x="2357438" y="1989138"/>
            <a:ext cx="4375150" cy="706437"/>
            <a:chOff x="3143240" y="2263427"/>
            <a:chExt cx="3786214" cy="706796"/>
          </a:xfrm>
        </p:grpSpPr>
        <p:grpSp>
          <p:nvGrpSpPr>
            <p:cNvPr id="90116" name="Group 3"/>
            <p:cNvGrpSpPr>
              <a:grpSpLocks/>
            </p:cNvGrpSpPr>
            <p:nvPr/>
          </p:nvGrpSpPr>
          <p:grpSpPr bwMode="auto">
            <a:xfrm>
              <a:off x="3143240" y="2285992"/>
              <a:ext cx="3786214" cy="684231"/>
              <a:chOff x="0" y="0"/>
              <a:chExt cx="6561756" cy="546060"/>
            </a:xfrm>
          </p:grpSpPr>
          <p:sp>
            <p:nvSpPr>
              <p:cNvPr id="90118" name="AutoShape 3"/>
              <p:cNvSpPr>
                <a:spLocks noChangeArrowheads="1"/>
              </p:cNvSpPr>
              <p:nvPr/>
            </p:nvSpPr>
            <p:spPr bwMode="auto">
              <a:xfrm>
                <a:off x="0" y="192073"/>
                <a:ext cx="6561756" cy="353987"/>
              </a:xfrm>
              <a:prstGeom prst="rect">
                <a:avLst/>
              </a:prstGeom>
              <a:solidFill>
                <a:srgbClr val="595959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90119" name="AutoShape 3"/>
              <p:cNvSpPr>
                <a:spLocks noChangeArrowheads="1"/>
              </p:cNvSpPr>
              <p:nvPr/>
            </p:nvSpPr>
            <p:spPr bwMode="auto">
              <a:xfrm>
                <a:off x="64331" y="0"/>
                <a:ext cx="6433094" cy="482482"/>
              </a:xfrm>
              <a:prstGeom prst="rect">
                <a:avLst/>
              </a:prstGeom>
              <a:solidFill>
                <a:srgbClr val="0033CC">
                  <a:alpha val="79999"/>
                </a:srgbClr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90117" name="TextBox 53"/>
            <p:cNvSpPr txBox="1">
              <a:spLocks noChangeArrowheads="1"/>
            </p:cNvSpPr>
            <p:nvPr/>
          </p:nvSpPr>
          <p:spPr bwMode="auto">
            <a:xfrm>
              <a:off x="3229060" y="2263427"/>
              <a:ext cx="3661282" cy="646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方正大标宋_GBK"/>
                </a:rPr>
                <a:t>实战演练轻松闯关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701800"/>
            <a:ext cx="6119812" cy="4535488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陶公祠的菊花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夏立君</a:t>
            </a:r>
            <a:endParaRPr lang="zh-CN" kern="100" dirty="0">
              <a:latin typeface="宋体"/>
              <a:cs typeface="Courier New"/>
            </a:endParaRPr>
          </a:p>
        </p:txBody>
      </p:sp>
      <p:grpSp>
        <p:nvGrpSpPr>
          <p:cNvPr id="91139" name="组合 20"/>
          <p:cNvGrpSpPr>
            <a:grpSpLocks/>
          </p:cNvGrpSpPr>
          <p:nvPr/>
        </p:nvGrpSpPr>
        <p:grpSpPr bwMode="auto">
          <a:xfrm>
            <a:off x="2339975" y="908050"/>
            <a:ext cx="4375150" cy="706438"/>
            <a:chOff x="3143240" y="2263427"/>
            <a:chExt cx="3786214" cy="706796"/>
          </a:xfrm>
        </p:grpSpPr>
        <p:grpSp>
          <p:nvGrpSpPr>
            <p:cNvPr id="91141" name="Group 3"/>
            <p:cNvGrpSpPr>
              <a:grpSpLocks/>
            </p:cNvGrpSpPr>
            <p:nvPr/>
          </p:nvGrpSpPr>
          <p:grpSpPr bwMode="auto">
            <a:xfrm>
              <a:off x="3143240" y="2285992"/>
              <a:ext cx="3786214" cy="684231"/>
              <a:chOff x="0" y="0"/>
              <a:chExt cx="6561756" cy="546060"/>
            </a:xfrm>
          </p:grpSpPr>
          <p:sp>
            <p:nvSpPr>
              <p:cNvPr id="91143" name="AutoShape 3"/>
              <p:cNvSpPr>
                <a:spLocks noChangeArrowheads="1"/>
              </p:cNvSpPr>
              <p:nvPr/>
            </p:nvSpPr>
            <p:spPr bwMode="auto">
              <a:xfrm>
                <a:off x="0" y="192073"/>
                <a:ext cx="6561756" cy="353987"/>
              </a:xfrm>
              <a:prstGeom prst="rect">
                <a:avLst/>
              </a:prstGeom>
              <a:solidFill>
                <a:srgbClr val="595959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91144" name="AutoShape 3"/>
              <p:cNvSpPr>
                <a:spLocks noChangeArrowheads="1"/>
              </p:cNvSpPr>
              <p:nvPr/>
            </p:nvSpPr>
            <p:spPr bwMode="auto">
              <a:xfrm>
                <a:off x="64331" y="0"/>
                <a:ext cx="6433094" cy="482482"/>
              </a:xfrm>
              <a:prstGeom prst="rect">
                <a:avLst/>
              </a:prstGeom>
              <a:solidFill>
                <a:srgbClr val="0033CC">
                  <a:alpha val="79999"/>
                </a:srgbClr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91142" name="TextBox 53"/>
            <p:cNvSpPr txBox="1">
              <a:spLocks noChangeArrowheads="1"/>
            </p:cNvSpPr>
            <p:nvPr/>
          </p:nvSpPr>
          <p:spPr bwMode="auto">
            <a:xfrm>
              <a:off x="3229060" y="2263427"/>
              <a:ext cx="3661282" cy="646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方正大标宋_GBK"/>
                </a:rPr>
                <a:t>美文欣赏</a:t>
              </a:r>
            </a:p>
          </p:txBody>
        </p:sp>
      </p:grpSp>
      <p:pic>
        <p:nvPicPr>
          <p:cNvPr id="91140" name="Picture 8" descr="1-53.TIF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987675" y="3068638"/>
            <a:ext cx="316865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4801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江水是菊黄色的，那江里流动着的莫不真是晋朝的菊花？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已经不是菊花季节，陶公祠中那两厢盛开的菊花都已败萎了，只偶尔还露出些残存的黄色。祠在江边，就在这段被称为菊江的长江边。这地方真个与菊有缘，有</a:t>
            </a:r>
            <a:r>
              <a:rPr lang="en-US" smtClean="0"/>
              <a:t>“</a:t>
            </a:r>
            <a:r>
              <a:rPr lang="zh-CN" altLang="en-US" smtClean="0"/>
              <a:t>菊江</a:t>
            </a:r>
            <a:r>
              <a:rPr lang="en-US" smtClean="0"/>
              <a:t>”“</a:t>
            </a:r>
            <a:r>
              <a:rPr lang="zh-CN" altLang="en-US" smtClean="0"/>
              <a:t>菊邑</a:t>
            </a:r>
            <a:r>
              <a:rPr lang="en-US" smtClean="0"/>
              <a:t>”</a:t>
            </a:r>
            <a:r>
              <a:rPr lang="zh-CN" altLang="en-US" smtClean="0"/>
              <a:t>，还有个乡叫</a:t>
            </a:r>
            <a:r>
              <a:rPr lang="en-US" smtClean="0"/>
              <a:t>“</a:t>
            </a:r>
            <a:r>
              <a:rPr lang="zh-CN" altLang="en-US" smtClean="0"/>
              <a:t>黄菊乡</a:t>
            </a:r>
            <a:r>
              <a:rPr lang="en-US" smtClean="0"/>
              <a:t>”</a:t>
            </a:r>
            <a:r>
              <a:rPr lang="zh-CN" altLang="en-US" smtClean="0"/>
              <a:t>。我依然走在菊花黄的意韵之中。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258888" y="1700213"/>
          <a:ext cx="7002462" cy="3657600"/>
        </p:xfrm>
        <a:graphic>
          <a:graphicData uri="http://schemas.openxmlformats.org/presentationml/2006/ole">
            <p:oleObj spid="_x0000_s4098" name="Document" r:id="rId3" imgW="2918359" imgH="1540355" progId="Word.Documen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11638" y="2060575"/>
            <a:ext cx="20891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动词，断绝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725" y="2565400"/>
            <a:ext cx="20875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动词，横渡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3141663"/>
            <a:ext cx="28082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形容词，走不通的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3800" y="3644900"/>
            <a:ext cx="31686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形容词，与世隔绝的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337300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初冬那菊黄色的阳光和身边那座被菊黄色历史装帧的古建筑，以及存在于胸臆之中的菊花般的品格，以及风中飘荡的大朵大朵菊花般的幻想，都让我陶然如醉。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陶渊明，曾在这里种菊，种出了一大片他认为应该存传后世的文人们的自珍的清高之气。我知道他其实很想做官，少时就有猛志：</a:t>
            </a:r>
            <a:r>
              <a:rPr lang="en-US" smtClean="0"/>
              <a:t>“</a:t>
            </a:r>
            <a:r>
              <a:rPr lang="zh-CN" altLang="en-US" smtClean="0"/>
              <a:t>少时壮且厉，抚剑独行游。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337300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谁言行游近，张掖至幽州。</a:t>
            </a:r>
            <a:r>
              <a:rPr lang="en-US" smtClean="0"/>
              <a:t>”</a:t>
            </a:r>
            <a:r>
              <a:rPr lang="zh-CN" altLang="en-US" smtClean="0"/>
              <a:t>而且，也做过官，只是受不了官场那种腐气，那般骄奢淫逸。他的腰椎骨似乎很硬，不愿为五斗米而弯。他就把大印挂在彭泽县的大堂上，然后走出来，走到风和阳光之中，走到那片贫寒却诚实的土地之上。他耕种的姿势或许可笑，腰躬着，整个上身几乎与土地平行。人们并不知道，他是一边耕种一边在泥土中寻他的诗句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陶公祠中有一尊陶公塑像，高丈许，乌石所镌，给人一股子凛凛不可侵犯的傲然，真正的陶渊明不会是这个样子，他后来穷的没饭吃，那样子一准佝偻，哪能有如此威风？但我却懂得塑者的匠心：他并不仅是雕塑东晋的那个人，而是塑他冷傲的气质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03350" y="1125538"/>
            <a:ext cx="6913563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仰望陶公塑像，几分崇敬，几缕亲近，似乎有话要说，却是欲说还休，</a:t>
            </a:r>
            <a:r>
              <a:rPr lang="en-US" altLang="zh-CN" smtClean="0"/>
              <a:t>1600</a:t>
            </a:r>
            <a:r>
              <a:rPr lang="zh-CN" altLang="en-US" smtClean="0"/>
              <a:t>年了，他要说的话，都变成大朵大朵的菊花了吧？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在史书上，他的那个时代，官场腐败，社会奢靡，石崇、王恺斗富让侈浊之风登峰造极。陶公就只好种些菊花，很想让菊花的清气影响一下他厌恶的世风，然而菊花太小，那一星半点清菊之气又怎能荡涤一个奢腐王朝的浊臭呢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出乎陶公意料的是那菊花的清气后来却影响了中国的文学史！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苏东坡曰：</a:t>
            </a:r>
            <a:r>
              <a:rPr lang="en-US" smtClean="0"/>
              <a:t>“</a:t>
            </a:r>
            <a:r>
              <a:rPr lang="zh-CN" altLang="en-US" smtClean="0"/>
              <a:t>渊明诗初视散缓，熟视有奇趣。如曰：</a:t>
            </a:r>
            <a:r>
              <a:rPr lang="en-US" smtClean="0"/>
              <a:t>‘</a:t>
            </a:r>
            <a:r>
              <a:rPr lang="zh-CN" altLang="en-US" smtClean="0"/>
              <a:t>暧暧远人村，依依墟里烟，狗吠深巷中，鸡鸣桑树颠。</a:t>
            </a:r>
            <a:r>
              <a:rPr lang="en-US" smtClean="0"/>
              <a:t>’</a:t>
            </a:r>
            <a:r>
              <a:rPr lang="zh-CN" altLang="en-US" smtClean="0"/>
              <a:t>又曰：</a:t>
            </a:r>
            <a:r>
              <a:rPr lang="en-US" smtClean="0"/>
              <a:t>‘</a:t>
            </a:r>
            <a:r>
              <a:rPr lang="zh-CN" altLang="en-US" smtClean="0"/>
              <a:t>采菊东篱下，悠然见南山。</a:t>
            </a:r>
            <a:r>
              <a:rPr lang="en-US" smtClean="0"/>
              <a:t>’</a:t>
            </a:r>
            <a:r>
              <a:rPr lang="zh-CN" altLang="en-US" smtClean="0"/>
              <a:t>大率才高意远，则所寓得其妙，造语精到之至，遂能如此。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335713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如大匠运斤，无斧凿痕。</a:t>
            </a:r>
            <a:r>
              <a:rPr lang="en-US" smtClean="0"/>
              <a:t>”</a:t>
            </a:r>
            <a:r>
              <a:rPr lang="zh-CN" altLang="en-US" smtClean="0"/>
              <a:t>东坡大抵是闻过陶渊明的菊花味，不仅闻过，而且深深地闻过。我不是苏东坡，我闻着的是另一种味儿，一个生气老人的味儿。这种味儿辛弃疾也曾闻过，他在</a:t>
            </a:r>
            <a:r>
              <a:rPr lang="en-US" altLang="zh-CN" smtClean="0"/>
              <a:t>《</a:t>
            </a:r>
            <a:r>
              <a:rPr lang="zh-CN" altLang="en-US" smtClean="0"/>
              <a:t>水龙吟</a:t>
            </a:r>
            <a:r>
              <a:rPr lang="en-US" altLang="zh-CN" smtClean="0"/>
              <a:t>》</a:t>
            </a:r>
            <a:r>
              <a:rPr lang="zh-CN" altLang="en-US" smtClean="0"/>
              <a:t>中言道：</a:t>
            </a:r>
            <a:r>
              <a:rPr lang="en-US" smtClean="0"/>
              <a:t>“</a:t>
            </a:r>
            <a:r>
              <a:rPr lang="zh-CN" altLang="en-US" smtClean="0"/>
              <a:t>须信此翁未死，到如今凛然正气，吾侪心事，古今常在。</a:t>
            </a:r>
            <a:r>
              <a:rPr lang="en-US" smtClean="0"/>
              <a:t>”</a:t>
            </a:r>
            <a:r>
              <a:rPr lang="zh-CN" altLang="en-US" smtClean="0"/>
              <a:t>陶公或真未死，当在菊花之间，以一种清傲之气面对滔滔菊江和无期无尽的岁月。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4801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祠不大，却是修葺得好，在江边一块高地上。祠后有塔，曰</a:t>
            </a:r>
            <a:r>
              <a:rPr lang="en-US" smtClean="0"/>
              <a:t>“</a:t>
            </a:r>
            <a:r>
              <a:rPr lang="zh-CN" altLang="en-US" smtClean="0"/>
              <a:t>秀峰塔</a:t>
            </a:r>
            <a:r>
              <a:rPr lang="en-US" smtClean="0"/>
              <a:t>”</a:t>
            </a:r>
            <a:r>
              <a:rPr lang="zh-CN" altLang="en-US" smtClean="0"/>
              <a:t>，另有一塔在不远处，叫</a:t>
            </a:r>
            <a:r>
              <a:rPr lang="en-US" smtClean="0"/>
              <a:t>“</a:t>
            </a:r>
            <a:r>
              <a:rPr lang="zh-CN" altLang="en-US" smtClean="0"/>
              <a:t>天然塔</a:t>
            </a:r>
            <a:r>
              <a:rPr lang="en-US" smtClean="0"/>
              <a:t>”</a:t>
            </a:r>
            <a:r>
              <a:rPr lang="zh-CN" altLang="en-US" smtClean="0"/>
              <a:t>，被称为</a:t>
            </a:r>
            <a:r>
              <a:rPr lang="en-US" smtClean="0"/>
              <a:t>“</a:t>
            </a:r>
            <a:r>
              <a:rPr lang="zh-CN" altLang="en-US" smtClean="0"/>
              <a:t>东坡双塔</a:t>
            </a:r>
            <a:r>
              <a:rPr lang="en-US" smtClean="0"/>
              <a:t>”</a:t>
            </a:r>
            <a:r>
              <a:rPr lang="zh-CN" altLang="en-US" smtClean="0"/>
              <a:t>。祠与塔构成了一种沉重而冷肃的气氛，在江边，在永远盛开的菊花之中。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陶公安在？问菊，菊却隐去了笑容，独向寒风。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赏评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>
                <a:solidFill>
                  <a:srgbClr val="0033CC"/>
                </a:solidFill>
              </a:rPr>
              <a:t>　</a:t>
            </a:r>
            <a:r>
              <a:rPr lang="zh-CN" altLang="en-US" smtClean="0"/>
              <a:t>这篇散文立意高远，以巧妙的笔触为我们还原出一个真实的陶渊明，一个有着孤高之气的陶渊明。作者用</a:t>
            </a:r>
            <a:r>
              <a:rPr lang="en-US" smtClean="0"/>
              <a:t>“</a:t>
            </a:r>
            <a:r>
              <a:rPr lang="zh-CN" altLang="en-US" smtClean="0"/>
              <a:t>菊花</a:t>
            </a:r>
            <a:r>
              <a:rPr lang="en-US" smtClean="0"/>
              <a:t>”</a:t>
            </a:r>
            <a:r>
              <a:rPr lang="zh-CN" altLang="en-US" smtClean="0"/>
              <a:t>象征着高洁，象征着清高，象征出淤泥而不染、同流而不合污的清气，正是这菊花，托出了一个让人陶醉的具有清傲之气的陶公。本文语言清新自然，文采飞扬，读来沁人心脾。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6800" y="1666875"/>
            <a:ext cx="7086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797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100" dirty="0">
                <a:solidFill>
                  <a:srgbClr val="2D2D8A">
                    <a:lumMod val="50000"/>
                  </a:srgbClr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本部分内容讲解结束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0" y="3071813"/>
            <a:ext cx="3810000" cy="523875"/>
          </a:xfrm>
          <a:prstGeom prst="rect">
            <a:avLst/>
          </a:prstGeom>
          <a:gradFill rotWithShape="1">
            <a:gsLst>
              <a:gs pos="0">
                <a:srgbClr val="2D2D8A">
                  <a:tint val="50000"/>
                  <a:satMod val="300000"/>
                </a:srgbClr>
              </a:gs>
              <a:gs pos="35000">
                <a:srgbClr val="2D2D8A">
                  <a:tint val="37000"/>
                  <a:satMod val="300000"/>
                </a:srgbClr>
              </a:gs>
              <a:gs pos="100000">
                <a:srgbClr val="2D2D8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2D2D8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按</a:t>
            </a:r>
            <a:r>
              <a:rPr lang="en-US" altLang="zh-CN" sz="2800" b="1" kern="1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ESC</a:t>
            </a:r>
            <a:r>
              <a:rPr lang="zh-CN" altLang="en-US" sz="2800" b="1" kern="1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键退出全屏播放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5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spcAft>
            <a:spcPts val="0"/>
          </a:spcAft>
          <a:defRPr sz="2400" b="1" kern="100" dirty="0" smtClean="0">
            <a:solidFill>
              <a:srgbClr val="0033CC"/>
            </a:solidFill>
            <a:latin typeface="Times New Roman"/>
            <a:cs typeface="Times New Roman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2698</TotalTime>
  <Words>5827</Words>
  <Application/>
  <Paragraphs>202</Paragraphs>
  <Slides>98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98</vt:i4>
      </vt:variant>
    </vt:vector>
  </HeadingPairs>
  <TitlesOfParts>
    <vt:vector size="108" baseType="lpstr">
      <vt:lpstr>Arial</vt:lpstr>
      <vt:lpstr>宋体</vt:lpstr>
      <vt:lpstr>Times New Roman</vt:lpstr>
      <vt:lpstr>Calibri</vt:lpstr>
      <vt:lpstr>黑体</vt:lpstr>
      <vt:lpstr>方正大标宋_GBK</vt:lpstr>
      <vt:lpstr>Courier New</vt:lpstr>
      <vt:lpstr>楷体_GB2312</vt:lpstr>
      <vt:lpstr>1_Office 主题</vt:lpstr>
      <vt:lpstr>Microsoft Office Word 97 - 2003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2011-03-09T05:23:05Z</dcterms:created>
  <dcterms:modified xsi:type="dcterms:W3CDTF">2018-05-29T03:32:34Z</dcterms:modified>
</cp:coreProperties>
</file>