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3"/>
    <p:sldId id="312" r:id="rId4"/>
    <p:sldId id="260" r:id="rId5"/>
    <p:sldId id="263" r:id="rId6"/>
    <p:sldId id="261" r:id="rId7"/>
    <p:sldId id="274" r:id="rId9"/>
    <p:sldId id="284" r:id="rId10"/>
    <p:sldId id="285" r:id="rId11"/>
    <p:sldId id="286" r:id="rId12"/>
    <p:sldId id="287" r:id="rId13"/>
    <p:sldId id="335" r:id="rId14"/>
    <p:sldId id="292" r:id="rId15"/>
    <p:sldId id="293" r:id="rId16"/>
    <p:sldId id="302" r:id="rId17"/>
    <p:sldId id="262" r:id="rId18"/>
    <p:sldId id="304" r:id="rId19"/>
    <p:sldId id="264" r:id="rId20"/>
    <p:sldId id="337" r:id="rId21"/>
    <p:sldId id="267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CC8E"/>
    <a:srgbClr val="2631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3"/>
  </p:normalViewPr>
  <p:slideViewPr>
    <p:cSldViewPr snapToGrid="0" snapToObjects="1">
      <p:cViewPr varScale="1">
        <p:scale>
          <a:sx n="90" d="100"/>
          <a:sy n="90" d="100"/>
        </p:scale>
        <p:origin x="8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1AF4E-1DA4-8F4F-9A0E-41DFE29ACDB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6967E-671F-9D44-86A1-B40C5856A76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8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5B5A9-2F9B-1C45-BAD0-55AB03CFF8A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DD9C0-6098-9D48-9638-ADBBC593589C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1" y="4504589"/>
            <a:ext cx="2535490" cy="216361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865745" y="5819140"/>
            <a:ext cx="41090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司马迁</a:t>
            </a:r>
            <a:endParaRPr kumimoji="1"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57622" y="0"/>
            <a:ext cx="3234377" cy="3380509"/>
          </a:xfrm>
          <a:prstGeom prst="rect">
            <a:avLst/>
          </a:prstGeom>
        </p:spPr>
      </p:pic>
      <p:grpSp>
        <p:nvGrpSpPr>
          <p:cNvPr id="13" name="组 12"/>
          <p:cNvGrpSpPr/>
          <p:nvPr/>
        </p:nvGrpSpPr>
        <p:grpSpPr>
          <a:xfrm>
            <a:off x="1460500" y="1918335"/>
            <a:ext cx="9864090" cy="2676525"/>
            <a:chOff x="1506763" y="1804056"/>
            <a:chExt cx="9250680" cy="2676465"/>
          </a:xfrm>
        </p:grpSpPr>
        <p:sp>
          <p:nvSpPr>
            <p:cNvPr id="10" name="文本框 9"/>
            <p:cNvSpPr txBox="1"/>
            <p:nvPr/>
          </p:nvSpPr>
          <p:spPr>
            <a:xfrm>
              <a:off x="1506763" y="1804056"/>
              <a:ext cx="9250680" cy="1568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9600" i="1" spc="600" dirty="0">
                  <a:solidFill>
                    <a:srgbClr val="080704"/>
                  </a:solidFill>
                  <a:latin typeface="STXingkai" charset="-122"/>
                  <a:ea typeface="STXingkai" charset="-122"/>
                  <a:cs typeface="STXingkai" charset="-122"/>
                </a:rPr>
                <a:t>廉颇蔺相如列传</a:t>
              </a:r>
              <a:endParaRPr kumimoji="1" lang="zh-CN" altLang="en-US" sz="9600" i="1" spc="600" dirty="0">
                <a:solidFill>
                  <a:srgbClr val="080704"/>
                </a:solidFill>
                <a:latin typeface="STXingkai" charset="-122"/>
                <a:ea typeface="STXingkai" charset="-122"/>
                <a:cs typeface="STXingkai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>
              <a:alphaModFix amt="85000"/>
            </a:blip>
            <a:stretch>
              <a:fillRect/>
            </a:stretch>
          </p:blipFill>
          <p:spPr>
            <a:xfrm>
              <a:off x="8374035" y="3650649"/>
              <a:ext cx="1793504" cy="55286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586267" y="3373716"/>
              <a:ext cx="309880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zh-CN" altLang="en-US" sz="6600" i="1" spc="600" dirty="0">
                <a:solidFill>
                  <a:srgbClr val="080704"/>
                </a:solidFill>
                <a:latin typeface="STXingkai" charset="-122"/>
                <a:ea typeface="STXingkai" charset="-122"/>
                <a:cs typeface="STXingkai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868680"/>
            <a:ext cx="11500485" cy="421513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470" y="71755"/>
            <a:ext cx="10126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关注语句中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予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许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/>
              <a:t>  </a:t>
            </a:r>
            <a:r>
              <a:rPr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于是王召见，问蔺相如曰：“秦王以十五城请易寡人之璧，可</a:t>
            </a:r>
            <a:r>
              <a:rPr sz="5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予</a:t>
            </a:r>
            <a:r>
              <a:rPr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不？”相如曰：“秦强而赵弱，不可不</a:t>
            </a:r>
            <a:r>
              <a:rPr sz="5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许</a:t>
            </a:r>
            <a:r>
              <a:rPr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。”</a:t>
            </a:r>
            <a:endParaRPr sz="4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5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5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altLang="en-US" sz="5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思考：这里是不是答非所问呢？</a:t>
            </a:r>
            <a:endParaRPr lang="zh-CN" altLang="en-US" sz="3600">
              <a:ea typeface="宋体" panose="02010600030101010101" pitchFamily="2" charset="-122"/>
            </a:endParaRPr>
          </a:p>
          <a:p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868680"/>
            <a:ext cx="11500485" cy="421513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470" y="71755"/>
            <a:ext cx="10126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关注语句中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令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：秦御史前书曰“某年月日，秦王与赵王会饮，令赵王鼓瑟”。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4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B: 赵御史书曰“某年月日，秦王为赵王击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缶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”。</a:t>
            </a:r>
            <a:endParaRPr sz="4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5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5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altLang="en-US" sz="5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思考：这两个用字意蕴有何不同？</a:t>
            </a:r>
            <a:endParaRPr lang="zh-CN" altLang="en-US" sz="3600">
              <a:ea typeface="宋体" panose="02010600030101010101" pitchFamily="2" charset="-122"/>
            </a:endParaRPr>
          </a:p>
          <a:p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868680"/>
            <a:ext cx="11500485" cy="421513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470" y="71755"/>
            <a:ext cx="7613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蔺相如的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劳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ea typeface="宋体" panose="02010600030101010101" pitchFamily="2" charset="-122"/>
              </a:rPr>
              <a:t>  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蔺相如的口舌之劳，是在准确把握国际局势的基础上，坚定地捍卫了赵国的尊严，提升了赵国君民的士气。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800">
              <a:ea typeface="宋体" panose="02010600030101010101" pitchFamily="2" charset="-122"/>
            </a:endParaRPr>
          </a:p>
          <a:p>
            <a:r>
              <a:rPr lang="zh-CN" altLang="en-US" sz="3600">
                <a:ea typeface="宋体" panose="02010600030101010101" pitchFamily="2" charset="-122"/>
              </a:rPr>
              <a:t>　</a:t>
            </a:r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868680"/>
            <a:ext cx="11500485" cy="421513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470" y="71755"/>
            <a:ext cx="8416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廉颇的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6892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廉颇送至境，与王诀曰：“王行，度道里会遇之礼毕，还，不过三十日。三十日不还，则请立太子为王，以绝秦望。”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王许之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，遂与秦王会渑池。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体会：</a:t>
            </a:r>
            <a:r>
              <a:rPr lang="en-US" altLang="zh-CN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王许之</a:t>
            </a:r>
            <a:r>
              <a:rPr lang="en-US" altLang="zh-CN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三字所蕴含的情感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4800">
              <a:ea typeface="宋体" panose="02010600030101010101" pitchFamily="2" charset="-122"/>
            </a:endParaRPr>
          </a:p>
          <a:p>
            <a:r>
              <a:rPr lang="zh-CN" altLang="en-US" sz="3600">
                <a:ea typeface="宋体" panose="02010600030101010101" pitchFamily="2" charset="-122"/>
              </a:rPr>
              <a:t>　</a:t>
            </a:r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0520" y="342900"/>
            <a:ext cx="1170432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ea typeface="宋体" panose="02010600030101010101" pitchFamily="2" charset="-122"/>
                <a:sym typeface="+mn-ea"/>
              </a:rPr>
              <a:t>    </a:t>
            </a:r>
            <a:endParaRPr lang="en-US" altLang="zh-CN" sz="4400">
              <a:ea typeface="宋体" panose="02010600030101010101" pitchFamily="2" charset="-122"/>
              <a:sym typeface="+mn-ea"/>
            </a:endParaRPr>
          </a:p>
          <a:p>
            <a:r>
              <a:rPr lang="en-US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观渑池之会相如从而颇守，颇送王至境上，与王诀，“三十日不还，则请立太子为王，以绝秦望”数语，已壮相如之胆矣。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3600">
                <a:ea typeface="宋体" panose="02010600030101010101" pitchFamily="2" charset="-122"/>
                <a:sym typeface="+mn-ea"/>
              </a:rPr>
              <a:t>         </a:t>
            </a:r>
            <a:endParaRPr lang="en-US" altLang="zh-CN" sz="3600">
              <a:ea typeface="宋体" panose="02010600030101010101" pitchFamily="2" charset="-122"/>
              <a:sym typeface="+mn-ea"/>
            </a:endParaRPr>
          </a:p>
          <a:p>
            <a:pPr algn="r"/>
            <a:r>
              <a:rPr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——明·钟惺《史怀》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r"/>
            <a:r>
              <a:rPr lang="en-US" altLang="zh-CN" sz="3600"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en-US" altLang="zh-CN" sz="4800">
                <a:ea typeface="宋体" panose="02010600030101010101" pitchFamily="2" charset="-122"/>
                <a:sym typeface="+mn-ea"/>
              </a:rPr>
              <a:t> </a:t>
            </a:r>
            <a:endParaRPr lang="zh-CN" altLang="en-US" sz="4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2" t="13128" r="14564"/>
          <a:stretch>
            <a:fillRect/>
          </a:stretch>
        </p:blipFill>
        <p:spPr>
          <a:xfrm flipH="1">
            <a:off x="-93345" y="4144645"/>
            <a:ext cx="2751455" cy="3089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660" y="5700204"/>
            <a:ext cx="1370585" cy="10597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6430" y="557530"/>
            <a:ext cx="114287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人只知廉颇善用兵，能战胜攻取耳，亦未足以尽廉颇；观其与赵王诀，如期不还，请立太子以绝秦望之语，深得古人社稷为重之旨，非大胆识，不敢出此言，非大忠勇不敢任此事。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2270" y="4870450"/>
            <a:ext cx="9026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——〔清〕李晚芳《读史管见》</a:t>
            </a:r>
            <a:endParaRPr sz="4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868680"/>
            <a:ext cx="11500485" cy="421513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470" y="71755"/>
            <a:ext cx="8416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廉颇的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廉颇的</a:t>
            </a:r>
            <a:r>
              <a:rPr lang="en-US" altLang="zh-CN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功</a:t>
            </a:r>
            <a:r>
              <a:rPr lang="en-US" altLang="zh-CN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在于他创造了赵国与秦国抗衡的条件，他是一个具有大胆识、大气魄的将军。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4000">
              <a:ea typeface="宋体" panose="02010600030101010101" pitchFamily="2" charset="-122"/>
            </a:endParaRPr>
          </a:p>
          <a:p>
            <a:endParaRPr lang="zh-CN" altLang="en-US" sz="4000">
              <a:ea typeface="宋体" panose="02010600030101010101" pitchFamily="2" charset="-122"/>
            </a:endParaRPr>
          </a:p>
          <a:p>
            <a:endParaRPr lang="zh-CN" altLang="en-US" sz="4800">
              <a:ea typeface="宋体" panose="02010600030101010101" pitchFamily="2" charset="-122"/>
            </a:endParaRPr>
          </a:p>
          <a:p>
            <a:r>
              <a:rPr lang="zh-CN" altLang="en-US" sz="3600">
                <a:ea typeface="宋体" panose="02010600030101010101" pitchFamily="2" charset="-122"/>
              </a:rPr>
              <a:t>　</a:t>
            </a:r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88" y="4202808"/>
            <a:ext cx="10120312" cy="265519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58545" y="1293495"/>
            <a:ext cx="1013460" cy="4123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方法归纳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STZhongsong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175" y="1294130"/>
            <a:ext cx="869569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5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、运用比较方法在浅易字词中获得丰富内容</a:t>
            </a:r>
            <a:endParaRPr lang="zh-CN" altLang="en-US" sz="5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、文本内、外相近、相关词语比较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、比较一定不能脱离语境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868680"/>
            <a:ext cx="11500485" cy="421513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470" y="71755"/>
            <a:ext cx="10126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小试牛刀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STZhongsong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：臣尝从大王与燕王会境上，燕王私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握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臣手，曰“愿结友”。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B: 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执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手相看泪眼，竟无语凝噎</a:t>
            </a:r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altLang="zh-CN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C: 臣左手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</a:t>
            </a:r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其袖，而右手揕其胸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altLang="zh-CN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D: 相如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持</a:t>
            </a:r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其璧睨柱，欲以击柱。</a:t>
            </a:r>
            <a:endParaRPr lang="en-US" altLang="zh-CN" sz="5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5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600">
              <a:ea typeface="宋体" panose="02010600030101010101" pitchFamily="2" charset="-122"/>
            </a:endParaRPr>
          </a:p>
          <a:p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220" y="5544526"/>
            <a:ext cx="12192000" cy="1209821"/>
          </a:xfrm>
          <a:prstGeom prst="rect">
            <a:avLst/>
          </a:prstGeom>
          <a:solidFill>
            <a:srgbClr val="263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5655" y="623570"/>
            <a:ext cx="44640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作业布置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STZhongsong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2275" y="1760220"/>
            <a:ext cx="855535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、在课文中找出几组浅易词语，运用比较方法进行鉴赏。（必做）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kumimoji="1"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、阅读王世贞《蔺相如完璧归赵论》（选做）</a:t>
            </a:r>
            <a:endParaRPr kumimoji="1"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948" y="2365765"/>
            <a:ext cx="3545538" cy="40753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57622" y="0"/>
            <a:ext cx="3234377" cy="33805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9245" y="2129790"/>
            <a:ext cx="112109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6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1" lang="zh-CN" altLang="en-US" sz="6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在你看来，廉、蔺二人谁对赵国的贡献更大？请说说你的理由。</a:t>
            </a:r>
            <a:endParaRPr kumimoji="1" lang="zh-CN" altLang="en-US" sz="6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266700"/>
            <a:ext cx="1069086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6000" b="1" dirty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一、课前回顾</a:t>
            </a:r>
            <a:endParaRPr kumimoji="1" lang="zh-CN" altLang="en-US" sz="3600" dirty="0">
              <a:latin typeface="STZhongsong" charset="-122"/>
              <a:ea typeface="STZhongsong" charset="-122"/>
              <a:cs typeface="STZhongsong" charset="-122"/>
            </a:endParaRPr>
          </a:p>
          <a:p>
            <a:r>
              <a:rPr kumimoji="1" lang="zh-CN" altLang="en-US" sz="4400" dirty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回忆上节课所学内容，回答下面问题：</a:t>
            </a:r>
            <a:endParaRPr kumimoji="1" lang="zh-CN" altLang="en-US" sz="4400" dirty="0">
              <a:latin typeface="微软雅黑" panose="020B0503020204020204" charset="-122"/>
              <a:ea typeface="微软雅黑" panose="020B0503020204020204" charset="-122"/>
              <a:cs typeface="STZhongsong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82" y="2599347"/>
            <a:ext cx="3047999" cy="42586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56148" y="2131552"/>
            <a:ext cx="54168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i="1" spc="600" smtClean="0">
                <a:solidFill>
                  <a:srgbClr val="080704"/>
                </a:solidFill>
                <a:latin typeface="STXingkai" charset="-122"/>
                <a:ea typeface="STXingkai" charset="-122"/>
                <a:cs typeface="STXingkai" charset="-122"/>
              </a:rPr>
              <a:t>谢谢大家</a:t>
            </a:r>
            <a:endParaRPr kumimoji="1" lang="zh-CN" altLang="en-US" sz="9600" i="1" spc="600" dirty="0">
              <a:solidFill>
                <a:srgbClr val="080704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65419" y="6345939"/>
            <a:ext cx="2023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皮皮课件</a:t>
            </a:r>
            <a:r>
              <a:rPr kumimoji="1"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©</a:t>
            </a:r>
            <a:r>
              <a:rPr kumimoji="1"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版权所有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594" y="-15240"/>
            <a:ext cx="4377118" cy="3756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7435" y="738505"/>
            <a:ext cx="1106170" cy="57448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60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【</a:t>
            </a:r>
            <a:r>
              <a:rPr kumimoji="1" lang="zh-CN" altLang="en-US" sz="60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学习目标</a:t>
            </a:r>
            <a:r>
              <a:rPr kumimoji="1" lang="en-US" altLang="zh-CN" sz="6000" dirty="0" smtClean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】</a:t>
            </a:r>
            <a:endParaRPr kumimoji="1" lang="zh-CN" altLang="en-US" sz="6000" dirty="0">
              <a:latin typeface="微软雅黑" panose="020B0503020204020204" charset="-122"/>
              <a:ea typeface="微软雅黑" panose="020B0503020204020204" charset="-122"/>
              <a:cs typeface="STZhongsong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73" y="5423467"/>
            <a:ext cx="1370585" cy="10597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38400" y="2514600"/>
            <a:ext cx="92652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黑体" panose="02010609060101010101" charset="-122"/>
                <a:ea typeface="黑体" panose="02010609060101010101" charset="-122"/>
              </a:rPr>
              <a:t>细读文章，比较相关词语，</a:t>
            </a:r>
            <a:endParaRPr lang="zh-CN" altLang="en-US" sz="6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6000" b="1">
                <a:latin typeface="黑体" panose="02010609060101010101" charset="-122"/>
                <a:ea typeface="黑体" panose="02010609060101010101" charset="-122"/>
              </a:rPr>
              <a:t>探寻文章的丰富意蕴</a:t>
            </a:r>
            <a:endParaRPr lang="zh-CN" altLang="en-US" sz="6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333" r="8333"/>
          <a:stretch>
            <a:fillRect/>
          </a:stretch>
        </p:blipFill>
        <p:spPr>
          <a:xfrm>
            <a:off x="137795" y="4874895"/>
            <a:ext cx="2927350" cy="2012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115" y="231775"/>
            <a:ext cx="370459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5400" b="1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齐读、翻译</a:t>
            </a:r>
            <a:r>
              <a:rPr kumimoji="1" lang="zh-CN" altLang="en-US" sz="4400" b="1">
                <a:latin typeface="STZhongsong" charset="-122"/>
                <a:ea typeface="STZhongsong" charset="-122"/>
                <a:cs typeface="STZhongsong" charset="-122"/>
              </a:rPr>
              <a:t>：</a:t>
            </a:r>
            <a:endParaRPr kumimoji="1" lang="zh-CN" altLang="en-US" sz="4400" b="1">
              <a:latin typeface="STZhongsong" charset="-122"/>
              <a:ea typeface="STZhongsong" charset="-122"/>
              <a:cs typeface="STZhongsong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240" y="1409065"/>
            <a:ext cx="114147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   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廉颇曰：“我为赵将，有攻城野战之大功，而蔺相如徒以口舌为劳，而位居我上，且相如素贱人，吾羞，不忍为之下。”宣言曰：“我见相如，必辱之。”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1259840"/>
            <a:ext cx="11052810" cy="382397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160" y="71755"/>
            <a:ext cx="63246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蔺相如的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劳</a:t>
            </a:r>
            <a:r>
              <a:rPr kumimoji="1" lang="en-US" altLang="zh-CN" sz="5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”】</a:t>
            </a:r>
            <a:endParaRPr kumimoji="1" lang="zh-CN" altLang="en-US" sz="5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/>
              <a:t>  </a:t>
            </a:r>
            <a:r>
              <a:rPr lang="zh-CN" altLang="en-US" sz="6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不只是廉颇不承认蔺相如的</a:t>
            </a:r>
            <a:r>
              <a:rPr lang="en-US" altLang="zh-CN" sz="6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6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大功</a:t>
            </a:r>
            <a:r>
              <a:rPr lang="en-US" altLang="zh-CN" sz="6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6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，明代王世贞就曾质疑蔺相如的贡献：</a:t>
            </a:r>
            <a:endParaRPr lang="zh-CN" altLang="en-US" sz="3600">
              <a:ea typeface="宋体" panose="02010600030101010101" pitchFamily="2" charset="-122"/>
            </a:endParaRPr>
          </a:p>
          <a:p>
            <a:r>
              <a:rPr lang="zh-CN" altLang="en-US" sz="3600">
                <a:ea typeface="宋体" panose="02010600030101010101" pitchFamily="2" charset="-122"/>
              </a:rPr>
              <a:t>　</a:t>
            </a:r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0520" y="326390"/>
            <a:ext cx="11704320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4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蔺相如之完璧，人皆称之。予未敢以为信也。夫秦以十五城之空名，诈赵而胁其璧。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是时言取璧者，情也，非欲以窥赵也。</a:t>
            </a:r>
            <a:r>
              <a:rPr lang="zh-CN" altLang="en-US" sz="4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赵得其情则弗予，不得其情则予；得其情而畏之则予，得其情而弗畏之则弗予。此两言决耳，奈之何既畏而复挑其怒也！</a:t>
            </a:r>
            <a:r>
              <a:rPr lang="en-US" altLang="zh-CN" sz="4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······吾故曰：蔺相如之获全于璧也，天也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3600">
                <a:ea typeface="宋体" panose="02010600030101010101" pitchFamily="2" charset="-122"/>
                <a:sym typeface="+mn-ea"/>
              </a:rPr>
              <a:t>          </a:t>
            </a:r>
            <a:endParaRPr lang="en-US" altLang="zh-CN" sz="3600"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>
                <a:ea typeface="宋体" panose="02010600030101010101" pitchFamily="2" charset="-122"/>
                <a:sym typeface="+mn-ea"/>
              </a:rPr>
              <a:t>           </a:t>
            </a:r>
            <a:endParaRPr lang="en-US" altLang="zh-CN" sz="3600"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>
                <a:ea typeface="宋体" panose="02010600030101010101" pitchFamily="2" charset="-122"/>
                <a:sym typeface="+mn-ea"/>
              </a:rPr>
              <a:t>                           </a:t>
            </a:r>
            <a:r>
              <a:rPr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王世贞《蔺相如完璧归赵论》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7470" y="71755"/>
            <a:ext cx="7613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齐读《过秦论》语句</a:t>
            </a:r>
            <a:r>
              <a:rPr kumimoji="1" lang="zh-CN" altLang="en-US" sz="5400" dirty="0">
                <a:latin typeface="STZhongsong" charset="-122"/>
                <a:ea typeface="STZhongsong" charset="-122"/>
                <a:cs typeface="STZhongsong" charset="-122"/>
              </a:rPr>
              <a:t>：</a:t>
            </a:r>
            <a:endParaRPr kumimoji="1" lang="zh-CN" altLang="en-US" sz="5400" dirty="0">
              <a:latin typeface="STZhongsong" charset="-122"/>
              <a:ea typeface="STZhongsong" charset="-122"/>
              <a:cs typeface="STZhongsong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秦孝公据崤函之固，拥雍州之地，君臣固守以窥周室，有席卷天下，包举宇内，囊括四海之意，并吞八荒之心。</a:t>
            </a:r>
            <a:endParaRPr lang="en-US" altLang="zh-CN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、孝公既没，惠文、武、昭襄蒙故业，因遗策，南取汉中，西举巴、蜀，东割膏腴之地，北收要害之郡。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、及至始皇，奋六世之余烈，振长策而御宇内，吞二周而亡诸侯，履至尊而制六合，执敲扑而鞭笞天下，威振四海</a:t>
            </a:r>
            <a:r>
              <a:rPr lang="zh-CN" altLang="en-US" sz="4000">
                <a:ea typeface="宋体" panose="02010600030101010101" pitchFamily="2" charset="-122"/>
              </a:rPr>
              <a:t>。</a:t>
            </a:r>
            <a:endParaRPr lang="zh-CN" altLang="en-US" sz="4800">
              <a:ea typeface="宋体" panose="02010600030101010101" pitchFamily="2" charset="-122"/>
            </a:endParaRPr>
          </a:p>
          <a:p>
            <a:r>
              <a:rPr lang="zh-CN" altLang="en-US" sz="3600">
                <a:ea typeface="宋体" panose="02010600030101010101" pitchFamily="2" charset="-122"/>
              </a:rPr>
              <a:t>　</a:t>
            </a:r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6555" y="868680"/>
            <a:ext cx="11500485" cy="4215130"/>
          </a:xfrm>
          <a:prstGeom prst="rect">
            <a:avLst/>
          </a:prstGeom>
          <a:solidFill>
            <a:srgbClr val="E6CC8E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470" y="71755"/>
            <a:ext cx="7613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微软雅黑" panose="020B0503020204020204" charset="-122"/>
                <a:ea typeface="微软雅黑" panose="020B0503020204020204" charset="-122"/>
                <a:cs typeface="STZhongsong" charset="-122"/>
              </a:rPr>
              <a:t>小结</a:t>
            </a:r>
            <a:r>
              <a:rPr kumimoji="1" lang="zh-CN" altLang="en-US" sz="5400" dirty="0">
                <a:latin typeface="STZhongsong" charset="-122"/>
                <a:ea typeface="STZhongsong" charset="-122"/>
                <a:cs typeface="STZhongsong" charset="-122"/>
              </a:rPr>
              <a:t>：</a:t>
            </a:r>
            <a:endParaRPr kumimoji="1" lang="zh-CN" altLang="en-US" sz="5400" dirty="0">
              <a:latin typeface="STZhongsong" charset="-122"/>
              <a:ea typeface="STZhongsong" charset="-122"/>
              <a:cs typeface="STZhongsong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50" y="4672965"/>
            <a:ext cx="3648075" cy="2626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120" y="1259840"/>
            <a:ext cx="1085088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ea typeface="宋体" panose="02010600030101010101" pitchFamily="2" charset="-122"/>
              </a:rPr>
              <a:t>  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秦国历代君王奋发图强，要成就天下霸业。秦昭王是秦国历史上在位时间最长的君王，在位期间已经取得了对六国的决定性胜利。这样的一位君王又岂会贪恋一块宝石呢！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4000">
              <a:ea typeface="宋体" panose="02010600030101010101" pitchFamily="2" charset="-122"/>
            </a:endParaRPr>
          </a:p>
          <a:p>
            <a:endParaRPr lang="zh-CN" altLang="en-US" sz="4800">
              <a:ea typeface="宋体" panose="02010600030101010101" pitchFamily="2" charset="-122"/>
            </a:endParaRPr>
          </a:p>
          <a:p>
            <a:r>
              <a:rPr lang="zh-CN" altLang="en-US" sz="3600">
                <a:ea typeface="宋体" panose="02010600030101010101" pitchFamily="2" charset="-122"/>
              </a:rPr>
              <a:t>　</a:t>
            </a:r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0520" y="342900"/>
            <a:ext cx="11704320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ea typeface="宋体" panose="02010600030101010101" pitchFamily="2" charset="-122"/>
                <a:sym typeface="+mn-ea"/>
              </a:rPr>
              <a:t>    </a:t>
            </a:r>
            <a:endParaRPr lang="en-US" altLang="zh-CN" sz="4400">
              <a:ea typeface="宋体" panose="02010600030101010101" pitchFamily="2" charset="-122"/>
              <a:sym typeface="+mn-ea"/>
            </a:endParaRPr>
          </a:p>
          <a:p>
            <a:r>
              <a:rPr lang="en-US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秦数世以广土强国为务,岂有用十五城易一璧者! 开口已自不情,分明是一豪夺之局;亦欺赵之无人,观赵所以处此者何如耳</a:t>
            </a:r>
            <a:r>
              <a:rPr lang="zh-CN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6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 </a:t>
            </a:r>
            <a:r>
              <a:rPr lang="en-US" altLang="zh-CN" sz="6000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600">
                <a:ea typeface="宋体" panose="02010600030101010101" pitchFamily="2" charset="-122"/>
                <a:sym typeface="+mn-ea"/>
              </a:rPr>
              <a:t>        </a:t>
            </a:r>
            <a:endParaRPr lang="en-US" altLang="zh-CN" sz="3600"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>
                <a:ea typeface="宋体" panose="02010600030101010101" pitchFamily="2" charset="-122"/>
                <a:sym typeface="+mn-ea"/>
              </a:rPr>
              <a:t>           </a:t>
            </a:r>
            <a:endParaRPr lang="en-US" altLang="zh-CN" sz="3600">
              <a:ea typeface="宋体" panose="02010600030101010101" pitchFamily="2" charset="-122"/>
              <a:sym typeface="+mn-ea"/>
            </a:endParaRPr>
          </a:p>
          <a:p>
            <a:pPr algn="r"/>
            <a:r>
              <a:rPr lang="en-US" altLang="zh-CN" sz="3600">
                <a:ea typeface="宋体" panose="02010600030101010101" pitchFamily="2" charset="-122"/>
                <a:sym typeface="+mn-ea"/>
              </a:rPr>
              <a:t>                    </a:t>
            </a:r>
            <a:r>
              <a:rPr sz="4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4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——明·钟惺《史怀》</a:t>
            </a:r>
            <a:endParaRPr lang="zh-CN" altLang="en-US" sz="4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1544</Words>
  <Application>WPS 演示</Application>
  <PresentationFormat>宽屏</PresentationFormat>
  <Paragraphs>119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Arial</vt:lpstr>
      <vt:lpstr>微软雅黑</vt:lpstr>
      <vt:lpstr>STXingkai</vt:lpstr>
      <vt:lpstr>黑体</vt:lpstr>
      <vt:lpstr>STZhongsong</vt:lpstr>
      <vt:lpstr>Arial Unicode MS</vt:lpstr>
      <vt:lpstr>DengXian Light</vt:lpstr>
      <vt:lpstr>Segoe Print</vt:lpstr>
      <vt:lpstr>DengXian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马鹏波</dc:creator>
  <cp:lastModifiedBy>WPS_1506396883</cp:lastModifiedBy>
  <cp:revision>46</cp:revision>
  <dcterms:created xsi:type="dcterms:W3CDTF">2017-12-19T15:33:00Z</dcterms:created>
  <dcterms:modified xsi:type="dcterms:W3CDTF">2018-06-01T03:05:56Z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