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8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035204F-5B02-494D-95C2-E7B31A353ABC}"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66566EC-4099-40A4-BD49-6D139A8DF99D}"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39826AC-6CCF-4BA7-9703-187079D8578B}"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80008301-7FA5-4190-A9A4-94E00BFEC526}" type="slidenum">
              <a:rPr lang="en-US" altLang="zh-CN"/>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0DCFE38A-2646-4943-88F0-75669C03C2A6}" type="slidenum">
              <a:rPr lang="en-US" altLang="zh-CN"/>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7FBDE669-1E18-4553-8A11-6D25FCD42338}" type="slidenum">
              <a:rPr lang="en-US" altLang="zh-CN"/>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588569ED-C7A4-4935-8EDD-8FB5DD2C2E8C}" type="slidenum">
              <a:rPr lang="en-US" altLang="zh-CN"/>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9" name="灯片编号占位符 8"/>
          <p:cNvSpPr>
            <a:spLocks noGrp="1"/>
          </p:cNvSpPr>
          <p:nvPr>
            <p:ph type="sldNum" sz="quarter" idx="12"/>
          </p:nvPr>
        </p:nvSpPr>
        <p:spPr>
          <a:xfrm>
            <a:off x="6553200" y="6245225"/>
            <a:ext cx="2133600" cy="476250"/>
          </a:xfrm>
        </p:spPr>
        <p:txBody>
          <a:bodyPr/>
          <a:lstStyle>
            <a:lvl1pPr>
              <a:defRPr/>
            </a:lvl1pPr>
          </a:lstStyle>
          <a:p>
            <a:fld id="{C8AF087A-DF34-4A02-AF29-A77551BF3035}"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8F21D24-CABA-4EBD-A865-A530B080CFE9}"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1C4CD05-ADC9-4942-BEF5-8B4404957345}"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7F45E61-B730-4CB1-8B9B-7B7E020D6EDC}"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06B169B1-E1BA-4D1E-84E5-E0572B217991}"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0771D3B-DB4E-4F22-BF59-838BAFB24D1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E0BCFCDF-1714-429D-A561-0DA0763B6D93}"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83A1784-6B08-497E-930A-660BEE5C30C1}"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448FA29-B80C-4F34-8AD4-D5DBF3DC9B1C}"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cstate="print"/>
          <a:srcRect/>
          <a:stretch>
            <a:fillRect/>
          </a:stretch>
        </a:blip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475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47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747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747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2C1B550-B8DA-4AAA-8D26-047760185F73}"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audio" Target="../media/audio1.wav"/><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see.cartoonwin.com/online/star/img.php?img=9&amp;id=049" TargetMode="External"/><Relationship Id="rId2" Type="http://schemas.openxmlformats.org/officeDocument/2006/relationships/hyperlink" Target="http://see.cartoonwin.com/online/star/img.php?img=3&amp;id=062" TargetMode="Externa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audio" Target="../media/audio1.wav"/><Relationship Id="rId1" Type="http://schemas.openxmlformats.org/officeDocument/2006/relationships/slideLayout" Target="../slideLayouts/slideLayout16.xml"/><Relationship Id="rId4" Type="http://schemas.openxmlformats.org/officeDocument/2006/relationships/image" Target="../media/image9.wmf"/></Relationships>
</file>

<file path=ppt/slides/_rels/slide3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900113" y="2060575"/>
            <a:ext cx="6699250" cy="914400"/>
          </a:xfrm>
          <a:prstGeom prst="rect">
            <a:avLst/>
          </a:prstGeom>
          <a:noFill/>
          <a:ln w="9525">
            <a:noFill/>
            <a:miter lim="800000"/>
            <a:headEnd/>
            <a:tailEnd/>
          </a:ln>
          <a:effectLst/>
        </p:spPr>
        <p:txBody>
          <a:bodyPr wrap="none" anchor="ctr">
            <a:spAutoFit/>
          </a:bodyPr>
          <a:lstStyle/>
          <a:p>
            <a:r>
              <a:rPr kumimoji="1" lang="en-US" altLang="zh-CN" sz="5400">
                <a:solidFill>
                  <a:srgbClr val="CC3300"/>
                </a:solidFill>
                <a:latin typeface="方正行楷简体" pitchFamily="65" charset="-122"/>
                <a:ea typeface="方正行楷简体" pitchFamily="65" charset="-122"/>
              </a:rPr>
              <a:t>《</a:t>
            </a:r>
            <a:r>
              <a:rPr kumimoji="1" lang="zh-CN" altLang="en-US" sz="5400">
                <a:solidFill>
                  <a:srgbClr val="CC3300"/>
                </a:solidFill>
                <a:latin typeface="方正行楷简体" pitchFamily="65" charset="-122"/>
                <a:ea typeface="方正行楷简体" pitchFamily="65" charset="-122"/>
              </a:rPr>
              <a:t>装在套子里的人</a:t>
            </a:r>
            <a:r>
              <a:rPr kumimoji="1" lang="en-US" altLang="zh-CN" sz="5400">
                <a:solidFill>
                  <a:srgbClr val="CC3300"/>
                </a:solidFill>
                <a:latin typeface="方正行楷简体" pitchFamily="65" charset="-122"/>
                <a:ea typeface="方正行楷简体" pitchFamily="65" charset="-122"/>
              </a:rPr>
              <a:t>》 </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WordArt 2"/>
          <p:cNvSpPr>
            <a:spLocks noChangeArrowheads="1" noChangeShapeType="1" noTextEdit="1"/>
          </p:cNvSpPr>
          <p:nvPr/>
        </p:nvSpPr>
        <p:spPr bwMode="auto">
          <a:xfrm>
            <a:off x="1908175" y="1700213"/>
            <a:ext cx="6003925" cy="2405062"/>
          </a:xfrm>
          <a:prstGeom prst="rect">
            <a:avLst/>
          </a:prstGeom>
        </p:spPr>
        <p:txBody>
          <a:bodyPr wrap="none" fromWordArt="1">
            <a:prstTxWarp prst="textPlain">
              <a:avLst>
                <a:gd name="adj" fmla="val 50000"/>
              </a:avLst>
            </a:prstTxWarp>
          </a:bodyPr>
          <a:lstStyle/>
          <a:p>
            <a:pPr algn="ctr"/>
            <a:r>
              <a:rPr lang="zh-CN" altLang="en-US" sz="3600" kern="10">
                <a:ln w="19050">
                  <a:solidFill>
                    <a:srgbClr val="FFFF66"/>
                  </a:solidFill>
                  <a:miter lim="800000"/>
                  <a:headEnd/>
                  <a:tailEnd/>
                </a:ln>
                <a:solidFill>
                  <a:srgbClr val="FF00FF"/>
                </a:solidFill>
                <a:effectLst>
                  <a:outerShdw dist="35921" dir="2700000" algn="ctr" rotWithShape="0">
                    <a:srgbClr val="990000"/>
                  </a:outerShdw>
                </a:effectLst>
                <a:latin typeface="宋体"/>
                <a:ea typeface="宋体"/>
              </a:rPr>
              <a:t>本人档案资料</a:t>
            </a:r>
          </a:p>
        </p:txBody>
      </p:sp>
    </p:spTree>
  </p:cSld>
  <p:clrMapOvr>
    <a:masterClrMapping/>
  </p:clrMapOvr>
  <p:transition spd="med">
    <p:cover/>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noChangeArrowheads="1"/>
          </p:cNvSpPr>
          <p:nvPr>
            <p:ph/>
          </p:nvPr>
        </p:nvSpPr>
        <p:spPr>
          <a:xfrm>
            <a:off x="900113" y="692150"/>
            <a:ext cx="7723187" cy="6477000"/>
          </a:xfrm>
        </p:spPr>
        <p:txBody>
          <a:bodyPr/>
          <a:lstStyle/>
          <a:p>
            <a:r>
              <a:rPr lang="zh-CN" altLang="en-US" sz="2600">
                <a:solidFill>
                  <a:srgbClr val="3333CC"/>
                </a:solidFill>
                <a:ea typeface="华文行楷" pitchFamily="2" charset="-122"/>
              </a:rPr>
              <a:t>姓名：别里科夫</a:t>
            </a:r>
          </a:p>
          <a:p>
            <a:r>
              <a:rPr lang="zh-CN" altLang="en-US" sz="2600">
                <a:solidFill>
                  <a:srgbClr val="3333CC"/>
                </a:solidFill>
                <a:ea typeface="华文行楷" pitchFamily="2" charset="-122"/>
              </a:rPr>
              <a:t>性别：男</a:t>
            </a:r>
          </a:p>
          <a:p>
            <a:r>
              <a:rPr lang="zh-CN" altLang="en-US" sz="2600">
                <a:solidFill>
                  <a:srgbClr val="3333CC"/>
                </a:solidFill>
                <a:ea typeface="华文行楷" pitchFamily="2" charset="-122"/>
              </a:rPr>
              <a:t>出生日期：某年某月某日</a:t>
            </a:r>
          </a:p>
          <a:p>
            <a:r>
              <a:rPr lang="zh-CN" altLang="en-US" sz="2600">
                <a:solidFill>
                  <a:srgbClr val="3333CC"/>
                </a:solidFill>
                <a:ea typeface="华文行楷" pitchFamily="2" charset="-122"/>
              </a:rPr>
              <a:t>生前职务：某中学的希腊文教师</a:t>
            </a:r>
          </a:p>
          <a:p>
            <a:r>
              <a:rPr lang="zh-CN" altLang="en-US" sz="2600">
                <a:solidFill>
                  <a:srgbClr val="3333CC"/>
                </a:solidFill>
                <a:ea typeface="华文行楷" pitchFamily="2" charset="-122"/>
              </a:rPr>
              <a:t>住所：某中学的一所男性职工宿舍</a:t>
            </a:r>
          </a:p>
          <a:p>
            <a:r>
              <a:rPr lang="zh-CN" altLang="en-US" sz="2600">
                <a:solidFill>
                  <a:srgbClr val="3333CC"/>
                </a:solidFill>
                <a:ea typeface="华文行楷" pitchFamily="2" charset="-122"/>
              </a:rPr>
              <a:t>婚配情况：未婚</a:t>
            </a:r>
          </a:p>
          <a:p>
            <a:r>
              <a:rPr lang="zh-CN" altLang="en-US" sz="2600">
                <a:solidFill>
                  <a:srgbClr val="3333CC"/>
                </a:solidFill>
                <a:ea typeface="华文行楷" pitchFamily="2" charset="-122"/>
              </a:rPr>
              <a:t>口头禅：千万别闹出什么乱子来</a:t>
            </a:r>
          </a:p>
          <a:p>
            <a:r>
              <a:rPr lang="zh-CN" altLang="en-US" sz="2600">
                <a:solidFill>
                  <a:srgbClr val="3333CC"/>
                </a:solidFill>
                <a:ea typeface="华文行楷" pitchFamily="2" charset="-122"/>
              </a:rPr>
              <a:t>性格行为特征：</a:t>
            </a:r>
            <a:r>
              <a:rPr lang="zh-CN" altLang="en-US" sz="2600">
                <a:solidFill>
                  <a:srgbClr val="FF0000"/>
                </a:solidFill>
                <a:ea typeface="华文行楷" pitchFamily="2" charset="-122"/>
              </a:rPr>
              <a:t>封闭、怀旧、胆小多疑、极力维    护现行制度</a:t>
            </a:r>
          </a:p>
          <a:p>
            <a:r>
              <a:rPr lang="zh-CN" altLang="en-US" sz="2600">
                <a:solidFill>
                  <a:srgbClr val="3333CC"/>
                </a:solidFill>
                <a:ea typeface="华文行楷" pitchFamily="2" charset="-122"/>
              </a:rPr>
              <a:t>人际关系：无密友，但却辖制着全城，曾与女友之间有冲突，于死前一个月被推下楼梯，但没造成大的伤害。</a:t>
            </a:r>
          </a:p>
          <a:p>
            <a:r>
              <a:rPr lang="zh-CN" altLang="en-US" sz="2600">
                <a:solidFill>
                  <a:srgbClr val="3333CC"/>
                </a:solidFill>
                <a:ea typeface="华文行楷" pitchFamily="2" charset="-122"/>
              </a:rPr>
              <a:t>死前状况：郁郁寡欢，闭门不出</a:t>
            </a:r>
          </a:p>
        </p:txBody>
      </p:sp>
    </p:spTree>
  </p:cSld>
  <p:clrMapOvr>
    <a:masterClrMapping/>
  </p:clrMapOvr>
  <p:transition spd="med">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zh-CN" altLang="en-US" sz="5400">
                <a:ea typeface="华文行楷" pitchFamily="2" charset="-122"/>
              </a:rPr>
              <a:t>封闭</a:t>
            </a:r>
            <a:r>
              <a:rPr lang="zh-CN" altLang="en-US"/>
              <a:t>：</a:t>
            </a:r>
          </a:p>
        </p:txBody>
      </p:sp>
      <p:sp>
        <p:nvSpPr>
          <p:cNvPr id="28675" name="Rectangle 3"/>
          <p:cNvSpPr>
            <a:spLocks noGrp="1" noChangeArrowheads="1"/>
          </p:cNvSpPr>
          <p:nvPr>
            <p:ph idx="1"/>
          </p:nvPr>
        </p:nvSpPr>
        <p:spPr/>
        <p:txBody>
          <a:bodyPr/>
          <a:lstStyle/>
          <a:p>
            <a:r>
              <a:rPr lang="zh-CN" altLang="en-US" sz="4800">
                <a:solidFill>
                  <a:schemeClr val="tx2"/>
                </a:solidFill>
                <a:ea typeface="华文行楷" pitchFamily="2" charset="-122"/>
              </a:rPr>
              <a:t>晴朗的日子穿雨鞋，带雨伞，穿暖和的棉大衣；随身携带的东西放在套子里；脸藏在衣领里；带黑眼镜，穿羊毛衫，用棉花堵住耳朵眼；坐车要支起车篷．</a:t>
            </a:r>
          </a:p>
        </p:txBody>
      </p:sp>
    </p:spTree>
  </p:cSld>
  <p:clrMapOvr>
    <a:masterClrMapping/>
  </p:clrMapOvr>
  <p:transition spd="med">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zh-CN" altLang="en-US" sz="6600">
                <a:ea typeface="华文行楷" pitchFamily="2" charset="-122"/>
              </a:rPr>
              <a:t>怀旧：</a:t>
            </a:r>
          </a:p>
        </p:txBody>
      </p:sp>
      <p:sp>
        <p:nvSpPr>
          <p:cNvPr id="29699" name="Rectangle 3"/>
          <p:cNvSpPr>
            <a:spLocks noGrp="1" noChangeArrowheads="1"/>
          </p:cNvSpPr>
          <p:nvPr>
            <p:ph idx="1"/>
          </p:nvPr>
        </p:nvSpPr>
        <p:spPr/>
        <p:txBody>
          <a:bodyPr/>
          <a:lstStyle/>
          <a:p>
            <a:r>
              <a:rPr lang="zh-CN" altLang="en-US" sz="6000">
                <a:ea typeface="华文行楷" pitchFamily="2" charset="-122"/>
              </a:rPr>
              <a:t>歌颂过去，歌颂从没存在的东西，教“古代语言”。</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checkerboard(across)">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zh-CN" altLang="en-US" sz="6000">
                <a:ea typeface="华文行楷" pitchFamily="2" charset="-122"/>
              </a:rPr>
              <a:t>胆小、多疑</a:t>
            </a:r>
            <a:endParaRPr lang="zh-CN" altLang="en-US"/>
          </a:p>
        </p:txBody>
      </p:sp>
      <p:sp>
        <p:nvSpPr>
          <p:cNvPr id="30723" name="Rectangle 3"/>
          <p:cNvSpPr>
            <a:spLocks noGrp="1" noChangeArrowheads="1"/>
          </p:cNvSpPr>
          <p:nvPr>
            <p:ph idx="1"/>
          </p:nvPr>
        </p:nvSpPr>
        <p:spPr/>
        <p:txBody>
          <a:bodyPr/>
          <a:lstStyle/>
          <a:p>
            <a:r>
              <a:rPr lang="zh-CN" altLang="en-US" sz="4800">
                <a:ea typeface="华文行楷" pitchFamily="2" charset="-122"/>
              </a:rPr>
              <a:t>一上床就用被子蒙头；躺在被子底下，战战兢兢，怕贼溜进来，深怕出事；</a:t>
            </a:r>
          </a:p>
          <a:p>
            <a:r>
              <a:rPr lang="zh-CN" altLang="en-US" sz="4800">
                <a:ea typeface="华文行楷" pitchFamily="2" charset="-122"/>
              </a:rPr>
              <a:t>什么事都让他心慌得很，一个劲说：千万别闹出什么乱子．</a:t>
            </a:r>
          </a:p>
        </p:txBody>
      </p:sp>
    </p:spTree>
  </p:cSld>
  <p:clrMapOvr>
    <a:masterClrMapping/>
  </p:clrMapOvr>
  <p:transition spd="med">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ox(in)">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68313" y="765175"/>
            <a:ext cx="8229600" cy="1143000"/>
          </a:xfrm>
        </p:spPr>
        <p:txBody>
          <a:bodyPr/>
          <a:lstStyle/>
          <a:p>
            <a:r>
              <a:rPr lang="zh-CN" altLang="en-US" sz="5400" b="1" i="1">
                <a:ea typeface="华文行楷" pitchFamily="2" charset="-122"/>
              </a:rPr>
              <a:t>封闭，怀旧，胆小、多疑：</a:t>
            </a:r>
          </a:p>
        </p:txBody>
      </p:sp>
      <p:sp>
        <p:nvSpPr>
          <p:cNvPr id="31747" name="Rectangle 3"/>
          <p:cNvSpPr>
            <a:spLocks noGrp="1" noChangeArrowheads="1"/>
          </p:cNvSpPr>
          <p:nvPr>
            <p:ph sz="half" idx="1"/>
          </p:nvPr>
        </p:nvSpPr>
        <p:spPr>
          <a:xfrm>
            <a:off x="468313" y="2090738"/>
            <a:ext cx="4033837" cy="4525962"/>
          </a:xfrm>
        </p:spPr>
        <p:txBody>
          <a:bodyPr/>
          <a:lstStyle/>
          <a:p>
            <a:r>
              <a:rPr lang="zh-CN" altLang="en-US" sz="4000" b="1" i="1">
                <a:ea typeface="华文行楷" pitchFamily="2" charset="-122"/>
              </a:rPr>
              <a:t>表面看是：</a:t>
            </a:r>
          </a:p>
          <a:p>
            <a:pPr>
              <a:buFontTx/>
              <a:buNone/>
            </a:pPr>
            <a:endParaRPr lang="zh-CN" altLang="en-US" sz="4000" b="1" i="1">
              <a:ea typeface="华文行楷" pitchFamily="2" charset="-122"/>
            </a:endParaRPr>
          </a:p>
          <a:p>
            <a:r>
              <a:rPr lang="zh-CN" altLang="en-US" sz="4000" b="1" i="1">
                <a:ea typeface="华文行楷" pitchFamily="2" charset="-122"/>
              </a:rPr>
              <a:t>实质上是：</a:t>
            </a:r>
          </a:p>
          <a:p>
            <a:endParaRPr lang="en-US" altLang="zh-CN" sz="4000" b="1" i="1">
              <a:ea typeface="华文行楷" pitchFamily="2" charset="-122"/>
            </a:endParaRPr>
          </a:p>
        </p:txBody>
      </p:sp>
      <p:sp>
        <p:nvSpPr>
          <p:cNvPr id="31748" name="Rectangle 4"/>
          <p:cNvSpPr>
            <a:spLocks noGrp="1" noChangeArrowheads="1"/>
          </p:cNvSpPr>
          <p:nvPr>
            <p:ph type="body" sz="half" idx="2"/>
          </p:nvPr>
        </p:nvSpPr>
        <p:spPr>
          <a:xfrm>
            <a:off x="4664075" y="2090738"/>
            <a:ext cx="4033838" cy="4525962"/>
          </a:xfrm>
        </p:spPr>
        <p:txBody>
          <a:bodyPr/>
          <a:lstStyle/>
          <a:p>
            <a:pPr>
              <a:buFontTx/>
              <a:buNone/>
            </a:pPr>
            <a:r>
              <a:rPr lang="zh-CN" altLang="en-US" sz="4000" b="1" i="1">
                <a:ea typeface="华文行楷" pitchFamily="2" charset="-122"/>
              </a:rPr>
              <a:t>性格孤僻</a:t>
            </a:r>
          </a:p>
          <a:p>
            <a:pPr>
              <a:buFontTx/>
              <a:buNone/>
            </a:pPr>
            <a:endParaRPr lang="zh-CN" altLang="en-US" sz="4000" b="1" i="1">
              <a:ea typeface="华文行楷" pitchFamily="2" charset="-122"/>
            </a:endParaRPr>
          </a:p>
          <a:p>
            <a:pPr>
              <a:buFontTx/>
              <a:buNone/>
            </a:pPr>
            <a:r>
              <a:rPr lang="zh-CN" altLang="en-US" sz="4000" b="1" i="1">
                <a:ea typeface="华文行楷" pitchFamily="2" charset="-122"/>
              </a:rPr>
              <a:t>逃避外界 生活</a:t>
            </a:r>
          </a:p>
          <a:p>
            <a:endParaRPr lang="en-US" altLang="zh-CN" sz="2800"/>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1748">
                                            <p:txEl>
                                              <p:pRg st="0" end="0"/>
                                            </p:txEl>
                                          </p:spTgt>
                                        </p:tgtEl>
                                        <p:attrNameLst>
                                          <p:attrName>style.visibility</p:attrName>
                                        </p:attrNameLst>
                                      </p:cBhvr>
                                      <p:to>
                                        <p:strVal val="visible"/>
                                      </p:to>
                                    </p:set>
                                    <p:animEffect transition="in" filter="barn(inHorizontal)">
                                      <p:cBhvr>
                                        <p:cTn id="7" dur="500"/>
                                        <p:tgtEl>
                                          <p:spTgt spid="317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1748">
                                            <p:txEl>
                                              <p:pRg st="2" end="2"/>
                                            </p:txEl>
                                          </p:spTgt>
                                        </p:tgtEl>
                                        <p:attrNameLst>
                                          <p:attrName>style.visibility</p:attrName>
                                        </p:attrNameLst>
                                      </p:cBhvr>
                                      <p:to>
                                        <p:strVal val="visible"/>
                                      </p:to>
                                    </p:set>
                                    <p:animEffect transition="in" filter="barn(inHorizontal)">
                                      <p:cBhvr>
                                        <p:cTn id="12" dur="500"/>
                                        <p:tgtEl>
                                          <p:spTgt spid="317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zh-CN" altLang="en-US" sz="4800">
                <a:ea typeface="华文行楷" pitchFamily="2" charset="-122"/>
              </a:rPr>
              <a:t>维护现行制度</a:t>
            </a:r>
            <a:endParaRPr lang="zh-CN" altLang="en-US"/>
          </a:p>
        </p:txBody>
      </p:sp>
      <p:sp>
        <p:nvSpPr>
          <p:cNvPr id="32771" name="Rectangle 3"/>
          <p:cNvSpPr>
            <a:spLocks noGrp="1" noChangeArrowheads="1"/>
          </p:cNvSpPr>
          <p:nvPr>
            <p:ph idx="1"/>
          </p:nvPr>
        </p:nvSpPr>
        <p:spPr/>
        <p:txBody>
          <a:bodyPr/>
          <a:lstStyle/>
          <a:p>
            <a:r>
              <a:rPr lang="zh-CN" altLang="en-US" sz="3600">
                <a:ea typeface="华文行楷" pitchFamily="2" charset="-122"/>
              </a:rPr>
              <a:t>只有政府的告示和报纸，其中规定着禁止什么，他才觉得一清二楚。</a:t>
            </a:r>
          </a:p>
          <a:p>
            <a:r>
              <a:rPr lang="zh-CN" altLang="en-US" sz="3600">
                <a:ea typeface="华文行楷" pitchFamily="2" charset="-122"/>
              </a:rPr>
              <a:t> 他觉得官方批准的东西老是包藏着使人怀疑的成分</a:t>
            </a:r>
          </a:p>
          <a:p>
            <a:r>
              <a:rPr lang="zh-CN" altLang="en-US" sz="3600">
                <a:ea typeface="华文行楷" pitchFamily="2" charset="-122"/>
              </a:rPr>
              <a:t>总怕闹出什么乱子，对于违法、不合常规的事当然会引起他的心慌，即使和他毫不相干的事他也要闷闷不乐。</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06425" y="274638"/>
            <a:ext cx="7931150" cy="1143000"/>
          </a:xfrm>
        </p:spPr>
        <p:txBody>
          <a:bodyPr/>
          <a:lstStyle/>
          <a:p>
            <a:r>
              <a:rPr lang="zh-CN" altLang="en-US" sz="7200">
                <a:ea typeface="华文行楷" pitchFamily="2" charset="-122"/>
              </a:rPr>
              <a:t>有关人士采访</a:t>
            </a:r>
          </a:p>
        </p:txBody>
      </p:sp>
      <p:sp>
        <p:nvSpPr>
          <p:cNvPr id="33795" name="Rectangle 3"/>
          <p:cNvSpPr>
            <a:spLocks noGrp="1" noChangeArrowheads="1"/>
          </p:cNvSpPr>
          <p:nvPr>
            <p:ph type="body" sz="half" idx="1"/>
          </p:nvPr>
        </p:nvSpPr>
        <p:spPr>
          <a:xfrm>
            <a:off x="457200" y="1600200"/>
            <a:ext cx="4364038" cy="4525963"/>
          </a:xfrm>
        </p:spPr>
        <p:txBody>
          <a:bodyPr/>
          <a:lstStyle/>
          <a:p>
            <a:r>
              <a:rPr lang="zh-CN" altLang="en-US" sz="4000">
                <a:ea typeface="华文行楷" pitchFamily="2" charset="-122"/>
              </a:rPr>
              <a:t>华连卡</a:t>
            </a:r>
          </a:p>
          <a:p>
            <a:endParaRPr lang="zh-CN" altLang="en-US" sz="4000">
              <a:ea typeface="华文行楷" pitchFamily="2" charset="-122"/>
            </a:endParaRPr>
          </a:p>
          <a:p>
            <a:r>
              <a:rPr lang="zh-CN" altLang="en-US" sz="4000">
                <a:ea typeface="华文行楷" pitchFamily="2" charset="-122"/>
              </a:rPr>
              <a:t>   柯瓦连科</a:t>
            </a:r>
          </a:p>
          <a:p>
            <a:endParaRPr lang="zh-CN" altLang="en-US" sz="4000">
              <a:ea typeface="华文行楷" pitchFamily="2" charset="-122"/>
            </a:endParaRPr>
          </a:p>
          <a:p>
            <a:r>
              <a:rPr lang="zh-CN" altLang="en-US" sz="4000">
                <a:ea typeface="华文行楷" pitchFamily="2" charset="-122"/>
              </a:rPr>
              <a:t>   “我”（布尔金）</a:t>
            </a:r>
          </a:p>
          <a:p>
            <a:endParaRPr lang="en-US" altLang="zh-CN" sz="2400"/>
          </a:p>
        </p:txBody>
      </p:sp>
      <p:pic>
        <p:nvPicPr>
          <p:cNvPr id="33796" name="Picture 4" descr="PE02097_"/>
          <p:cNvPicPr>
            <a:picLocks noChangeAspect="1" noChangeArrowheads="1"/>
          </p:cNvPicPr>
          <p:nvPr>
            <p:ph sz="half" idx="2"/>
          </p:nvPr>
        </p:nvPicPr>
        <p:blipFill>
          <a:blip r:embed="rId3" cstate="print"/>
          <a:srcRect/>
          <a:stretch>
            <a:fillRect/>
          </a:stretch>
        </p:blipFill>
        <p:spPr>
          <a:xfrm>
            <a:off x="4652963" y="1890713"/>
            <a:ext cx="4033837" cy="3941762"/>
          </a:xfrm>
          <a:noFill/>
          <a:ln/>
        </p:spPr>
      </p:pic>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ox(out)">
                                      <p:cBhvr>
                                        <p:cTn id="7" dur="500"/>
                                        <p:tgtEl>
                                          <p:spTgt spid="33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box(out)">
                                      <p:cBhvr>
                                        <p:cTn id="12" dur="500"/>
                                        <p:tgtEl>
                                          <p:spTgt spid="337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3795">
                                            <p:txEl>
                                              <p:pRg st="4" end="4"/>
                                            </p:txEl>
                                          </p:spTgt>
                                        </p:tgtEl>
                                        <p:attrNameLst>
                                          <p:attrName>style.visibility</p:attrName>
                                        </p:attrNameLst>
                                      </p:cBhvr>
                                      <p:to>
                                        <p:strVal val="visible"/>
                                      </p:to>
                                    </p:set>
                                    <p:animEffect transition="in" filter="box(out)">
                                      <p:cBhvr>
                                        <p:cTn id="17" dur="500"/>
                                        <p:tgtEl>
                                          <p:spTgt spid="3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p:nvPr>
        </p:nvSpPr>
        <p:spPr>
          <a:xfrm>
            <a:off x="684213" y="692150"/>
            <a:ext cx="8153400" cy="7239000"/>
          </a:xfrm>
        </p:spPr>
        <p:txBody>
          <a:bodyPr/>
          <a:lstStyle/>
          <a:p>
            <a:r>
              <a:rPr lang="zh-CN" altLang="en-US" sz="6600">
                <a:solidFill>
                  <a:srgbClr val="0000FF"/>
                </a:solidFill>
                <a:ea typeface="华文行楷" pitchFamily="2" charset="-122"/>
              </a:rPr>
              <a:t>华连卡</a:t>
            </a:r>
            <a:endParaRPr lang="zh-CN" altLang="en-US" sz="3600">
              <a:solidFill>
                <a:srgbClr val="0000FF"/>
              </a:solidFill>
              <a:ea typeface="华文行楷" pitchFamily="2" charset="-122"/>
            </a:endParaRPr>
          </a:p>
          <a:p>
            <a:pPr>
              <a:buFontTx/>
              <a:buNone/>
            </a:pPr>
            <a:r>
              <a:rPr lang="zh-CN" altLang="en-US" sz="3600">
                <a:solidFill>
                  <a:srgbClr val="0000FF"/>
                </a:solidFill>
                <a:ea typeface="华文行楷" pitchFamily="2" charset="-122"/>
              </a:rPr>
              <a:t>         </a:t>
            </a:r>
          </a:p>
          <a:p>
            <a:endParaRPr lang="zh-CN" altLang="en-US" sz="3600">
              <a:solidFill>
                <a:srgbClr val="0000FF"/>
              </a:solidFill>
              <a:ea typeface="华文行楷" pitchFamily="2" charset="-122"/>
            </a:endParaRPr>
          </a:p>
          <a:p>
            <a:pPr>
              <a:buFontTx/>
              <a:buNone/>
            </a:pPr>
            <a:r>
              <a:rPr lang="zh-CN" altLang="en-US" sz="6600">
                <a:solidFill>
                  <a:srgbClr val="0000FF"/>
                </a:solidFill>
                <a:ea typeface="华文行楷" pitchFamily="2" charset="-122"/>
                <a:hlinkClick r:id="rId2"/>
              </a:rPr>
              <a:t> </a:t>
            </a:r>
            <a:r>
              <a:rPr lang="zh-CN" altLang="en-US" sz="6600">
                <a:solidFill>
                  <a:srgbClr val="0000FF"/>
                </a:solidFill>
                <a:ea typeface="华文行楷" pitchFamily="2" charset="-122"/>
              </a:rPr>
              <a:t> </a:t>
            </a:r>
          </a:p>
          <a:p>
            <a:pPr>
              <a:buFontTx/>
              <a:buNone/>
            </a:pPr>
            <a:endParaRPr lang="zh-CN" altLang="en-US" sz="6600">
              <a:solidFill>
                <a:srgbClr val="0000FF"/>
              </a:solidFill>
              <a:ea typeface="华文行楷" pitchFamily="2" charset="-122"/>
            </a:endParaRPr>
          </a:p>
          <a:p>
            <a:pPr>
              <a:buFontTx/>
              <a:buNone/>
            </a:pPr>
            <a:r>
              <a:rPr lang="zh-CN" altLang="en-US" sz="6600">
                <a:solidFill>
                  <a:srgbClr val="0000FF"/>
                </a:solidFill>
                <a:ea typeface="华文行楷" pitchFamily="2" charset="-122"/>
                <a:hlinkClick r:id="rId3"/>
              </a:rPr>
              <a:t> </a:t>
            </a:r>
            <a:endParaRPr lang="zh-CN" altLang="en-US" sz="6600">
              <a:solidFill>
                <a:srgbClr val="0000FF"/>
              </a:solidFill>
              <a:ea typeface="华文行楷" pitchFamily="2" charset="-122"/>
            </a:endParaRPr>
          </a:p>
          <a:p>
            <a:endParaRPr lang="zh-CN" altLang="en-US" sz="4800">
              <a:solidFill>
                <a:srgbClr val="0000FF"/>
              </a:solidFill>
              <a:ea typeface="华文行楷" pitchFamily="2" charset="-122"/>
            </a:endParaRPr>
          </a:p>
          <a:p>
            <a:pPr>
              <a:buFontTx/>
              <a:buNone/>
            </a:pPr>
            <a:r>
              <a:rPr lang="zh-CN" altLang="en-US" sz="4800">
                <a:solidFill>
                  <a:srgbClr val="0000FF"/>
                </a:solidFill>
                <a:ea typeface="华文行楷" pitchFamily="2" charset="-122"/>
              </a:rPr>
              <a:t>                             </a:t>
            </a:r>
          </a:p>
        </p:txBody>
      </p:sp>
      <p:pic>
        <p:nvPicPr>
          <p:cNvPr id="34819" name="Picture 3" descr="4"/>
          <p:cNvPicPr>
            <a:picLocks noChangeAspect="1" noChangeArrowheads="1"/>
          </p:cNvPicPr>
          <p:nvPr/>
        </p:nvPicPr>
        <p:blipFill>
          <a:blip r:embed="rId4" cstate="print"/>
          <a:srcRect/>
          <a:stretch>
            <a:fillRect/>
          </a:stretch>
        </p:blipFill>
        <p:spPr bwMode="auto">
          <a:xfrm>
            <a:off x="3924300" y="1052513"/>
            <a:ext cx="3889375" cy="4941887"/>
          </a:xfrm>
          <a:prstGeom prst="rect">
            <a:avLst/>
          </a:prstGeom>
          <a:noFill/>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1000" fill="hold"/>
                                        <p:tgtEl>
                                          <p:spTgt spid="34819"/>
                                        </p:tgtEl>
                                        <p:attrNameLst>
                                          <p:attrName>ppt_w</p:attrName>
                                        </p:attrNameLst>
                                      </p:cBhvr>
                                      <p:tavLst>
                                        <p:tav tm="0">
                                          <p:val>
                                            <p:fltVal val="0"/>
                                          </p:val>
                                        </p:tav>
                                        <p:tav tm="100000">
                                          <p:val>
                                            <p:strVal val="#ppt_w"/>
                                          </p:val>
                                        </p:tav>
                                      </p:tavLst>
                                    </p:anim>
                                    <p:anim calcmode="lin" valueType="num">
                                      <p:cBhvr>
                                        <p:cTn id="8" dur="1000" fill="hold"/>
                                        <p:tgtEl>
                                          <p:spTgt spid="34819"/>
                                        </p:tgtEl>
                                        <p:attrNameLst>
                                          <p:attrName>ppt_h</p:attrName>
                                        </p:attrNameLst>
                                      </p:cBhvr>
                                      <p:tavLst>
                                        <p:tav tm="0">
                                          <p:val>
                                            <p:fltVal val="0"/>
                                          </p:val>
                                        </p:tav>
                                        <p:tav tm="100000">
                                          <p:val>
                                            <p:strVal val="#ppt_h"/>
                                          </p:val>
                                        </p:tav>
                                      </p:tavLst>
                                    </p:anim>
                                    <p:anim calcmode="lin" valueType="num">
                                      <p:cBhvr>
                                        <p:cTn id="9" dur="1000" fill="hold"/>
                                        <p:tgtEl>
                                          <p:spTgt spid="3481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48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838200" y="1143000"/>
            <a:ext cx="7772400" cy="1143000"/>
          </a:xfrm>
        </p:spPr>
        <p:txBody>
          <a:bodyPr/>
          <a:lstStyle/>
          <a:p>
            <a:r>
              <a:rPr lang="en-US" altLang="zh-CN" sz="6600">
                <a:ea typeface="华文行楷" pitchFamily="2" charset="-122"/>
              </a:rPr>
              <a:t> 1</a:t>
            </a:r>
            <a:r>
              <a:rPr lang="zh-CN" altLang="en-US" sz="6600">
                <a:ea typeface="华文行楷" pitchFamily="2" charset="-122"/>
              </a:rPr>
              <a:t>．</a:t>
            </a:r>
            <a:r>
              <a:rPr lang="zh-CN" altLang="en-US" sz="4800">
                <a:ea typeface="华文行楷" pitchFamily="2" charset="-122"/>
              </a:rPr>
              <a:t>你和别里科夫有什么</a:t>
            </a:r>
            <a:br>
              <a:rPr lang="zh-CN" altLang="en-US" sz="4800">
                <a:ea typeface="华文行楷" pitchFamily="2" charset="-122"/>
              </a:rPr>
            </a:br>
            <a:r>
              <a:rPr lang="zh-CN" altLang="en-US" sz="4800">
                <a:ea typeface="华文行楷" pitchFamily="2" charset="-122"/>
              </a:rPr>
              <a:t>          关系？</a:t>
            </a:r>
            <a:r>
              <a:rPr lang="zh-CN" altLang="en-US" sz="6600">
                <a:ea typeface="华文行楷" pitchFamily="2" charset="-122"/>
              </a:rPr>
              <a:t> </a:t>
            </a:r>
            <a:endParaRPr lang="zh-CN" altLang="en-US"/>
          </a:p>
        </p:txBody>
      </p:sp>
      <p:sp>
        <p:nvSpPr>
          <p:cNvPr id="35843" name="Rectangle 3"/>
          <p:cNvSpPr>
            <a:spLocks noGrp="1" noChangeArrowheads="1"/>
          </p:cNvSpPr>
          <p:nvPr>
            <p:ph idx="1"/>
          </p:nvPr>
        </p:nvSpPr>
        <p:spPr>
          <a:xfrm>
            <a:off x="914400" y="2895600"/>
            <a:ext cx="7769225" cy="3503613"/>
          </a:xfrm>
        </p:spPr>
        <p:txBody>
          <a:bodyPr/>
          <a:lstStyle/>
          <a:p>
            <a:r>
              <a:rPr lang="zh-CN" altLang="en-US" sz="6000">
                <a:ea typeface="华文行楷" pitchFamily="2" charset="-122"/>
              </a:rPr>
              <a:t>校长太太曾尽力撮合我和别里科夫，我们差一点没结婚。</a:t>
            </a: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dissolve">
                                      <p:cBhvr>
                                        <p:cTn id="7" dur="5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zh-CN" altLang="en-US" b="1">
                <a:solidFill>
                  <a:srgbClr val="CC3300"/>
                </a:solidFill>
              </a:rPr>
              <a:t>教学目的</a:t>
            </a:r>
            <a:r>
              <a:rPr lang="zh-CN" altLang="en-US"/>
              <a:t> </a:t>
            </a:r>
          </a:p>
        </p:txBody>
      </p:sp>
      <p:sp>
        <p:nvSpPr>
          <p:cNvPr id="18435" name="Rectangle 3"/>
          <p:cNvSpPr>
            <a:spLocks noGrp="1" noChangeArrowheads="1"/>
          </p:cNvSpPr>
          <p:nvPr>
            <p:ph type="body" idx="1"/>
          </p:nvPr>
        </p:nvSpPr>
        <p:spPr>
          <a:xfrm>
            <a:off x="611188" y="1766888"/>
            <a:ext cx="8220075" cy="4686300"/>
          </a:xfrm>
        </p:spPr>
        <p:txBody>
          <a:bodyPr/>
          <a:lstStyle/>
          <a:p>
            <a:pPr>
              <a:lnSpc>
                <a:spcPct val="90000"/>
              </a:lnSpc>
            </a:pPr>
            <a:r>
              <a:rPr lang="zh-CN" altLang="en-US">
                <a:solidFill>
                  <a:srgbClr val="3333CC"/>
                </a:solidFill>
              </a:rPr>
              <a:t>正确认识别里科夫的人物形象及其时代意义，认识沙皇专制统治的反动与黑暗。</a:t>
            </a:r>
          </a:p>
          <a:p>
            <a:pPr>
              <a:lnSpc>
                <a:spcPct val="90000"/>
              </a:lnSpc>
            </a:pPr>
            <a:r>
              <a:rPr lang="zh-CN" altLang="en-US">
                <a:solidFill>
                  <a:srgbClr val="3333CC"/>
                </a:solidFill>
              </a:rPr>
              <a:t>学习领会作品中幽默讽刺手法和细节描写的运用。</a:t>
            </a:r>
          </a:p>
          <a:p>
            <a:pPr>
              <a:lnSpc>
                <a:spcPct val="90000"/>
              </a:lnSpc>
            </a:pPr>
            <a:r>
              <a:rPr lang="en-US" altLang="zh-CN">
                <a:solidFill>
                  <a:srgbClr val="3333CC"/>
                </a:solidFill>
              </a:rPr>
              <a:t>【</a:t>
            </a:r>
            <a:r>
              <a:rPr lang="zh-CN" altLang="en-US">
                <a:solidFill>
                  <a:srgbClr val="3333CC"/>
                </a:solidFill>
              </a:rPr>
              <a:t>教学重点</a:t>
            </a:r>
            <a:r>
              <a:rPr lang="en-US" altLang="zh-CN">
                <a:solidFill>
                  <a:srgbClr val="3333CC"/>
                </a:solidFill>
              </a:rPr>
              <a:t>】</a:t>
            </a:r>
            <a:r>
              <a:rPr lang="zh-CN" altLang="en-US">
                <a:solidFill>
                  <a:srgbClr val="3333CC"/>
                </a:solidFill>
              </a:rPr>
              <a:t>作品中幽默讽刺手法和细节描写的运用。</a:t>
            </a:r>
          </a:p>
          <a:p>
            <a:pPr>
              <a:lnSpc>
                <a:spcPct val="90000"/>
              </a:lnSpc>
            </a:pPr>
            <a:r>
              <a:rPr lang="en-US" altLang="zh-CN">
                <a:solidFill>
                  <a:srgbClr val="3333CC"/>
                </a:solidFill>
              </a:rPr>
              <a:t>【</a:t>
            </a:r>
            <a:r>
              <a:rPr lang="zh-CN" altLang="en-US">
                <a:solidFill>
                  <a:srgbClr val="3333CC"/>
                </a:solidFill>
              </a:rPr>
              <a:t>教学难点</a:t>
            </a:r>
            <a:r>
              <a:rPr lang="en-US" altLang="zh-CN">
                <a:solidFill>
                  <a:srgbClr val="3333CC"/>
                </a:solidFill>
              </a:rPr>
              <a:t>】</a:t>
            </a:r>
            <a:r>
              <a:rPr lang="zh-CN" altLang="en-US">
                <a:solidFill>
                  <a:srgbClr val="3333CC"/>
                </a:solidFill>
              </a:rPr>
              <a:t>幽默讽刺手法和细节描写的运用，正确认识人物形象及时代意义。</a:t>
            </a:r>
          </a:p>
          <a:p>
            <a:pPr>
              <a:lnSpc>
                <a:spcPct val="90000"/>
              </a:lnSpc>
            </a:pPr>
            <a:r>
              <a:rPr lang="en-US" altLang="zh-CN">
                <a:solidFill>
                  <a:srgbClr val="3333CC"/>
                </a:solidFill>
              </a:rPr>
              <a:t>【</a:t>
            </a:r>
            <a:r>
              <a:rPr lang="zh-CN" altLang="en-US">
                <a:solidFill>
                  <a:srgbClr val="3333CC"/>
                </a:solidFill>
              </a:rPr>
              <a:t>教学方法</a:t>
            </a:r>
            <a:r>
              <a:rPr lang="en-US" altLang="zh-CN">
                <a:solidFill>
                  <a:srgbClr val="3333CC"/>
                </a:solidFill>
              </a:rPr>
              <a:t>】</a:t>
            </a:r>
            <a:r>
              <a:rPr lang="zh-CN" altLang="en-US">
                <a:solidFill>
                  <a:srgbClr val="3333CC"/>
                </a:solidFill>
              </a:rPr>
              <a:t>点评、研讨。</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116013" y="404813"/>
            <a:ext cx="7812087" cy="1103312"/>
          </a:xfrm>
        </p:spPr>
        <p:txBody>
          <a:bodyPr/>
          <a:lstStyle/>
          <a:p>
            <a:r>
              <a:rPr lang="en-US" altLang="zh-CN" sz="6000">
                <a:solidFill>
                  <a:srgbClr val="FF0000"/>
                </a:solidFill>
                <a:ea typeface="华文行楷" pitchFamily="2" charset="-122"/>
              </a:rPr>
              <a:t>2</a:t>
            </a:r>
            <a:r>
              <a:rPr lang="zh-CN" altLang="en-US" sz="6000">
                <a:solidFill>
                  <a:srgbClr val="FF0000"/>
                </a:solidFill>
                <a:ea typeface="华文行楷" pitchFamily="2" charset="-122"/>
              </a:rPr>
              <a:t>．差一点，为什么？</a:t>
            </a:r>
            <a:endParaRPr lang="zh-CN" altLang="en-US" sz="4000">
              <a:solidFill>
                <a:srgbClr val="FF0000"/>
              </a:solidFill>
            </a:endParaRPr>
          </a:p>
        </p:txBody>
      </p:sp>
      <p:sp>
        <p:nvSpPr>
          <p:cNvPr id="36867" name="Rectangle 3"/>
          <p:cNvSpPr>
            <a:spLocks noGrp="1" noChangeArrowheads="1"/>
          </p:cNvSpPr>
          <p:nvPr>
            <p:ph idx="1"/>
          </p:nvPr>
        </p:nvSpPr>
        <p:spPr>
          <a:xfrm>
            <a:off x="1763713" y="2133600"/>
            <a:ext cx="6678612" cy="4113213"/>
          </a:xfrm>
        </p:spPr>
        <p:txBody>
          <a:bodyPr/>
          <a:lstStyle/>
          <a:p>
            <a:pPr>
              <a:buFontTx/>
              <a:buNone/>
            </a:pPr>
            <a:r>
              <a:rPr lang="zh-CN" altLang="en-US" sz="6000">
                <a:ea typeface="华文行楷" pitchFamily="2" charset="-122"/>
              </a:rPr>
              <a:t>他生病前一天到我家，从楼梯上滚下来，</a:t>
            </a:r>
          </a:p>
          <a:p>
            <a:pPr>
              <a:buFontTx/>
              <a:buNone/>
            </a:pPr>
            <a:r>
              <a:rPr lang="zh-CN" altLang="en-US" sz="6000">
                <a:ea typeface="华文行楷" pitchFamily="2" charset="-122"/>
              </a:rPr>
              <a:t> 那实在太可笑了</a:t>
            </a:r>
          </a:p>
          <a:p>
            <a:endParaRPr lang="en-US" altLang="zh-CN"/>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1+#ppt_w/2"/>
                                          </p:val>
                                        </p:tav>
                                        <p:tav tm="100000">
                                          <p:val>
                                            <p:strVal val="#ppt_x"/>
                                          </p:val>
                                        </p:tav>
                                      </p:tavLst>
                                    </p:anim>
                                    <p:anim calcmode="lin" valueType="num">
                                      <p:cBhvr additive="base">
                                        <p:cTn id="8" dur="500" fill="hold"/>
                                        <p:tgtEl>
                                          <p:spTgt spid="368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p:nvPr>
        </p:nvSpPr>
        <p:spPr>
          <a:xfrm>
            <a:off x="457200" y="1571625"/>
            <a:ext cx="8229600" cy="4554538"/>
          </a:xfrm>
        </p:spPr>
        <p:txBody>
          <a:bodyPr/>
          <a:lstStyle/>
          <a:p>
            <a:pPr>
              <a:buFontTx/>
              <a:buNone/>
            </a:pPr>
            <a:r>
              <a:rPr lang="en-US" altLang="zh-CN" sz="6600">
                <a:solidFill>
                  <a:srgbClr val="FF0000"/>
                </a:solidFill>
                <a:ea typeface="华文新魏" pitchFamily="2" charset="-122"/>
              </a:rPr>
              <a:t>3</a:t>
            </a:r>
            <a:r>
              <a:rPr lang="zh-CN" altLang="en-US" sz="6600">
                <a:solidFill>
                  <a:srgbClr val="FF0000"/>
                </a:solidFill>
                <a:ea typeface="华文新魏" pitchFamily="2" charset="-122"/>
              </a:rPr>
              <a:t>．为什么会从楼梯                  上滚下来？</a:t>
            </a:r>
          </a:p>
        </p:txBody>
      </p:sp>
    </p:spTree>
  </p:cSld>
  <p:clrMapOvr>
    <a:masterClrMapping/>
  </p:clrMapOvr>
  <p:transition spd="med">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p:nvPr>
        </p:nvSpPr>
        <p:spPr>
          <a:xfrm>
            <a:off x="827088" y="404813"/>
            <a:ext cx="4241800" cy="1152525"/>
          </a:xfrm>
        </p:spPr>
        <p:txBody>
          <a:bodyPr/>
          <a:lstStyle/>
          <a:p>
            <a:r>
              <a:rPr lang="zh-CN" altLang="en-US" sz="6600">
                <a:ea typeface="华文行楷" pitchFamily="2" charset="-122"/>
              </a:rPr>
              <a:t>柯瓦连科</a:t>
            </a:r>
          </a:p>
        </p:txBody>
      </p:sp>
      <p:pic>
        <p:nvPicPr>
          <p:cNvPr id="38915" name="Picture 3" descr="8"/>
          <p:cNvPicPr>
            <a:picLocks noChangeAspect="1" noChangeArrowheads="1"/>
          </p:cNvPicPr>
          <p:nvPr/>
        </p:nvPicPr>
        <p:blipFill>
          <a:blip r:embed="rId3" cstate="print"/>
          <a:srcRect/>
          <a:stretch>
            <a:fillRect/>
          </a:stretch>
        </p:blipFill>
        <p:spPr bwMode="auto">
          <a:xfrm>
            <a:off x="2268538" y="1412875"/>
            <a:ext cx="6286500" cy="4708525"/>
          </a:xfrm>
          <a:prstGeom prst="rect">
            <a:avLst/>
          </a:prstGeom>
          <a:noFill/>
        </p:spPr>
      </p:pic>
    </p:spTree>
  </p:cSld>
  <p:clrMapOvr>
    <a:masterClrMapping/>
  </p:clrMapOvr>
  <p:transition spd="med">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p:cTn id="7" dur="5000" fill="hold"/>
                                        <p:tgtEl>
                                          <p:spTgt spid="38915"/>
                                        </p:tgtEl>
                                        <p:attrNameLst>
                                          <p:attrName>ppt_w</p:attrName>
                                        </p:attrNameLst>
                                      </p:cBhvr>
                                      <p:tavLst>
                                        <p:tav tm="0" fmla="#ppt_w*sin(2.5*pi*$)">
                                          <p:val>
                                            <p:fltVal val="0"/>
                                          </p:val>
                                        </p:tav>
                                        <p:tav tm="100000">
                                          <p:val>
                                            <p:fltVal val="1"/>
                                          </p:val>
                                        </p:tav>
                                      </p:tavLst>
                                    </p:anim>
                                    <p:anim calcmode="lin" valueType="num">
                                      <p:cBhvr>
                                        <p:cTn id="8" dur="5000" fill="hold"/>
                                        <p:tgtEl>
                                          <p:spTgt spid="389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250825" y="620713"/>
            <a:ext cx="8229600" cy="1143000"/>
          </a:xfrm>
        </p:spPr>
        <p:txBody>
          <a:bodyPr/>
          <a:lstStyle/>
          <a:p>
            <a:r>
              <a:rPr lang="en-US" altLang="zh-CN">
                <a:solidFill>
                  <a:srgbClr val="FF0000"/>
                </a:solidFill>
                <a:ea typeface="华文行楷" pitchFamily="2" charset="-122"/>
              </a:rPr>
              <a:t>1</a:t>
            </a:r>
            <a:r>
              <a:rPr lang="zh-CN" altLang="en-US">
                <a:solidFill>
                  <a:srgbClr val="FF0000"/>
                </a:solidFill>
                <a:ea typeface="华文行楷" pitchFamily="2" charset="-122"/>
              </a:rPr>
              <a:t>．柯瓦连科，别里科夫死前为什么会从楼梯上滚下来？</a:t>
            </a:r>
            <a:endParaRPr lang="zh-CN" altLang="en-US">
              <a:solidFill>
                <a:srgbClr val="FF0000"/>
              </a:solidFill>
            </a:endParaRPr>
          </a:p>
        </p:txBody>
      </p:sp>
      <p:sp>
        <p:nvSpPr>
          <p:cNvPr id="39939" name="Rectangle 3"/>
          <p:cNvSpPr>
            <a:spLocks noGrp="1" noChangeArrowheads="1"/>
          </p:cNvSpPr>
          <p:nvPr>
            <p:ph idx="1"/>
          </p:nvPr>
        </p:nvSpPr>
        <p:spPr>
          <a:xfrm>
            <a:off x="250825" y="1946275"/>
            <a:ext cx="8229600" cy="4525963"/>
          </a:xfrm>
        </p:spPr>
        <p:txBody>
          <a:bodyPr/>
          <a:lstStyle/>
          <a:p>
            <a:r>
              <a:rPr lang="zh-CN" altLang="en-US" sz="4400">
                <a:ea typeface="华文行楷" pitchFamily="2" charset="-122"/>
              </a:rPr>
              <a:t>他想法奇怪，并干扰我的私生活，什么不许骑自行车，不能拿着书在大街上走，甚至不能穿绣花衬衫。</a:t>
            </a:r>
          </a:p>
          <a:p>
            <a:endParaRPr lang="en-US" altLang="zh-CN"/>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checkerboard(across)">
                                      <p:cBhvr>
                                        <p:cTn id="7"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900113" y="1628775"/>
            <a:ext cx="7772400" cy="1584325"/>
          </a:xfrm>
        </p:spPr>
        <p:txBody>
          <a:bodyPr/>
          <a:lstStyle/>
          <a:p>
            <a:r>
              <a:rPr lang="en-US" altLang="zh-CN">
                <a:solidFill>
                  <a:srgbClr val="FF0000"/>
                </a:solidFill>
                <a:ea typeface="华文行楷" pitchFamily="2" charset="-122"/>
              </a:rPr>
              <a:t>2</a:t>
            </a:r>
            <a:r>
              <a:rPr lang="zh-CN" altLang="en-US">
                <a:solidFill>
                  <a:srgbClr val="FF0000"/>
                </a:solidFill>
                <a:ea typeface="华文行楷" pitchFamily="2" charset="-122"/>
              </a:rPr>
              <a:t>．那么这件事会不会成为造成他死亡的原因？</a:t>
            </a:r>
          </a:p>
        </p:txBody>
      </p:sp>
      <p:sp>
        <p:nvSpPr>
          <p:cNvPr id="40963" name="Rectangle 3"/>
          <p:cNvSpPr>
            <a:spLocks noGrp="1" noChangeArrowheads="1"/>
          </p:cNvSpPr>
          <p:nvPr>
            <p:ph idx="1"/>
          </p:nvPr>
        </p:nvSpPr>
        <p:spPr>
          <a:xfrm>
            <a:off x="1171575" y="3633788"/>
            <a:ext cx="7486650" cy="1793875"/>
          </a:xfrm>
        </p:spPr>
        <p:txBody>
          <a:bodyPr/>
          <a:lstStyle/>
          <a:p>
            <a:r>
              <a:rPr lang="zh-CN" altLang="en-US" sz="4800">
                <a:ea typeface="华文行楷" pitchFamily="2" charset="-122"/>
              </a:rPr>
              <a:t>不可能。因为他当时安然无恙地爬了起来。</a:t>
            </a:r>
          </a:p>
          <a:p>
            <a:endParaRPr lang="en-US" altLang="zh-CN"/>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blinds(horizontal)">
                                      <p:cBhvr>
                                        <p:cTn id="7"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noChangeArrowheads="1"/>
          </p:cNvSpPr>
          <p:nvPr>
            <p:ph/>
          </p:nvPr>
        </p:nvSpPr>
        <p:spPr>
          <a:xfrm>
            <a:off x="742950" y="606425"/>
            <a:ext cx="5830888" cy="1071563"/>
          </a:xfrm>
        </p:spPr>
        <p:txBody>
          <a:bodyPr/>
          <a:lstStyle/>
          <a:p>
            <a:r>
              <a:rPr lang="en-US" altLang="zh-CN" sz="5400">
                <a:solidFill>
                  <a:srgbClr val="FF0000"/>
                </a:solidFill>
                <a:ea typeface="华文行楷" pitchFamily="2" charset="-122"/>
              </a:rPr>
              <a:t>“</a:t>
            </a:r>
            <a:r>
              <a:rPr lang="zh-CN" altLang="en-US" sz="5400">
                <a:solidFill>
                  <a:srgbClr val="FF0000"/>
                </a:solidFill>
                <a:ea typeface="华文行楷" pitchFamily="2" charset="-122"/>
              </a:rPr>
              <a:t>我”（布尔金）</a:t>
            </a:r>
          </a:p>
        </p:txBody>
      </p:sp>
      <p:pic>
        <p:nvPicPr>
          <p:cNvPr id="41987" name="Picture 3" descr="PE01753_"/>
          <p:cNvPicPr>
            <a:picLocks noChangeAspect="1" noChangeArrowheads="1"/>
          </p:cNvPicPr>
          <p:nvPr/>
        </p:nvPicPr>
        <p:blipFill>
          <a:blip r:embed="rId3" cstate="print"/>
          <a:srcRect/>
          <a:stretch>
            <a:fillRect/>
          </a:stretch>
        </p:blipFill>
        <p:spPr bwMode="auto">
          <a:xfrm>
            <a:off x="2843213" y="1916113"/>
            <a:ext cx="4110037" cy="4537075"/>
          </a:xfrm>
          <a:prstGeom prst="rect">
            <a:avLst/>
          </a:prstGeom>
          <a:noFill/>
        </p:spPr>
      </p:pic>
    </p:spTree>
  </p:cSld>
  <p:clrMapOvr>
    <a:masterClrMapping/>
  </p:clrMapOvr>
  <p:transition spd="slow">
    <p:wedg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slide(fromBottom)">
                                      <p:cBhvr>
                                        <p:cTn id="7" dur="5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990600" y="685800"/>
            <a:ext cx="7772400" cy="1905000"/>
          </a:xfrm>
        </p:spPr>
        <p:txBody>
          <a:bodyPr/>
          <a:lstStyle/>
          <a:p>
            <a:r>
              <a:rPr lang="zh-CN" altLang="en-US">
                <a:solidFill>
                  <a:srgbClr val="FF0000"/>
                </a:solidFill>
                <a:ea typeface="华文新魏" pitchFamily="2" charset="-122"/>
              </a:rPr>
              <a:t>１．听说别里科夫被称为“装在套子里的人”，别里科夫到底有哪些套子？</a:t>
            </a:r>
          </a:p>
        </p:txBody>
      </p:sp>
      <p:sp>
        <p:nvSpPr>
          <p:cNvPr id="43011" name="Rectangle 3"/>
          <p:cNvSpPr>
            <a:spLocks noGrp="1" noChangeArrowheads="1"/>
          </p:cNvSpPr>
          <p:nvPr>
            <p:ph type="body" orient="vert" idx="1"/>
          </p:nvPr>
        </p:nvSpPr>
        <p:spPr>
          <a:xfrm>
            <a:off x="2803525" y="2714625"/>
            <a:ext cx="3735388" cy="3408363"/>
          </a:xfrm>
        </p:spPr>
        <p:txBody>
          <a:bodyPr/>
          <a:lstStyle/>
          <a:p>
            <a:r>
              <a:rPr lang="zh-CN" altLang="en-US" sz="4800" b="1">
                <a:solidFill>
                  <a:srgbClr val="3333CC"/>
                </a:solidFill>
              </a:rPr>
              <a:t>有形的</a:t>
            </a:r>
          </a:p>
          <a:p>
            <a:pPr>
              <a:buFontTx/>
              <a:buNone/>
            </a:pPr>
            <a:endParaRPr lang="zh-CN" altLang="en-US" sz="4000">
              <a:solidFill>
                <a:srgbClr val="3333CC"/>
              </a:solidFill>
            </a:endParaRPr>
          </a:p>
          <a:p>
            <a:pPr>
              <a:buFontTx/>
              <a:buNone/>
            </a:pPr>
            <a:endParaRPr lang="zh-CN" altLang="en-US" sz="4000"/>
          </a:p>
          <a:p>
            <a:r>
              <a:rPr lang="zh-CN" altLang="en-US" sz="4800" b="1">
                <a:solidFill>
                  <a:srgbClr val="3333CC"/>
                </a:solidFill>
              </a:rPr>
              <a:t>无形的</a:t>
            </a:r>
          </a:p>
          <a:p>
            <a:endParaRPr lang="en-US" altLang="zh-CN" sz="4400" b="1" i="1">
              <a:solidFill>
                <a:srgbClr val="3333CC"/>
              </a:solidFill>
              <a:ea typeface="华文行楷" pitchFamily="2" charset="-122"/>
            </a:endParaRP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box(in)">
                                      <p:cBhvr>
                                        <p:cTn id="7" dur="500"/>
                                        <p:tgtEl>
                                          <p:spTgt spid="430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3011">
                                            <p:txEl>
                                              <p:pRg st="3" end="3"/>
                                            </p:txEl>
                                          </p:spTgt>
                                        </p:tgtEl>
                                        <p:attrNameLst>
                                          <p:attrName>style.visibility</p:attrName>
                                        </p:attrNameLst>
                                      </p:cBhvr>
                                      <p:to>
                                        <p:strVal val="visible"/>
                                      </p:to>
                                    </p:set>
                                    <p:animEffect transition="in" filter="box(in)">
                                      <p:cBhvr>
                                        <p:cTn id="12" dur="500"/>
                                        <p:tgtEl>
                                          <p:spTgt spid="430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WordArt 2"/>
          <p:cNvSpPr>
            <a:spLocks noChangeArrowheads="1" noChangeShapeType="1" noTextEdit="1"/>
          </p:cNvSpPr>
          <p:nvPr/>
        </p:nvSpPr>
        <p:spPr bwMode="auto">
          <a:xfrm>
            <a:off x="855663" y="3013075"/>
            <a:ext cx="1223962" cy="16764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zh-CN" altLang="en-US" sz="3600" kern="10">
                <a:ln w="9525">
                  <a:miter lim="800000"/>
                  <a:headEnd/>
                  <a:tailEnd/>
                </a:ln>
                <a:solidFill>
                  <a:srgbClr val="00FFFF"/>
                </a:solidFill>
                <a:latin typeface="隶书"/>
              </a:rPr>
              <a:t>怪</a:t>
            </a:r>
          </a:p>
        </p:txBody>
      </p:sp>
      <p:sp>
        <p:nvSpPr>
          <p:cNvPr id="44035" name="Text Box 3"/>
          <p:cNvSpPr txBox="1">
            <a:spLocks noChangeArrowheads="1"/>
          </p:cNvSpPr>
          <p:nvPr/>
        </p:nvSpPr>
        <p:spPr bwMode="auto">
          <a:xfrm>
            <a:off x="2771775" y="981075"/>
            <a:ext cx="1819275" cy="588963"/>
          </a:xfrm>
          <a:prstGeom prst="rect">
            <a:avLst/>
          </a:prstGeom>
          <a:gradFill rotWithShape="0">
            <a:gsLst>
              <a:gs pos="0">
                <a:schemeClr val="accent1"/>
              </a:gs>
              <a:gs pos="50000">
                <a:srgbClr val="FFFFFF"/>
              </a:gs>
              <a:gs pos="100000">
                <a:schemeClr val="accent1"/>
              </a:gs>
            </a:gsLst>
            <a:lin ang="5400000" scaled="1"/>
          </a:gradFill>
          <a:ln w="9525">
            <a:solidFill>
              <a:srgbClr val="CC0000"/>
            </a:solidFill>
            <a:miter lim="800000"/>
            <a:headEnd/>
            <a:tailEnd/>
          </a:ln>
          <a:effectLst/>
        </p:spPr>
        <p:txBody>
          <a:bodyPr wrap="none">
            <a:spAutoFit/>
          </a:bodyPr>
          <a:lstStyle/>
          <a:p>
            <a:r>
              <a:rPr kumimoji="1" lang="zh-CN" altLang="en-US" sz="3200">
                <a:latin typeface="Tahoma" pitchFamily="34" charset="0"/>
                <a:ea typeface="华文新魏" pitchFamily="2" charset="-122"/>
              </a:rPr>
              <a:t>衣着打扮</a:t>
            </a:r>
          </a:p>
        </p:txBody>
      </p:sp>
      <p:sp>
        <p:nvSpPr>
          <p:cNvPr id="44036" name="Text Box 4"/>
          <p:cNvSpPr txBox="1">
            <a:spLocks noChangeArrowheads="1"/>
          </p:cNvSpPr>
          <p:nvPr/>
        </p:nvSpPr>
        <p:spPr bwMode="auto">
          <a:xfrm>
            <a:off x="2771775" y="1743075"/>
            <a:ext cx="1819275" cy="588963"/>
          </a:xfrm>
          <a:prstGeom prst="rect">
            <a:avLst/>
          </a:prstGeom>
          <a:gradFill rotWithShape="0">
            <a:gsLst>
              <a:gs pos="0">
                <a:schemeClr val="accent1"/>
              </a:gs>
              <a:gs pos="50000">
                <a:srgbClr val="FFFFFF"/>
              </a:gs>
              <a:gs pos="100000">
                <a:schemeClr val="accent1"/>
              </a:gs>
            </a:gsLst>
            <a:lin ang="5400000" scaled="1"/>
          </a:gradFill>
          <a:ln w="9525">
            <a:solidFill>
              <a:srgbClr val="CC0000"/>
            </a:solidFill>
            <a:miter lim="800000"/>
            <a:headEnd/>
            <a:tailEnd/>
          </a:ln>
          <a:effectLst/>
        </p:spPr>
        <p:txBody>
          <a:bodyPr wrap="none">
            <a:spAutoFit/>
          </a:bodyPr>
          <a:lstStyle/>
          <a:p>
            <a:r>
              <a:rPr kumimoji="1" lang="zh-CN" altLang="en-US" sz="3200">
                <a:latin typeface="Tahoma" pitchFamily="34" charset="0"/>
                <a:ea typeface="华文新魏" pitchFamily="2" charset="-122"/>
              </a:rPr>
              <a:t>生活习性</a:t>
            </a:r>
          </a:p>
        </p:txBody>
      </p:sp>
      <p:sp>
        <p:nvSpPr>
          <p:cNvPr id="44037" name="Text Box 5"/>
          <p:cNvSpPr txBox="1">
            <a:spLocks noChangeArrowheads="1"/>
          </p:cNvSpPr>
          <p:nvPr/>
        </p:nvSpPr>
        <p:spPr bwMode="auto">
          <a:xfrm>
            <a:off x="3457575" y="2505075"/>
            <a:ext cx="1066800" cy="588963"/>
          </a:xfrm>
          <a:prstGeom prst="rect">
            <a:avLst/>
          </a:prstGeom>
          <a:gradFill rotWithShape="0">
            <a:gsLst>
              <a:gs pos="0">
                <a:schemeClr val="accent1"/>
              </a:gs>
              <a:gs pos="50000">
                <a:srgbClr val="FFFFFF"/>
              </a:gs>
              <a:gs pos="100000">
                <a:schemeClr val="accent1"/>
              </a:gs>
            </a:gsLst>
            <a:lin ang="5400000" scaled="1"/>
          </a:gradFill>
          <a:ln w="9525">
            <a:solidFill>
              <a:srgbClr val="CC0000"/>
            </a:solidFill>
            <a:miter lim="800000"/>
            <a:headEnd/>
            <a:tailEnd/>
          </a:ln>
          <a:effectLst/>
        </p:spPr>
        <p:txBody>
          <a:bodyPr>
            <a:spAutoFit/>
          </a:bodyPr>
          <a:lstStyle/>
          <a:p>
            <a:r>
              <a:rPr kumimoji="1" lang="zh-CN" altLang="en-US" sz="3200">
                <a:latin typeface="Tahoma" pitchFamily="34" charset="0"/>
                <a:ea typeface="华文行楷" pitchFamily="2" charset="-122"/>
              </a:rPr>
              <a:t>行为</a:t>
            </a:r>
          </a:p>
        </p:txBody>
      </p:sp>
      <p:sp>
        <p:nvSpPr>
          <p:cNvPr id="44038" name="Text Box 6"/>
          <p:cNvSpPr txBox="1">
            <a:spLocks noChangeArrowheads="1"/>
          </p:cNvSpPr>
          <p:nvPr/>
        </p:nvSpPr>
        <p:spPr bwMode="auto">
          <a:xfrm>
            <a:off x="3457575" y="3267075"/>
            <a:ext cx="1066800" cy="588963"/>
          </a:xfrm>
          <a:prstGeom prst="rect">
            <a:avLst/>
          </a:prstGeom>
          <a:gradFill rotWithShape="0">
            <a:gsLst>
              <a:gs pos="0">
                <a:schemeClr val="accent1"/>
              </a:gs>
              <a:gs pos="50000">
                <a:srgbClr val="FFFFFF"/>
              </a:gs>
              <a:gs pos="100000">
                <a:schemeClr val="accent1"/>
              </a:gs>
            </a:gsLst>
            <a:lin ang="5400000" scaled="1"/>
          </a:gradFill>
          <a:ln w="9525">
            <a:solidFill>
              <a:srgbClr val="CC0000"/>
            </a:solidFill>
            <a:miter lim="800000"/>
            <a:headEnd/>
            <a:tailEnd/>
          </a:ln>
          <a:effectLst/>
        </p:spPr>
        <p:txBody>
          <a:bodyPr>
            <a:spAutoFit/>
          </a:bodyPr>
          <a:lstStyle/>
          <a:p>
            <a:r>
              <a:rPr kumimoji="1" lang="zh-CN" altLang="en-US" sz="3200">
                <a:latin typeface="Tahoma" pitchFamily="34" charset="0"/>
                <a:ea typeface="华文行楷" pitchFamily="2" charset="-122"/>
              </a:rPr>
              <a:t>思想</a:t>
            </a:r>
          </a:p>
        </p:txBody>
      </p:sp>
      <p:sp>
        <p:nvSpPr>
          <p:cNvPr id="44039" name="Text Box 7"/>
          <p:cNvSpPr txBox="1">
            <a:spLocks noChangeArrowheads="1"/>
          </p:cNvSpPr>
          <p:nvPr/>
        </p:nvSpPr>
        <p:spPr bwMode="auto">
          <a:xfrm>
            <a:off x="3457575" y="3952875"/>
            <a:ext cx="1066800" cy="588963"/>
          </a:xfrm>
          <a:prstGeom prst="rect">
            <a:avLst/>
          </a:prstGeom>
          <a:gradFill rotWithShape="0">
            <a:gsLst>
              <a:gs pos="0">
                <a:schemeClr val="accent1"/>
              </a:gs>
              <a:gs pos="50000">
                <a:srgbClr val="FFFFFF"/>
              </a:gs>
              <a:gs pos="100000">
                <a:schemeClr val="accent1"/>
              </a:gs>
            </a:gsLst>
            <a:lin ang="5400000" scaled="1"/>
          </a:gradFill>
          <a:ln w="9525">
            <a:solidFill>
              <a:srgbClr val="CC0000"/>
            </a:solidFill>
            <a:miter lim="800000"/>
            <a:headEnd/>
            <a:tailEnd/>
          </a:ln>
          <a:effectLst/>
        </p:spPr>
        <p:txBody>
          <a:bodyPr>
            <a:spAutoFit/>
          </a:bodyPr>
          <a:lstStyle/>
          <a:p>
            <a:r>
              <a:rPr kumimoji="1" lang="zh-CN" altLang="en-US" sz="3200">
                <a:latin typeface="Tahoma" pitchFamily="34" charset="0"/>
                <a:ea typeface="华文行楷" pitchFamily="2" charset="-122"/>
              </a:rPr>
              <a:t>言论</a:t>
            </a:r>
          </a:p>
        </p:txBody>
      </p:sp>
      <p:sp>
        <p:nvSpPr>
          <p:cNvPr id="44040" name="Text Box 8"/>
          <p:cNvSpPr txBox="1">
            <a:spLocks noChangeArrowheads="1"/>
          </p:cNvSpPr>
          <p:nvPr/>
        </p:nvSpPr>
        <p:spPr bwMode="auto">
          <a:xfrm>
            <a:off x="3457575" y="4638675"/>
            <a:ext cx="1066800" cy="588963"/>
          </a:xfrm>
          <a:prstGeom prst="rect">
            <a:avLst/>
          </a:prstGeom>
          <a:gradFill rotWithShape="0">
            <a:gsLst>
              <a:gs pos="0">
                <a:schemeClr val="accent1"/>
              </a:gs>
              <a:gs pos="50000">
                <a:srgbClr val="FFFFFF"/>
              </a:gs>
              <a:gs pos="100000">
                <a:schemeClr val="accent1"/>
              </a:gs>
            </a:gsLst>
            <a:lin ang="5400000" scaled="1"/>
          </a:gradFill>
          <a:ln w="9525">
            <a:solidFill>
              <a:srgbClr val="CC0000"/>
            </a:solidFill>
            <a:miter lim="800000"/>
            <a:headEnd/>
            <a:tailEnd/>
          </a:ln>
          <a:effectLst/>
        </p:spPr>
        <p:txBody>
          <a:bodyPr>
            <a:spAutoFit/>
          </a:bodyPr>
          <a:lstStyle/>
          <a:p>
            <a:r>
              <a:rPr kumimoji="1" lang="zh-CN" altLang="en-US" sz="3200">
                <a:latin typeface="Tahoma" pitchFamily="34" charset="0"/>
                <a:ea typeface="华文行楷" pitchFamily="2" charset="-122"/>
              </a:rPr>
              <a:t>婚事</a:t>
            </a:r>
          </a:p>
        </p:txBody>
      </p:sp>
      <p:sp>
        <p:nvSpPr>
          <p:cNvPr id="44041" name="Text Box 9"/>
          <p:cNvSpPr txBox="1">
            <a:spLocks noChangeArrowheads="1"/>
          </p:cNvSpPr>
          <p:nvPr/>
        </p:nvSpPr>
        <p:spPr bwMode="auto">
          <a:xfrm>
            <a:off x="3457575" y="5400675"/>
            <a:ext cx="1066800" cy="588963"/>
          </a:xfrm>
          <a:prstGeom prst="rect">
            <a:avLst/>
          </a:prstGeom>
          <a:gradFill rotWithShape="0">
            <a:gsLst>
              <a:gs pos="0">
                <a:schemeClr val="accent1"/>
              </a:gs>
              <a:gs pos="50000">
                <a:srgbClr val="FFFFFF"/>
              </a:gs>
              <a:gs pos="100000">
                <a:schemeClr val="accent1"/>
              </a:gs>
            </a:gsLst>
            <a:lin ang="5400000" scaled="1"/>
          </a:gradFill>
          <a:ln w="9525">
            <a:solidFill>
              <a:srgbClr val="CC0000"/>
            </a:solidFill>
            <a:miter lim="800000"/>
            <a:headEnd/>
            <a:tailEnd/>
          </a:ln>
          <a:effectLst/>
        </p:spPr>
        <p:txBody>
          <a:bodyPr>
            <a:spAutoFit/>
          </a:bodyPr>
          <a:lstStyle/>
          <a:p>
            <a:r>
              <a:rPr kumimoji="1" lang="zh-CN" altLang="en-US" sz="3200">
                <a:latin typeface="Tahoma" pitchFamily="34" charset="0"/>
                <a:ea typeface="华文行楷" pitchFamily="2" charset="-122"/>
              </a:rPr>
              <a:t>死亡</a:t>
            </a:r>
          </a:p>
        </p:txBody>
      </p:sp>
      <p:cxnSp>
        <p:nvCxnSpPr>
          <p:cNvPr id="44042" name="AutoShape 10"/>
          <p:cNvCxnSpPr>
            <a:cxnSpLocks noChangeShapeType="1"/>
          </p:cNvCxnSpPr>
          <p:nvPr/>
        </p:nvCxnSpPr>
        <p:spPr bwMode="auto">
          <a:xfrm flipH="1" flipV="1">
            <a:off x="2079625" y="4884738"/>
            <a:ext cx="1377950" cy="820737"/>
          </a:xfrm>
          <a:prstGeom prst="straightConnector1">
            <a:avLst/>
          </a:prstGeom>
          <a:noFill/>
          <a:ln w="63500">
            <a:solidFill>
              <a:schemeClr val="hlink"/>
            </a:solidFill>
            <a:miter lim="800000"/>
            <a:headEnd/>
            <a:tailEnd type="triangle" w="med" len="med"/>
          </a:ln>
          <a:effectLst/>
        </p:spPr>
      </p:cxnSp>
      <p:cxnSp>
        <p:nvCxnSpPr>
          <p:cNvPr id="44043" name="AutoShape 11"/>
          <p:cNvCxnSpPr>
            <a:cxnSpLocks noChangeShapeType="1"/>
            <a:stCxn id="44040" idx="1"/>
          </p:cNvCxnSpPr>
          <p:nvPr/>
        </p:nvCxnSpPr>
        <p:spPr bwMode="auto">
          <a:xfrm flipH="1" flipV="1">
            <a:off x="2238375" y="4486275"/>
            <a:ext cx="1219200" cy="447675"/>
          </a:xfrm>
          <a:prstGeom prst="straightConnector1">
            <a:avLst/>
          </a:prstGeom>
          <a:noFill/>
          <a:ln w="63500">
            <a:solidFill>
              <a:schemeClr val="hlink"/>
            </a:solidFill>
            <a:miter lim="800000"/>
            <a:headEnd/>
            <a:tailEnd type="triangle" w="med" len="med"/>
          </a:ln>
          <a:effectLst/>
        </p:spPr>
      </p:cxnSp>
      <p:cxnSp>
        <p:nvCxnSpPr>
          <p:cNvPr id="44044" name="AutoShape 12"/>
          <p:cNvCxnSpPr>
            <a:cxnSpLocks noChangeShapeType="1"/>
            <a:stCxn id="44039" idx="1"/>
          </p:cNvCxnSpPr>
          <p:nvPr/>
        </p:nvCxnSpPr>
        <p:spPr bwMode="auto">
          <a:xfrm flipH="1" flipV="1">
            <a:off x="2390775" y="4105275"/>
            <a:ext cx="1066800" cy="142875"/>
          </a:xfrm>
          <a:prstGeom prst="straightConnector1">
            <a:avLst/>
          </a:prstGeom>
          <a:noFill/>
          <a:ln w="63500">
            <a:solidFill>
              <a:schemeClr val="hlink"/>
            </a:solidFill>
            <a:miter lim="800000"/>
            <a:headEnd/>
            <a:tailEnd type="triangle" w="med" len="med"/>
          </a:ln>
          <a:effectLst/>
        </p:spPr>
      </p:cxnSp>
      <p:cxnSp>
        <p:nvCxnSpPr>
          <p:cNvPr id="44045" name="AutoShape 13"/>
          <p:cNvCxnSpPr>
            <a:cxnSpLocks noChangeShapeType="1"/>
            <a:stCxn id="44038" idx="1"/>
          </p:cNvCxnSpPr>
          <p:nvPr/>
        </p:nvCxnSpPr>
        <p:spPr bwMode="auto">
          <a:xfrm flipH="1">
            <a:off x="2390775" y="3562350"/>
            <a:ext cx="1066800" cy="9525"/>
          </a:xfrm>
          <a:prstGeom prst="straightConnector1">
            <a:avLst/>
          </a:prstGeom>
          <a:noFill/>
          <a:ln w="63500">
            <a:solidFill>
              <a:schemeClr val="hlink"/>
            </a:solidFill>
            <a:miter lim="800000"/>
            <a:headEnd/>
            <a:tailEnd type="triangle" w="med" len="med"/>
          </a:ln>
          <a:effectLst/>
        </p:spPr>
      </p:cxnSp>
      <p:cxnSp>
        <p:nvCxnSpPr>
          <p:cNvPr id="44046" name="AutoShape 14"/>
          <p:cNvCxnSpPr>
            <a:cxnSpLocks noChangeShapeType="1"/>
          </p:cNvCxnSpPr>
          <p:nvPr/>
        </p:nvCxnSpPr>
        <p:spPr bwMode="auto">
          <a:xfrm flipH="1">
            <a:off x="2390775" y="2809875"/>
            <a:ext cx="1066800" cy="304800"/>
          </a:xfrm>
          <a:prstGeom prst="straightConnector1">
            <a:avLst/>
          </a:prstGeom>
          <a:noFill/>
          <a:ln w="63500">
            <a:solidFill>
              <a:schemeClr val="hlink"/>
            </a:solidFill>
            <a:miter lim="800000"/>
            <a:headEnd/>
            <a:tailEnd type="triangle" w="med" len="med"/>
          </a:ln>
          <a:effectLst/>
        </p:spPr>
      </p:cxnSp>
      <p:cxnSp>
        <p:nvCxnSpPr>
          <p:cNvPr id="44047" name="AutoShape 15"/>
          <p:cNvCxnSpPr>
            <a:cxnSpLocks noChangeShapeType="1"/>
          </p:cNvCxnSpPr>
          <p:nvPr/>
        </p:nvCxnSpPr>
        <p:spPr bwMode="auto">
          <a:xfrm flipH="1">
            <a:off x="1933575" y="2200275"/>
            <a:ext cx="838200" cy="682625"/>
          </a:xfrm>
          <a:prstGeom prst="straightConnector1">
            <a:avLst/>
          </a:prstGeom>
          <a:noFill/>
          <a:ln w="63500">
            <a:solidFill>
              <a:schemeClr val="hlink"/>
            </a:solidFill>
            <a:miter lim="800000"/>
            <a:headEnd/>
            <a:tailEnd type="triangle" w="med" len="med"/>
          </a:ln>
          <a:effectLst/>
        </p:spPr>
      </p:cxnSp>
      <p:cxnSp>
        <p:nvCxnSpPr>
          <p:cNvPr id="44048" name="AutoShape 16"/>
          <p:cNvCxnSpPr>
            <a:cxnSpLocks noChangeShapeType="1"/>
          </p:cNvCxnSpPr>
          <p:nvPr/>
        </p:nvCxnSpPr>
        <p:spPr bwMode="auto">
          <a:xfrm flipH="1">
            <a:off x="1576388" y="1500188"/>
            <a:ext cx="1079500" cy="987425"/>
          </a:xfrm>
          <a:prstGeom prst="straightConnector1">
            <a:avLst/>
          </a:prstGeom>
          <a:noFill/>
          <a:ln w="63500">
            <a:solidFill>
              <a:schemeClr val="hlink"/>
            </a:solidFill>
            <a:miter lim="800000"/>
            <a:headEnd/>
            <a:tailEnd type="triangle" w="med" len="lg"/>
          </a:ln>
          <a:effectLst/>
        </p:spPr>
      </p:cxnSp>
      <p:sp>
        <p:nvSpPr>
          <p:cNvPr id="44049" name="AutoShape 17"/>
          <p:cNvSpPr>
            <a:spLocks/>
          </p:cNvSpPr>
          <p:nvPr/>
        </p:nvSpPr>
        <p:spPr bwMode="auto">
          <a:xfrm>
            <a:off x="4829175" y="1133475"/>
            <a:ext cx="381000" cy="1143000"/>
          </a:xfrm>
          <a:prstGeom prst="rightBrace">
            <a:avLst>
              <a:gd name="adj1" fmla="val 25000"/>
              <a:gd name="adj2" fmla="val 50000"/>
            </a:avLst>
          </a:prstGeom>
          <a:noFill/>
          <a:ln w="63500">
            <a:solidFill>
              <a:schemeClr val="hlink"/>
            </a:solidFill>
            <a:round/>
            <a:headEnd/>
            <a:tailEnd type="none" w="lg" len="med"/>
          </a:ln>
          <a:effectLst/>
        </p:spPr>
        <p:txBody>
          <a:bodyPr wrap="none" anchor="ctr"/>
          <a:lstStyle/>
          <a:p>
            <a:endParaRPr lang="zh-CN" altLang="en-US"/>
          </a:p>
        </p:txBody>
      </p:sp>
      <p:sp>
        <p:nvSpPr>
          <p:cNvPr id="44050" name="AutoShape 18"/>
          <p:cNvSpPr>
            <a:spLocks/>
          </p:cNvSpPr>
          <p:nvPr/>
        </p:nvSpPr>
        <p:spPr bwMode="auto">
          <a:xfrm>
            <a:off x="4829175" y="2505075"/>
            <a:ext cx="381000" cy="3429000"/>
          </a:xfrm>
          <a:prstGeom prst="rightBrace">
            <a:avLst>
              <a:gd name="adj1" fmla="val 75000"/>
              <a:gd name="adj2" fmla="val 50000"/>
            </a:avLst>
          </a:prstGeom>
          <a:noFill/>
          <a:ln w="63500">
            <a:solidFill>
              <a:schemeClr val="hlink"/>
            </a:solidFill>
            <a:round/>
            <a:headEnd/>
            <a:tailEnd type="none" w="lg" len="med"/>
          </a:ln>
          <a:effectLst/>
        </p:spPr>
        <p:txBody>
          <a:bodyPr wrap="none" anchor="ctr"/>
          <a:lstStyle/>
          <a:p>
            <a:endParaRPr lang="zh-CN" altLang="en-US"/>
          </a:p>
        </p:txBody>
      </p:sp>
      <p:sp>
        <p:nvSpPr>
          <p:cNvPr id="44051" name="Text Box 19" descr="白色大理石"/>
          <p:cNvSpPr txBox="1">
            <a:spLocks noChangeArrowheads="1"/>
          </p:cNvSpPr>
          <p:nvPr/>
        </p:nvSpPr>
        <p:spPr bwMode="auto">
          <a:xfrm>
            <a:off x="5362575" y="1362075"/>
            <a:ext cx="2819400" cy="588963"/>
          </a:xfrm>
          <a:prstGeom prst="rect">
            <a:avLst/>
          </a:prstGeom>
          <a:blipFill dpi="0" rotWithShape="0">
            <a:blip r:embed="rId2" cstate="print"/>
            <a:srcRect/>
            <a:tile tx="0" ty="0" sx="100000" sy="100000" flip="none" algn="tl"/>
          </a:blipFill>
          <a:ln w="9525">
            <a:solidFill>
              <a:srgbClr val="CC0000"/>
            </a:solidFill>
            <a:miter lim="800000"/>
            <a:headEnd/>
            <a:tailEnd/>
          </a:ln>
          <a:effectLst/>
        </p:spPr>
        <p:txBody>
          <a:bodyPr>
            <a:spAutoFit/>
          </a:bodyPr>
          <a:lstStyle/>
          <a:p>
            <a:r>
              <a:rPr kumimoji="1" lang="en-US" altLang="zh-CN" sz="3200">
                <a:latin typeface="Tahoma" pitchFamily="34" charset="0"/>
                <a:ea typeface="华文新魏" pitchFamily="2" charset="-122"/>
              </a:rPr>
              <a:t>  </a:t>
            </a:r>
            <a:r>
              <a:rPr kumimoji="1" lang="zh-CN" altLang="en-US" sz="3200">
                <a:latin typeface="Tahoma" pitchFamily="34" charset="0"/>
                <a:ea typeface="华文新魏" pitchFamily="2" charset="-122"/>
              </a:rPr>
              <a:t>有形的套子</a:t>
            </a:r>
          </a:p>
        </p:txBody>
      </p:sp>
      <p:sp>
        <p:nvSpPr>
          <p:cNvPr id="44052" name="Text Box 20" descr="白色大理石"/>
          <p:cNvSpPr txBox="1">
            <a:spLocks noChangeArrowheads="1"/>
          </p:cNvSpPr>
          <p:nvPr/>
        </p:nvSpPr>
        <p:spPr bwMode="auto">
          <a:xfrm>
            <a:off x="5286375" y="3952875"/>
            <a:ext cx="2971800" cy="588963"/>
          </a:xfrm>
          <a:prstGeom prst="rect">
            <a:avLst/>
          </a:prstGeom>
          <a:blipFill dpi="0" rotWithShape="0">
            <a:blip r:embed="rId2" cstate="print"/>
            <a:srcRect/>
            <a:tile tx="0" ty="0" sx="100000" sy="100000" flip="none" algn="tl"/>
          </a:blipFill>
          <a:ln w="9525">
            <a:solidFill>
              <a:srgbClr val="CC0000"/>
            </a:solidFill>
            <a:miter lim="800000"/>
            <a:headEnd/>
            <a:tailEnd/>
          </a:ln>
          <a:effectLst/>
        </p:spPr>
        <p:txBody>
          <a:bodyPr>
            <a:spAutoFit/>
          </a:bodyPr>
          <a:lstStyle/>
          <a:p>
            <a:r>
              <a:rPr kumimoji="1" lang="en-US" altLang="zh-CN" sz="3200">
                <a:latin typeface="Tahoma" pitchFamily="34" charset="0"/>
                <a:ea typeface="华文新魏" pitchFamily="2" charset="-122"/>
              </a:rPr>
              <a:t>  </a:t>
            </a:r>
            <a:r>
              <a:rPr kumimoji="1" lang="zh-CN" altLang="en-US" sz="3200">
                <a:latin typeface="Tahoma" pitchFamily="34" charset="0"/>
                <a:ea typeface="华文新魏" pitchFamily="2" charset="-122"/>
              </a:rPr>
              <a:t>无形的套子</a:t>
            </a:r>
          </a:p>
        </p:txBody>
      </p:sp>
      <p:sp>
        <p:nvSpPr>
          <p:cNvPr id="44053" name="Text Box 21"/>
          <p:cNvSpPr txBox="1">
            <a:spLocks noChangeArrowheads="1"/>
          </p:cNvSpPr>
          <p:nvPr/>
        </p:nvSpPr>
        <p:spPr bwMode="auto">
          <a:xfrm>
            <a:off x="5057775" y="2124075"/>
            <a:ext cx="3028950" cy="579438"/>
          </a:xfrm>
          <a:prstGeom prst="rect">
            <a:avLst/>
          </a:prstGeom>
          <a:noFill/>
          <a:ln w="9525">
            <a:noFill/>
            <a:miter lim="800000"/>
            <a:headEnd/>
            <a:tailEnd/>
          </a:ln>
          <a:effectLst/>
        </p:spPr>
        <p:txBody>
          <a:bodyPr wrap="none">
            <a:spAutoFit/>
          </a:bodyPr>
          <a:lstStyle/>
          <a:p>
            <a:r>
              <a:rPr kumimoji="1" lang="zh-CN" altLang="en-US" sz="3200">
                <a:solidFill>
                  <a:srgbClr val="000066"/>
                </a:solidFill>
                <a:latin typeface="Tahoma" pitchFamily="34" charset="0"/>
                <a:ea typeface="华文新魏" pitchFamily="2" charset="-122"/>
              </a:rPr>
              <a:t>（保守、僵化）</a:t>
            </a:r>
          </a:p>
        </p:txBody>
      </p:sp>
      <p:sp>
        <p:nvSpPr>
          <p:cNvPr id="44054" name="Text Box 22"/>
          <p:cNvSpPr txBox="1">
            <a:spLocks noChangeArrowheads="1"/>
          </p:cNvSpPr>
          <p:nvPr/>
        </p:nvSpPr>
        <p:spPr bwMode="auto">
          <a:xfrm>
            <a:off x="5210175" y="4638675"/>
            <a:ext cx="3028950" cy="579438"/>
          </a:xfrm>
          <a:prstGeom prst="rect">
            <a:avLst/>
          </a:prstGeom>
          <a:noFill/>
          <a:ln w="9525">
            <a:noFill/>
            <a:miter lim="800000"/>
            <a:headEnd/>
            <a:tailEnd/>
          </a:ln>
          <a:effectLst/>
        </p:spPr>
        <p:txBody>
          <a:bodyPr wrap="none">
            <a:spAutoFit/>
          </a:bodyPr>
          <a:lstStyle/>
          <a:p>
            <a:r>
              <a:rPr kumimoji="1" lang="zh-CN" altLang="en-US" sz="3200">
                <a:solidFill>
                  <a:srgbClr val="000066"/>
                </a:solidFill>
                <a:latin typeface="Tahoma" pitchFamily="34" charset="0"/>
                <a:ea typeface="华文新魏" pitchFamily="2" charset="-122"/>
              </a:rPr>
              <a:t>（反动、虚弱）</a:t>
            </a:r>
          </a:p>
        </p:txBody>
      </p:sp>
      <p:sp>
        <p:nvSpPr>
          <p:cNvPr id="44055" name="Text Box 23"/>
          <p:cNvSpPr txBox="1">
            <a:spLocks noChangeArrowheads="1"/>
          </p:cNvSpPr>
          <p:nvPr/>
        </p:nvSpPr>
        <p:spPr bwMode="auto">
          <a:xfrm>
            <a:off x="5514975" y="2733675"/>
            <a:ext cx="2225675" cy="588963"/>
          </a:xfrm>
          <a:prstGeom prst="rect">
            <a:avLst/>
          </a:prstGeom>
          <a:noFill/>
          <a:ln w="9525">
            <a:solidFill>
              <a:srgbClr val="CC0000"/>
            </a:solidFill>
            <a:miter lim="800000"/>
            <a:headEnd/>
            <a:tailEnd/>
          </a:ln>
          <a:effectLst/>
        </p:spPr>
        <p:txBody>
          <a:bodyPr wrap="none">
            <a:spAutoFit/>
          </a:bodyPr>
          <a:lstStyle/>
          <a:p>
            <a:r>
              <a:rPr kumimoji="1" lang="zh-CN" altLang="en-US" sz="3200">
                <a:latin typeface="Tahoma" pitchFamily="34" charset="0"/>
                <a:ea typeface="华文新魏" pitchFamily="2" charset="-122"/>
              </a:rPr>
              <a:t>套住了自己</a:t>
            </a:r>
          </a:p>
        </p:txBody>
      </p:sp>
      <p:sp>
        <p:nvSpPr>
          <p:cNvPr id="44056" name="Text Box 24"/>
          <p:cNvSpPr txBox="1">
            <a:spLocks noChangeArrowheads="1"/>
          </p:cNvSpPr>
          <p:nvPr/>
        </p:nvSpPr>
        <p:spPr bwMode="auto">
          <a:xfrm>
            <a:off x="5438775" y="5476875"/>
            <a:ext cx="3038475" cy="588963"/>
          </a:xfrm>
          <a:prstGeom prst="rect">
            <a:avLst/>
          </a:prstGeom>
          <a:noFill/>
          <a:ln w="9525">
            <a:solidFill>
              <a:srgbClr val="CC0000"/>
            </a:solidFill>
            <a:miter lim="800000"/>
            <a:headEnd/>
            <a:tailEnd/>
          </a:ln>
          <a:effectLst/>
        </p:spPr>
        <p:txBody>
          <a:bodyPr wrap="none">
            <a:spAutoFit/>
          </a:bodyPr>
          <a:lstStyle/>
          <a:p>
            <a:r>
              <a:rPr kumimoji="1" lang="zh-CN" altLang="en-US" sz="3200">
                <a:latin typeface="Tahoma" pitchFamily="34" charset="0"/>
                <a:ea typeface="华文新魏" pitchFamily="2" charset="-122"/>
              </a:rPr>
              <a:t>套自己也套别人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500" fill="hold"/>
                                        <p:tgtEl>
                                          <p:spTgt spid="44034"/>
                                        </p:tgtEl>
                                        <p:attrNameLst>
                                          <p:attrName>ppt_x</p:attrName>
                                        </p:attrNameLst>
                                      </p:cBhvr>
                                      <p:tavLst>
                                        <p:tav tm="0">
                                          <p:val>
                                            <p:strVal val="0-#ppt_w/2"/>
                                          </p:val>
                                        </p:tav>
                                        <p:tav tm="100000">
                                          <p:val>
                                            <p:strVal val="#ppt_x"/>
                                          </p:val>
                                        </p:tav>
                                      </p:tavLst>
                                    </p:anim>
                                    <p:anim calcmode="lin" valueType="num">
                                      <p:cBhvr additive="base">
                                        <p:cTn id="8" dur="500" fill="hold"/>
                                        <p:tgtEl>
                                          <p:spTgt spid="440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035"/>
                                        </p:tgtEl>
                                        <p:attrNameLst>
                                          <p:attrName>style.visibility</p:attrName>
                                        </p:attrNameLst>
                                      </p:cBhvr>
                                      <p:to>
                                        <p:strVal val="visible"/>
                                      </p:to>
                                    </p:set>
                                    <p:anim calcmode="lin" valueType="num">
                                      <p:cBhvr additive="base">
                                        <p:cTn id="13" dur="500" fill="hold"/>
                                        <p:tgtEl>
                                          <p:spTgt spid="44035"/>
                                        </p:tgtEl>
                                        <p:attrNameLst>
                                          <p:attrName>ppt_x</p:attrName>
                                        </p:attrNameLst>
                                      </p:cBhvr>
                                      <p:tavLst>
                                        <p:tav tm="0">
                                          <p:val>
                                            <p:strVal val="0-#ppt_w/2"/>
                                          </p:val>
                                        </p:tav>
                                        <p:tav tm="100000">
                                          <p:val>
                                            <p:strVal val="#ppt_x"/>
                                          </p:val>
                                        </p:tav>
                                      </p:tavLst>
                                    </p:anim>
                                    <p:anim calcmode="lin" valueType="num">
                                      <p:cBhvr additive="base">
                                        <p:cTn id="14"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4048"/>
                                        </p:tgtEl>
                                        <p:attrNameLst>
                                          <p:attrName>style.visibility</p:attrName>
                                        </p:attrNameLst>
                                      </p:cBhvr>
                                      <p:to>
                                        <p:strVal val="visible"/>
                                      </p:to>
                                    </p:set>
                                    <p:anim calcmode="lin" valueType="num">
                                      <p:cBhvr additive="base">
                                        <p:cTn id="19" dur="500" fill="hold"/>
                                        <p:tgtEl>
                                          <p:spTgt spid="44048"/>
                                        </p:tgtEl>
                                        <p:attrNameLst>
                                          <p:attrName>ppt_x</p:attrName>
                                        </p:attrNameLst>
                                      </p:cBhvr>
                                      <p:tavLst>
                                        <p:tav tm="0">
                                          <p:val>
                                            <p:strVal val="0-#ppt_w/2"/>
                                          </p:val>
                                        </p:tav>
                                        <p:tav tm="100000">
                                          <p:val>
                                            <p:strVal val="#ppt_x"/>
                                          </p:val>
                                        </p:tav>
                                      </p:tavLst>
                                    </p:anim>
                                    <p:anim calcmode="lin" valueType="num">
                                      <p:cBhvr additive="base">
                                        <p:cTn id="20" dur="500" fill="hold"/>
                                        <p:tgtEl>
                                          <p:spTgt spid="4404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4036"/>
                                        </p:tgtEl>
                                        <p:attrNameLst>
                                          <p:attrName>style.visibility</p:attrName>
                                        </p:attrNameLst>
                                      </p:cBhvr>
                                      <p:to>
                                        <p:strVal val="visible"/>
                                      </p:to>
                                    </p:set>
                                    <p:anim calcmode="lin" valueType="num">
                                      <p:cBhvr additive="base">
                                        <p:cTn id="25" dur="500" fill="hold"/>
                                        <p:tgtEl>
                                          <p:spTgt spid="44036"/>
                                        </p:tgtEl>
                                        <p:attrNameLst>
                                          <p:attrName>ppt_x</p:attrName>
                                        </p:attrNameLst>
                                      </p:cBhvr>
                                      <p:tavLst>
                                        <p:tav tm="0">
                                          <p:val>
                                            <p:strVal val="0-#ppt_w/2"/>
                                          </p:val>
                                        </p:tav>
                                        <p:tav tm="100000">
                                          <p:val>
                                            <p:strVal val="#ppt_x"/>
                                          </p:val>
                                        </p:tav>
                                      </p:tavLst>
                                    </p:anim>
                                    <p:anim calcmode="lin" valueType="num">
                                      <p:cBhvr additive="base">
                                        <p:cTn id="26" dur="500" fill="hold"/>
                                        <p:tgtEl>
                                          <p:spTgt spid="4403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4047"/>
                                        </p:tgtEl>
                                        <p:attrNameLst>
                                          <p:attrName>style.visibility</p:attrName>
                                        </p:attrNameLst>
                                      </p:cBhvr>
                                      <p:to>
                                        <p:strVal val="visible"/>
                                      </p:to>
                                    </p:set>
                                    <p:anim calcmode="lin" valueType="num">
                                      <p:cBhvr additive="base">
                                        <p:cTn id="31" dur="500" fill="hold"/>
                                        <p:tgtEl>
                                          <p:spTgt spid="44047"/>
                                        </p:tgtEl>
                                        <p:attrNameLst>
                                          <p:attrName>ppt_x</p:attrName>
                                        </p:attrNameLst>
                                      </p:cBhvr>
                                      <p:tavLst>
                                        <p:tav tm="0">
                                          <p:val>
                                            <p:strVal val="0-#ppt_w/2"/>
                                          </p:val>
                                        </p:tav>
                                        <p:tav tm="100000">
                                          <p:val>
                                            <p:strVal val="#ppt_x"/>
                                          </p:val>
                                        </p:tav>
                                      </p:tavLst>
                                    </p:anim>
                                    <p:anim calcmode="lin" valueType="num">
                                      <p:cBhvr additive="base">
                                        <p:cTn id="32" dur="500" fill="hold"/>
                                        <p:tgtEl>
                                          <p:spTgt spid="4404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4037"/>
                                        </p:tgtEl>
                                        <p:attrNameLst>
                                          <p:attrName>style.visibility</p:attrName>
                                        </p:attrNameLst>
                                      </p:cBhvr>
                                      <p:to>
                                        <p:strVal val="visible"/>
                                      </p:to>
                                    </p:set>
                                    <p:anim calcmode="lin" valueType="num">
                                      <p:cBhvr additive="base">
                                        <p:cTn id="37" dur="500" fill="hold"/>
                                        <p:tgtEl>
                                          <p:spTgt spid="44037"/>
                                        </p:tgtEl>
                                        <p:attrNameLst>
                                          <p:attrName>ppt_x</p:attrName>
                                        </p:attrNameLst>
                                      </p:cBhvr>
                                      <p:tavLst>
                                        <p:tav tm="0">
                                          <p:val>
                                            <p:strVal val="0-#ppt_w/2"/>
                                          </p:val>
                                        </p:tav>
                                        <p:tav tm="100000">
                                          <p:val>
                                            <p:strVal val="#ppt_x"/>
                                          </p:val>
                                        </p:tav>
                                      </p:tavLst>
                                    </p:anim>
                                    <p:anim calcmode="lin" valueType="num">
                                      <p:cBhvr additive="base">
                                        <p:cTn id="38" dur="500" fill="hold"/>
                                        <p:tgtEl>
                                          <p:spTgt spid="4403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44046"/>
                                        </p:tgtEl>
                                        <p:attrNameLst>
                                          <p:attrName>style.visibility</p:attrName>
                                        </p:attrNameLst>
                                      </p:cBhvr>
                                      <p:to>
                                        <p:strVal val="visible"/>
                                      </p:to>
                                    </p:set>
                                    <p:anim calcmode="lin" valueType="num">
                                      <p:cBhvr additive="base">
                                        <p:cTn id="43" dur="500" fill="hold"/>
                                        <p:tgtEl>
                                          <p:spTgt spid="44046"/>
                                        </p:tgtEl>
                                        <p:attrNameLst>
                                          <p:attrName>ppt_x</p:attrName>
                                        </p:attrNameLst>
                                      </p:cBhvr>
                                      <p:tavLst>
                                        <p:tav tm="0">
                                          <p:val>
                                            <p:strVal val="0-#ppt_w/2"/>
                                          </p:val>
                                        </p:tav>
                                        <p:tav tm="100000">
                                          <p:val>
                                            <p:strVal val="#ppt_x"/>
                                          </p:val>
                                        </p:tav>
                                      </p:tavLst>
                                    </p:anim>
                                    <p:anim calcmode="lin" valueType="num">
                                      <p:cBhvr additive="base">
                                        <p:cTn id="44" dur="500" fill="hold"/>
                                        <p:tgtEl>
                                          <p:spTgt spid="4404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4038"/>
                                        </p:tgtEl>
                                        <p:attrNameLst>
                                          <p:attrName>style.visibility</p:attrName>
                                        </p:attrNameLst>
                                      </p:cBhvr>
                                      <p:to>
                                        <p:strVal val="visible"/>
                                      </p:to>
                                    </p:set>
                                    <p:anim calcmode="lin" valueType="num">
                                      <p:cBhvr additive="base">
                                        <p:cTn id="49" dur="500" fill="hold"/>
                                        <p:tgtEl>
                                          <p:spTgt spid="44038"/>
                                        </p:tgtEl>
                                        <p:attrNameLst>
                                          <p:attrName>ppt_x</p:attrName>
                                        </p:attrNameLst>
                                      </p:cBhvr>
                                      <p:tavLst>
                                        <p:tav tm="0">
                                          <p:val>
                                            <p:strVal val="0-#ppt_w/2"/>
                                          </p:val>
                                        </p:tav>
                                        <p:tav tm="100000">
                                          <p:val>
                                            <p:strVal val="#ppt_x"/>
                                          </p:val>
                                        </p:tav>
                                      </p:tavLst>
                                    </p:anim>
                                    <p:anim calcmode="lin" valueType="num">
                                      <p:cBhvr additive="base">
                                        <p:cTn id="50" dur="500" fill="hold"/>
                                        <p:tgtEl>
                                          <p:spTgt spid="4403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44045"/>
                                        </p:tgtEl>
                                        <p:attrNameLst>
                                          <p:attrName>style.visibility</p:attrName>
                                        </p:attrNameLst>
                                      </p:cBhvr>
                                      <p:to>
                                        <p:strVal val="visible"/>
                                      </p:to>
                                    </p:set>
                                    <p:anim calcmode="lin" valueType="num">
                                      <p:cBhvr additive="base">
                                        <p:cTn id="55" dur="500" fill="hold"/>
                                        <p:tgtEl>
                                          <p:spTgt spid="44045"/>
                                        </p:tgtEl>
                                        <p:attrNameLst>
                                          <p:attrName>ppt_x</p:attrName>
                                        </p:attrNameLst>
                                      </p:cBhvr>
                                      <p:tavLst>
                                        <p:tav tm="0">
                                          <p:val>
                                            <p:strVal val="0-#ppt_w/2"/>
                                          </p:val>
                                        </p:tav>
                                        <p:tav tm="100000">
                                          <p:val>
                                            <p:strVal val="#ppt_x"/>
                                          </p:val>
                                        </p:tav>
                                      </p:tavLst>
                                    </p:anim>
                                    <p:anim calcmode="lin" valueType="num">
                                      <p:cBhvr additive="base">
                                        <p:cTn id="56" dur="500" fill="hold"/>
                                        <p:tgtEl>
                                          <p:spTgt spid="4404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4039"/>
                                        </p:tgtEl>
                                        <p:attrNameLst>
                                          <p:attrName>style.visibility</p:attrName>
                                        </p:attrNameLst>
                                      </p:cBhvr>
                                      <p:to>
                                        <p:strVal val="visible"/>
                                      </p:to>
                                    </p:set>
                                    <p:anim calcmode="lin" valueType="num">
                                      <p:cBhvr additive="base">
                                        <p:cTn id="61" dur="500" fill="hold"/>
                                        <p:tgtEl>
                                          <p:spTgt spid="44039"/>
                                        </p:tgtEl>
                                        <p:attrNameLst>
                                          <p:attrName>ppt_x</p:attrName>
                                        </p:attrNameLst>
                                      </p:cBhvr>
                                      <p:tavLst>
                                        <p:tav tm="0">
                                          <p:val>
                                            <p:strVal val="0-#ppt_w/2"/>
                                          </p:val>
                                        </p:tav>
                                        <p:tav tm="100000">
                                          <p:val>
                                            <p:strVal val="#ppt_x"/>
                                          </p:val>
                                        </p:tav>
                                      </p:tavLst>
                                    </p:anim>
                                    <p:anim calcmode="lin" valueType="num">
                                      <p:cBhvr additive="base">
                                        <p:cTn id="62" dur="500" fill="hold"/>
                                        <p:tgtEl>
                                          <p:spTgt spid="4403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44044"/>
                                        </p:tgtEl>
                                        <p:attrNameLst>
                                          <p:attrName>style.visibility</p:attrName>
                                        </p:attrNameLst>
                                      </p:cBhvr>
                                      <p:to>
                                        <p:strVal val="visible"/>
                                      </p:to>
                                    </p:set>
                                    <p:anim calcmode="lin" valueType="num">
                                      <p:cBhvr additive="base">
                                        <p:cTn id="67" dur="500" fill="hold"/>
                                        <p:tgtEl>
                                          <p:spTgt spid="44044"/>
                                        </p:tgtEl>
                                        <p:attrNameLst>
                                          <p:attrName>ppt_x</p:attrName>
                                        </p:attrNameLst>
                                      </p:cBhvr>
                                      <p:tavLst>
                                        <p:tav tm="0">
                                          <p:val>
                                            <p:strVal val="0-#ppt_w/2"/>
                                          </p:val>
                                        </p:tav>
                                        <p:tav tm="100000">
                                          <p:val>
                                            <p:strVal val="#ppt_x"/>
                                          </p:val>
                                        </p:tav>
                                      </p:tavLst>
                                    </p:anim>
                                    <p:anim calcmode="lin" valueType="num">
                                      <p:cBhvr additive="base">
                                        <p:cTn id="68" dur="500" fill="hold"/>
                                        <p:tgtEl>
                                          <p:spTgt spid="44044"/>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4040"/>
                                        </p:tgtEl>
                                        <p:attrNameLst>
                                          <p:attrName>style.visibility</p:attrName>
                                        </p:attrNameLst>
                                      </p:cBhvr>
                                      <p:to>
                                        <p:strVal val="visible"/>
                                      </p:to>
                                    </p:set>
                                    <p:anim calcmode="lin" valueType="num">
                                      <p:cBhvr additive="base">
                                        <p:cTn id="73" dur="500" fill="hold"/>
                                        <p:tgtEl>
                                          <p:spTgt spid="44040"/>
                                        </p:tgtEl>
                                        <p:attrNameLst>
                                          <p:attrName>ppt_x</p:attrName>
                                        </p:attrNameLst>
                                      </p:cBhvr>
                                      <p:tavLst>
                                        <p:tav tm="0">
                                          <p:val>
                                            <p:strVal val="0-#ppt_w/2"/>
                                          </p:val>
                                        </p:tav>
                                        <p:tav tm="100000">
                                          <p:val>
                                            <p:strVal val="#ppt_x"/>
                                          </p:val>
                                        </p:tav>
                                      </p:tavLst>
                                    </p:anim>
                                    <p:anim calcmode="lin" valueType="num">
                                      <p:cBhvr additive="base">
                                        <p:cTn id="74" dur="500" fill="hold"/>
                                        <p:tgtEl>
                                          <p:spTgt spid="44040"/>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44043"/>
                                        </p:tgtEl>
                                        <p:attrNameLst>
                                          <p:attrName>style.visibility</p:attrName>
                                        </p:attrNameLst>
                                      </p:cBhvr>
                                      <p:to>
                                        <p:strVal val="visible"/>
                                      </p:to>
                                    </p:set>
                                    <p:anim calcmode="lin" valueType="num">
                                      <p:cBhvr additive="base">
                                        <p:cTn id="79" dur="500" fill="hold"/>
                                        <p:tgtEl>
                                          <p:spTgt spid="44043"/>
                                        </p:tgtEl>
                                        <p:attrNameLst>
                                          <p:attrName>ppt_x</p:attrName>
                                        </p:attrNameLst>
                                      </p:cBhvr>
                                      <p:tavLst>
                                        <p:tav tm="0">
                                          <p:val>
                                            <p:strVal val="0-#ppt_w/2"/>
                                          </p:val>
                                        </p:tav>
                                        <p:tav tm="100000">
                                          <p:val>
                                            <p:strVal val="#ppt_x"/>
                                          </p:val>
                                        </p:tav>
                                      </p:tavLst>
                                    </p:anim>
                                    <p:anim calcmode="lin" valueType="num">
                                      <p:cBhvr additive="base">
                                        <p:cTn id="80" dur="500" fill="hold"/>
                                        <p:tgtEl>
                                          <p:spTgt spid="44043"/>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44041"/>
                                        </p:tgtEl>
                                        <p:attrNameLst>
                                          <p:attrName>style.visibility</p:attrName>
                                        </p:attrNameLst>
                                      </p:cBhvr>
                                      <p:to>
                                        <p:strVal val="visible"/>
                                      </p:to>
                                    </p:set>
                                    <p:anim calcmode="lin" valueType="num">
                                      <p:cBhvr additive="base">
                                        <p:cTn id="85" dur="500" fill="hold"/>
                                        <p:tgtEl>
                                          <p:spTgt spid="44041"/>
                                        </p:tgtEl>
                                        <p:attrNameLst>
                                          <p:attrName>ppt_x</p:attrName>
                                        </p:attrNameLst>
                                      </p:cBhvr>
                                      <p:tavLst>
                                        <p:tav tm="0">
                                          <p:val>
                                            <p:strVal val="0-#ppt_w/2"/>
                                          </p:val>
                                        </p:tav>
                                        <p:tav tm="100000">
                                          <p:val>
                                            <p:strVal val="#ppt_x"/>
                                          </p:val>
                                        </p:tav>
                                      </p:tavLst>
                                    </p:anim>
                                    <p:anim calcmode="lin" valueType="num">
                                      <p:cBhvr additive="base">
                                        <p:cTn id="86" dur="500" fill="hold"/>
                                        <p:tgtEl>
                                          <p:spTgt spid="44041"/>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44042"/>
                                        </p:tgtEl>
                                        <p:attrNameLst>
                                          <p:attrName>style.visibility</p:attrName>
                                        </p:attrNameLst>
                                      </p:cBhvr>
                                      <p:to>
                                        <p:strVal val="visible"/>
                                      </p:to>
                                    </p:set>
                                    <p:anim calcmode="lin" valueType="num">
                                      <p:cBhvr additive="base">
                                        <p:cTn id="91" dur="500" fill="hold"/>
                                        <p:tgtEl>
                                          <p:spTgt spid="44042"/>
                                        </p:tgtEl>
                                        <p:attrNameLst>
                                          <p:attrName>ppt_x</p:attrName>
                                        </p:attrNameLst>
                                      </p:cBhvr>
                                      <p:tavLst>
                                        <p:tav tm="0">
                                          <p:val>
                                            <p:strVal val="0-#ppt_w/2"/>
                                          </p:val>
                                        </p:tav>
                                        <p:tav tm="100000">
                                          <p:val>
                                            <p:strVal val="#ppt_x"/>
                                          </p:val>
                                        </p:tav>
                                      </p:tavLst>
                                    </p:anim>
                                    <p:anim calcmode="lin" valueType="num">
                                      <p:cBhvr additive="base">
                                        <p:cTn id="92" dur="500" fill="hold"/>
                                        <p:tgtEl>
                                          <p:spTgt spid="4404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44049"/>
                                        </p:tgtEl>
                                        <p:attrNameLst>
                                          <p:attrName>style.visibility</p:attrName>
                                        </p:attrNameLst>
                                      </p:cBhvr>
                                      <p:to>
                                        <p:strVal val="visible"/>
                                      </p:to>
                                    </p:set>
                                    <p:anim calcmode="lin" valueType="num">
                                      <p:cBhvr additive="base">
                                        <p:cTn id="97" dur="500" fill="hold"/>
                                        <p:tgtEl>
                                          <p:spTgt spid="44049"/>
                                        </p:tgtEl>
                                        <p:attrNameLst>
                                          <p:attrName>ppt_x</p:attrName>
                                        </p:attrNameLst>
                                      </p:cBhvr>
                                      <p:tavLst>
                                        <p:tav tm="0">
                                          <p:val>
                                            <p:strVal val="0-#ppt_w/2"/>
                                          </p:val>
                                        </p:tav>
                                        <p:tav tm="100000">
                                          <p:val>
                                            <p:strVal val="#ppt_x"/>
                                          </p:val>
                                        </p:tav>
                                      </p:tavLst>
                                    </p:anim>
                                    <p:anim calcmode="lin" valueType="num">
                                      <p:cBhvr additive="base">
                                        <p:cTn id="98" dur="500" fill="hold"/>
                                        <p:tgtEl>
                                          <p:spTgt spid="44049"/>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44051"/>
                                        </p:tgtEl>
                                        <p:attrNameLst>
                                          <p:attrName>style.visibility</p:attrName>
                                        </p:attrNameLst>
                                      </p:cBhvr>
                                      <p:to>
                                        <p:strVal val="visible"/>
                                      </p:to>
                                    </p:set>
                                    <p:anim calcmode="lin" valueType="num">
                                      <p:cBhvr additive="base">
                                        <p:cTn id="103" dur="500" fill="hold"/>
                                        <p:tgtEl>
                                          <p:spTgt spid="44051"/>
                                        </p:tgtEl>
                                        <p:attrNameLst>
                                          <p:attrName>ppt_x</p:attrName>
                                        </p:attrNameLst>
                                      </p:cBhvr>
                                      <p:tavLst>
                                        <p:tav tm="0">
                                          <p:val>
                                            <p:strVal val="0-#ppt_w/2"/>
                                          </p:val>
                                        </p:tav>
                                        <p:tav tm="100000">
                                          <p:val>
                                            <p:strVal val="#ppt_x"/>
                                          </p:val>
                                        </p:tav>
                                      </p:tavLst>
                                    </p:anim>
                                    <p:anim calcmode="lin" valueType="num">
                                      <p:cBhvr additive="base">
                                        <p:cTn id="104" dur="500" fill="hold"/>
                                        <p:tgtEl>
                                          <p:spTgt spid="44051"/>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44050"/>
                                        </p:tgtEl>
                                        <p:attrNameLst>
                                          <p:attrName>style.visibility</p:attrName>
                                        </p:attrNameLst>
                                      </p:cBhvr>
                                      <p:to>
                                        <p:strVal val="visible"/>
                                      </p:to>
                                    </p:set>
                                    <p:anim calcmode="lin" valueType="num">
                                      <p:cBhvr additive="base">
                                        <p:cTn id="109" dur="500" fill="hold"/>
                                        <p:tgtEl>
                                          <p:spTgt spid="44050"/>
                                        </p:tgtEl>
                                        <p:attrNameLst>
                                          <p:attrName>ppt_x</p:attrName>
                                        </p:attrNameLst>
                                      </p:cBhvr>
                                      <p:tavLst>
                                        <p:tav tm="0">
                                          <p:val>
                                            <p:strVal val="0-#ppt_w/2"/>
                                          </p:val>
                                        </p:tav>
                                        <p:tav tm="100000">
                                          <p:val>
                                            <p:strVal val="#ppt_x"/>
                                          </p:val>
                                        </p:tav>
                                      </p:tavLst>
                                    </p:anim>
                                    <p:anim calcmode="lin" valueType="num">
                                      <p:cBhvr additive="base">
                                        <p:cTn id="110" dur="500" fill="hold"/>
                                        <p:tgtEl>
                                          <p:spTgt spid="44050"/>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44052"/>
                                        </p:tgtEl>
                                        <p:attrNameLst>
                                          <p:attrName>style.visibility</p:attrName>
                                        </p:attrNameLst>
                                      </p:cBhvr>
                                      <p:to>
                                        <p:strVal val="visible"/>
                                      </p:to>
                                    </p:set>
                                    <p:anim calcmode="lin" valueType="num">
                                      <p:cBhvr additive="base">
                                        <p:cTn id="115" dur="500" fill="hold"/>
                                        <p:tgtEl>
                                          <p:spTgt spid="44052"/>
                                        </p:tgtEl>
                                        <p:attrNameLst>
                                          <p:attrName>ppt_x</p:attrName>
                                        </p:attrNameLst>
                                      </p:cBhvr>
                                      <p:tavLst>
                                        <p:tav tm="0">
                                          <p:val>
                                            <p:strVal val="0-#ppt_w/2"/>
                                          </p:val>
                                        </p:tav>
                                        <p:tav tm="100000">
                                          <p:val>
                                            <p:strVal val="#ppt_x"/>
                                          </p:val>
                                        </p:tav>
                                      </p:tavLst>
                                    </p:anim>
                                    <p:anim calcmode="lin" valueType="num">
                                      <p:cBhvr additive="base">
                                        <p:cTn id="116" dur="500" fill="hold"/>
                                        <p:tgtEl>
                                          <p:spTgt spid="44052"/>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44053"/>
                                        </p:tgtEl>
                                        <p:attrNameLst>
                                          <p:attrName>style.visibility</p:attrName>
                                        </p:attrNameLst>
                                      </p:cBhvr>
                                      <p:to>
                                        <p:strVal val="visible"/>
                                      </p:to>
                                    </p:set>
                                    <p:anim calcmode="lin" valueType="num">
                                      <p:cBhvr additive="base">
                                        <p:cTn id="121" dur="500" fill="hold"/>
                                        <p:tgtEl>
                                          <p:spTgt spid="44053"/>
                                        </p:tgtEl>
                                        <p:attrNameLst>
                                          <p:attrName>ppt_x</p:attrName>
                                        </p:attrNameLst>
                                      </p:cBhvr>
                                      <p:tavLst>
                                        <p:tav tm="0">
                                          <p:val>
                                            <p:strVal val="0-#ppt_w/2"/>
                                          </p:val>
                                        </p:tav>
                                        <p:tav tm="100000">
                                          <p:val>
                                            <p:strVal val="#ppt_x"/>
                                          </p:val>
                                        </p:tav>
                                      </p:tavLst>
                                    </p:anim>
                                    <p:anim calcmode="lin" valueType="num">
                                      <p:cBhvr additive="base">
                                        <p:cTn id="122" dur="500" fill="hold"/>
                                        <p:tgtEl>
                                          <p:spTgt spid="44053"/>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44054"/>
                                        </p:tgtEl>
                                        <p:attrNameLst>
                                          <p:attrName>style.visibility</p:attrName>
                                        </p:attrNameLst>
                                      </p:cBhvr>
                                      <p:to>
                                        <p:strVal val="visible"/>
                                      </p:to>
                                    </p:set>
                                    <p:anim calcmode="lin" valueType="num">
                                      <p:cBhvr additive="base">
                                        <p:cTn id="127" dur="500" fill="hold"/>
                                        <p:tgtEl>
                                          <p:spTgt spid="44054"/>
                                        </p:tgtEl>
                                        <p:attrNameLst>
                                          <p:attrName>ppt_x</p:attrName>
                                        </p:attrNameLst>
                                      </p:cBhvr>
                                      <p:tavLst>
                                        <p:tav tm="0">
                                          <p:val>
                                            <p:strVal val="0-#ppt_w/2"/>
                                          </p:val>
                                        </p:tav>
                                        <p:tav tm="100000">
                                          <p:val>
                                            <p:strVal val="#ppt_x"/>
                                          </p:val>
                                        </p:tav>
                                      </p:tavLst>
                                    </p:anim>
                                    <p:anim calcmode="lin" valueType="num">
                                      <p:cBhvr additive="base">
                                        <p:cTn id="128" dur="500" fill="hold"/>
                                        <p:tgtEl>
                                          <p:spTgt spid="44054"/>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44055"/>
                                        </p:tgtEl>
                                        <p:attrNameLst>
                                          <p:attrName>style.visibility</p:attrName>
                                        </p:attrNameLst>
                                      </p:cBhvr>
                                      <p:to>
                                        <p:strVal val="visible"/>
                                      </p:to>
                                    </p:set>
                                    <p:anim calcmode="lin" valueType="num">
                                      <p:cBhvr additive="base">
                                        <p:cTn id="133" dur="500" fill="hold"/>
                                        <p:tgtEl>
                                          <p:spTgt spid="44055"/>
                                        </p:tgtEl>
                                        <p:attrNameLst>
                                          <p:attrName>ppt_x</p:attrName>
                                        </p:attrNameLst>
                                      </p:cBhvr>
                                      <p:tavLst>
                                        <p:tav tm="0">
                                          <p:val>
                                            <p:strVal val="0-#ppt_w/2"/>
                                          </p:val>
                                        </p:tav>
                                        <p:tav tm="100000">
                                          <p:val>
                                            <p:strVal val="#ppt_x"/>
                                          </p:val>
                                        </p:tav>
                                      </p:tavLst>
                                    </p:anim>
                                    <p:anim calcmode="lin" valueType="num">
                                      <p:cBhvr additive="base">
                                        <p:cTn id="134" dur="500" fill="hold"/>
                                        <p:tgtEl>
                                          <p:spTgt spid="44055"/>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44056"/>
                                        </p:tgtEl>
                                        <p:attrNameLst>
                                          <p:attrName>style.visibility</p:attrName>
                                        </p:attrNameLst>
                                      </p:cBhvr>
                                      <p:to>
                                        <p:strVal val="visible"/>
                                      </p:to>
                                    </p:set>
                                    <p:anim calcmode="lin" valueType="num">
                                      <p:cBhvr additive="base">
                                        <p:cTn id="139" dur="500" fill="hold"/>
                                        <p:tgtEl>
                                          <p:spTgt spid="44056"/>
                                        </p:tgtEl>
                                        <p:attrNameLst>
                                          <p:attrName>ppt_x</p:attrName>
                                        </p:attrNameLst>
                                      </p:cBhvr>
                                      <p:tavLst>
                                        <p:tav tm="0">
                                          <p:val>
                                            <p:strVal val="0-#ppt_w/2"/>
                                          </p:val>
                                        </p:tav>
                                        <p:tav tm="100000">
                                          <p:val>
                                            <p:strVal val="#ppt_x"/>
                                          </p:val>
                                        </p:tav>
                                      </p:tavLst>
                                    </p:anim>
                                    <p:anim calcmode="lin" valueType="num">
                                      <p:cBhvr additive="base">
                                        <p:cTn id="140" dur="500" fill="hold"/>
                                        <p:tgtEl>
                                          <p:spTgt spid="440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35" grpId="0" animBg="1" autoUpdateAnimBg="0"/>
      <p:bldP spid="44036" grpId="0" animBg="1" autoUpdateAnimBg="0"/>
      <p:bldP spid="44037" grpId="0" animBg="1" autoUpdateAnimBg="0"/>
      <p:bldP spid="44038" grpId="0" animBg="1" autoUpdateAnimBg="0"/>
      <p:bldP spid="44039" grpId="0" animBg="1" autoUpdateAnimBg="0"/>
      <p:bldP spid="44040" grpId="0" animBg="1" autoUpdateAnimBg="0"/>
      <p:bldP spid="44041" grpId="0" animBg="1" autoUpdateAnimBg="0"/>
      <p:bldP spid="44049" grpId="0" animBg="1"/>
      <p:bldP spid="44050" grpId="0" animBg="1"/>
      <p:bldP spid="44051" grpId="0" animBg="1" autoUpdateAnimBg="0"/>
      <p:bldP spid="44052" grpId="0" animBg="1" autoUpdateAnimBg="0"/>
      <p:bldP spid="44053" grpId="0" autoUpdateAnimBg="0"/>
      <p:bldP spid="44054" grpId="0" autoUpdateAnimBg="0"/>
      <p:bldP spid="44055" grpId="0" animBg="1" autoUpdateAnimBg="0"/>
      <p:bldP spid="44056"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95288" y="811213"/>
            <a:ext cx="8229600" cy="1143000"/>
          </a:xfrm>
        </p:spPr>
        <p:txBody>
          <a:bodyPr/>
          <a:lstStyle/>
          <a:p>
            <a:r>
              <a:rPr lang="en-US" altLang="zh-CN" sz="4800" b="1" i="1">
                <a:solidFill>
                  <a:srgbClr val="FF0000"/>
                </a:solidFill>
              </a:rPr>
              <a:t>2.</a:t>
            </a:r>
            <a:r>
              <a:rPr lang="zh-CN" altLang="en-US" sz="4800" b="1" i="1">
                <a:solidFill>
                  <a:srgbClr val="FF0000"/>
                </a:solidFill>
                <a:ea typeface="华文行楷" pitchFamily="2" charset="-122"/>
              </a:rPr>
              <a:t>别里科夫为什么把自己藏</a:t>
            </a:r>
            <a:br>
              <a:rPr lang="zh-CN" altLang="en-US" sz="4800" b="1" i="1">
                <a:solidFill>
                  <a:srgbClr val="FF0000"/>
                </a:solidFill>
                <a:ea typeface="华文行楷" pitchFamily="2" charset="-122"/>
              </a:rPr>
            </a:br>
            <a:r>
              <a:rPr lang="zh-CN" altLang="en-US" sz="4800">
                <a:solidFill>
                  <a:srgbClr val="FF0000"/>
                </a:solidFill>
                <a:ea typeface="华文行楷" pitchFamily="2" charset="-122"/>
              </a:rPr>
              <a:t>在</a:t>
            </a:r>
            <a:r>
              <a:rPr lang="zh-CN" altLang="en-US" sz="4800" b="1" i="1">
                <a:solidFill>
                  <a:srgbClr val="FF0000"/>
                </a:solidFill>
                <a:ea typeface="华文行楷" pitchFamily="2" charset="-122"/>
              </a:rPr>
              <a:t>“套子”里？（联系背景）</a:t>
            </a:r>
          </a:p>
        </p:txBody>
      </p:sp>
      <p:sp>
        <p:nvSpPr>
          <p:cNvPr id="45059" name="Rectangle 3"/>
          <p:cNvSpPr>
            <a:spLocks noGrp="1" noChangeArrowheads="1"/>
          </p:cNvSpPr>
          <p:nvPr>
            <p:ph type="body" orient="vert" idx="1"/>
          </p:nvPr>
        </p:nvSpPr>
        <p:spPr>
          <a:xfrm>
            <a:off x="1485900" y="2452688"/>
            <a:ext cx="6203950" cy="4405312"/>
          </a:xfrm>
        </p:spPr>
        <p:txBody>
          <a:bodyPr/>
          <a:lstStyle/>
          <a:p>
            <a:r>
              <a:rPr lang="zh-CN" altLang="en-US" sz="4400">
                <a:solidFill>
                  <a:srgbClr val="0000CC"/>
                </a:solidFill>
                <a:ea typeface="华文行楷" pitchFamily="2" charset="-122"/>
              </a:rPr>
              <a:t>害怕改变现状</a:t>
            </a:r>
          </a:p>
          <a:p>
            <a:pPr>
              <a:buFontTx/>
              <a:buNone/>
            </a:pPr>
            <a:endParaRPr lang="zh-CN" altLang="en-US" sz="4400">
              <a:solidFill>
                <a:srgbClr val="0000CC"/>
              </a:solidFill>
              <a:ea typeface="华文行楷" pitchFamily="2" charset="-122"/>
            </a:endParaRPr>
          </a:p>
          <a:p>
            <a:r>
              <a:rPr lang="zh-CN" altLang="en-US" sz="4400">
                <a:solidFill>
                  <a:srgbClr val="0000CC"/>
                </a:solidFill>
                <a:ea typeface="华文行楷" pitchFamily="2" charset="-122"/>
              </a:rPr>
              <a:t>害怕新生事物</a:t>
            </a:r>
          </a:p>
          <a:p>
            <a:pPr>
              <a:buFontTx/>
              <a:buNone/>
            </a:pPr>
            <a:endParaRPr lang="zh-CN" altLang="en-US" sz="4400">
              <a:solidFill>
                <a:srgbClr val="0000CC"/>
              </a:solidFill>
              <a:ea typeface="华文行楷" pitchFamily="2" charset="-122"/>
            </a:endParaRPr>
          </a:p>
          <a:p>
            <a:r>
              <a:rPr lang="zh-CN" altLang="en-US" sz="4400">
                <a:solidFill>
                  <a:srgbClr val="0000CC"/>
                </a:solidFill>
                <a:ea typeface="华文行楷" pitchFamily="2" charset="-122"/>
              </a:rPr>
              <a:t>因循守旧</a:t>
            </a:r>
          </a:p>
          <a:p>
            <a:pPr>
              <a:buFontTx/>
              <a:buNone/>
            </a:pPr>
            <a:endParaRPr lang="zh-CN" altLang="en-US" sz="4400">
              <a:solidFill>
                <a:srgbClr val="0000CC"/>
              </a:solidFill>
              <a:ea typeface="华文行楷" pitchFamily="2" charset="-122"/>
            </a:endParaRPr>
          </a:p>
          <a:p>
            <a:r>
              <a:rPr lang="zh-CN" altLang="en-US" sz="4400">
                <a:solidFill>
                  <a:srgbClr val="0000CC"/>
                </a:solidFill>
                <a:ea typeface="华文行楷" pitchFamily="2" charset="-122"/>
              </a:rPr>
              <a:t>保守反动</a:t>
            </a:r>
          </a:p>
          <a:p>
            <a:pPr>
              <a:buFontTx/>
              <a:buNone/>
            </a:pPr>
            <a:endParaRPr lang="zh-CN" altLang="en-US" sz="4400">
              <a:solidFill>
                <a:srgbClr val="0000CC"/>
              </a:solidFill>
              <a:ea typeface="华文行楷" pitchFamily="2" charset="-122"/>
            </a:endParaRPr>
          </a:p>
          <a:p>
            <a:endParaRPr lang="zh-CN" altLang="en-US" sz="4400">
              <a:solidFill>
                <a:srgbClr val="0000CC"/>
              </a:solidFill>
              <a:ea typeface="华文行楷" pitchFamily="2" charset="-122"/>
            </a:endParaRPr>
          </a:p>
          <a:p>
            <a:endParaRPr lang="en-US" altLang="zh-CN"/>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9">
                                            <p:txEl>
                                              <p:pRg st="2" end="2"/>
                                            </p:txEl>
                                          </p:spTgt>
                                        </p:tgtEl>
                                        <p:attrNameLst>
                                          <p:attrName>style.visibility</p:attrName>
                                        </p:attrNameLst>
                                      </p:cBhvr>
                                      <p:to>
                                        <p:strVal val="visible"/>
                                      </p:to>
                                    </p:set>
                                    <p:anim calcmode="lin" valueType="num">
                                      <p:cBhvr additive="base">
                                        <p:cTn id="13" dur="500" fill="hold"/>
                                        <p:tgtEl>
                                          <p:spTgt spid="4505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5059">
                                            <p:txEl>
                                              <p:pRg st="4" end="4"/>
                                            </p:txEl>
                                          </p:spTgt>
                                        </p:tgtEl>
                                        <p:attrNameLst>
                                          <p:attrName>style.visibility</p:attrName>
                                        </p:attrNameLst>
                                      </p:cBhvr>
                                      <p:to>
                                        <p:strVal val="visible"/>
                                      </p:to>
                                    </p:set>
                                    <p:anim calcmode="lin" valueType="num">
                                      <p:cBhvr additive="base">
                                        <p:cTn id="19" dur="500" fill="hold"/>
                                        <p:tgtEl>
                                          <p:spTgt spid="4505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5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059">
                                            <p:txEl>
                                              <p:pRg st="6" end="6"/>
                                            </p:txEl>
                                          </p:spTgt>
                                        </p:tgtEl>
                                        <p:attrNameLst>
                                          <p:attrName>style.visibility</p:attrName>
                                        </p:attrNameLst>
                                      </p:cBhvr>
                                      <p:to>
                                        <p:strVal val="visible"/>
                                      </p:to>
                                    </p:set>
                                    <p:anim calcmode="lin" valueType="num">
                                      <p:cBhvr additive="base">
                                        <p:cTn id="25" dur="500" fill="hold"/>
                                        <p:tgtEl>
                                          <p:spTgt spid="45059">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05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2339975" y="692150"/>
            <a:ext cx="5226050" cy="762000"/>
          </a:xfrm>
          <a:prstGeom prst="rect">
            <a:avLst/>
          </a:prstGeom>
          <a:noFill/>
          <a:ln w="9525">
            <a:noFill/>
            <a:miter lim="800000"/>
            <a:headEnd/>
            <a:tailEnd/>
          </a:ln>
          <a:effectLst/>
        </p:spPr>
        <p:txBody>
          <a:bodyPr wrap="none">
            <a:spAutoFit/>
          </a:bodyPr>
          <a:lstStyle/>
          <a:p>
            <a:r>
              <a:rPr lang="en-US" altLang="zh-CN" sz="4400" b="1">
                <a:solidFill>
                  <a:srgbClr val="FF0000"/>
                </a:solidFill>
              </a:rPr>
              <a:t>“</a:t>
            </a:r>
            <a:r>
              <a:rPr lang="zh-CN" altLang="en-US" sz="4400" b="1">
                <a:solidFill>
                  <a:srgbClr val="FF0000"/>
                </a:solidFill>
              </a:rPr>
              <a:t>老掌柜”难舍芭蕉扇</a:t>
            </a:r>
            <a:endParaRPr lang="zh-CN" altLang="en-US" sz="4400" b="1">
              <a:solidFill>
                <a:srgbClr val="FFFF00"/>
              </a:solidFill>
            </a:endParaRPr>
          </a:p>
        </p:txBody>
      </p:sp>
      <p:sp>
        <p:nvSpPr>
          <p:cNvPr id="46083" name="Rectangle 3"/>
          <p:cNvSpPr>
            <a:spLocks noChangeArrowheads="1"/>
          </p:cNvSpPr>
          <p:nvPr/>
        </p:nvSpPr>
        <p:spPr bwMode="auto">
          <a:xfrm>
            <a:off x="1619250" y="1700213"/>
            <a:ext cx="6407150" cy="4359275"/>
          </a:xfrm>
          <a:prstGeom prst="rect">
            <a:avLst/>
          </a:prstGeom>
          <a:noFill/>
          <a:ln w="9525">
            <a:noFill/>
            <a:miter lim="800000"/>
            <a:headEnd/>
            <a:tailEnd/>
          </a:ln>
          <a:effectLst/>
        </p:spPr>
        <p:txBody>
          <a:bodyPr>
            <a:spAutoFit/>
          </a:bodyPr>
          <a:lstStyle/>
          <a:p>
            <a:r>
              <a:rPr lang="zh-CN" altLang="en-US" sz="4000" b="1">
                <a:solidFill>
                  <a:srgbClr val="3333CC"/>
                </a:solidFill>
              </a:rPr>
              <a:t>要我换电扇，且慢复且慢！   </a:t>
            </a:r>
          </a:p>
          <a:p>
            <a:r>
              <a:rPr lang="zh-CN" altLang="en-US" sz="4000" b="1">
                <a:solidFill>
                  <a:srgbClr val="3333CC"/>
                </a:solidFill>
              </a:rPr>
              <a:t>不怕花钱多，就怕担风险：   </a:t>
            </a:r>
          </a:p>
          <a:p>
            <a:r>
              <a:rPr lang="zh-CN" altLang="en-US" sz="4000" b="1">
                <a:solidFill>
                  <a:srgbClr val="3333CC"/>
                </a:solidFill>
              </a:rPr>
              <a:t>雨天怕打雷，晴天怕触电；</a:t>
            </a:r>
          </a:p>
          <a:p>
            <a:r>
              <a:rPr lang="zh-CN" altLang="en-US" sz="4000" b="1">
                <a:solidFill>
                  <a:srgbClr val="3333CC"/>
                </a:solidFill>
              </a:rPr>
              <a:t>倘若螺丝松，飞来大刀片，</a:t>
            </a:r>
          </a:p>
          <a:p>
            <a:r>
              <a:rPr lang="zh-CN" altLang="en-US" sz="4000" b="1">
                <a:solidFill>
                  <a:srgbClr val="3333CC"/>
                </a:solidFill>
              </a:rPr>
              <a:t>重者削脑袋，轻则上医院。</a:t>
            </a:r>
          </a:p>
          <a:p>
            <a:r>
              <a:rPr lang="zh-CN" altLang="en-US" sz="4000" b="1">
                <a:solidFill>
                  <a:srgbClr val="3333CC"/>
                </a:solidFill>
              </a:rPr>
              <a:t>还是稳妥点，仍用芭蕉扇，</a:t>
            </a:r>
          </a:p>
          <a:p>
            <a:r>
              <a:rPr lang="zh-CN" altLang="en-US" sz="4000" b="1">
                <a:solidFill>
                  <a:srgbClr val="3333CC"/>
                </a:solidFill>
              </a:rPr>
              <a:t>只要拼命摇，照旧能解汗！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additive="base">
                                        <p:cTn id="7" dur="500" fill="hold"/>
                                        <p:tgtEl>
                                          <p:spTgt spid="46082"/>
                                        </p:tgtEl>
                                        <p:attrNameLst>
                                          <p:attrName>ppt_x</p:attrName>
                                        </p:attrNameLst>
                                      </p:cBhvr>
                                      <p:tavLst>
                                        <p:tav tm="0">
                                          <p:val>
                                            <p:strVal val="#ppt_x"/>
                                          </p:val>
                                        </p:tav>
                                        <p:tav tm="100000">
                                          <p:val>
                                            <p:strVal val="#ppt_x"/>
                                          </p:val>
                                        </p:tav>
                                      </p:tavLst>
                                    </p:anim>
                                    <p:anim calcmode="lin" valueType="num">
                                      <p:cBhvr additive="base">
                                        <p:cTn id="8"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3"/>
                                        </p:tgtEl>
                                        <p:attrNameLst>
                                          <p:attrName>style.visibility</p:attrName>
                                        </p:attrNameLst>
                                      </p:cBhvr>
                                      <p:to>
                                        <p:strVal val="visible"/>
                                      </p:to>
                                    </p:set>
                                    <p:anim calcmode="lin" valueType="num">
                                      <p:cBhvr additive="base">
                                        <p:cTn id="13" dur="500" fill="hold"/>
                                        <p:tgtEl>
                                          <p:spTgt spid="46083"/>
                                        </p:tgtEl>
                                        <p:attrNameLst>
                                          <p:attrName>ppt_x</p:attrName>
                                        </p:attrNameLst>
                                      </p:cBhvr>
                                      <p:tavLst>
                                        <p:tav tm="0">
                                          <p:val>
                                            <p:strVal val="#ppt_x"/>
                                          </p:val>
                                        </p:tav>
                                        <p:tav tm="100000">
                                          <p:val>
                                            <p:strVal val="#ppt_x"/>
                                          </p:val>
                                        </p:tav>
                                      </p:tavLst>
                                    </p:anim>
                                    <p:anim calcmode="lin" valueType="num">
                                      <p:cBhvr additive="base">
                                        <p:cTn id="14"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987675" y="1773238"/>
            <a:ext cx="3455988" cy="1190625"/>
          </a:xfrm>
          <a:ln>
            <a:solidFill>
              <a:schemeClr val="tx1"/>
            </a:solidFill>
          </a:ln>
        </p:spPr>
        <p:txBody>
          <a:bodyPr/>
          <a:lstStyle/>
          <a:p>
            <a:r>
              <a:rPr lang="zh-CN" altLang="en-US" sz="8000" b="1">
                <a:solidFill>
                  <a:srgbClr val="660066"/>
                </a:solidFill>
              </a:rPr>
              <a:t>案　发</a:t>
            </a:r>
          </a:p>
        </p:txBody>
      </p:sp>
      <p:sp>
        <p:nvSpPr>
          <p:cNvPr id="19459" name="AutoShape 3"/>
          <p:cNvSpPr>
            <a:spLocks noChangeArrowheads="1"/>
          </p:cNvSpPr>
          <p:nvPr/>
        </p:nvSpPr>
        <p:spPr bwMode="auto">
          <a:xfrm>
            <a:off x="3348038" y="3500438"/>
            <a:ext cx="3598862" cy="2879725"/>
          </a:xfrm>
          <a:prstGeom prst="irregularSeal2">
            <a:avLst/>
          </a:prstGeom>
          <a:solidFill>
            <a:srgbClr val="FF3300"/>
          </a:solidFill>
          <a:ln w="9525">
            <a:solidFill>
              <a:schemeClr val="tx1"/>
            </a:solidFill>
            <a:miter lim="800000"/>
            <a:headEnd/>
            <a:tailEnd/>
          </a:ln>
          <a:effectLst/>
        </p:spPr>
        <p:txBody>
          <a:bodyPr wrap="none" anchor="ctr"/>
          <a:lstStyle/>
          <a:p>
            <a:endParaRPr lang="zh-CN"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zh-CN" altLang="en-US">
                <a:solidFill>
                  <a:srgbClr val="0000FF"/>
                </a:solidFill>
              </a:rPr>
              <a:t>２．别里科夫有哪些故事？</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692150"/>
            <a:ext cx="8229600" cy="1143000"/>
          </a:xfrm>
        </p:spPr>
        <p:txBody>
          <a:bodyPr/>
          <a:lstStyle/>
          <a:p>
            <a:r>
              <a:rPr lang="en-US" altLang="zh-CN" sz="4000">
                <a:solidFill>
                  <a:srgbClr val="FF0000"/>
                </a:solidFill>
                <a:ea typeface="华文行楷" pitchFamily="2" charset="-122"/>
              </a:rPr>
              <a:t>3.</a:t>
            </a:r>
            <a:r>
              <a:rPr lang="zh-CN" altLang="en-US" sz="4000">
                <a:solidFill>
                  <a:srgbClr val="FF0000"/>
                </a:solidFill>
                <a:ea typeface="华文行楷" pitchFamily="2" charset="-122"/>
              </a:rPr>
              <a:t>听说全城的人都怕他，有什么具体表现吗？人们为什么怕他？</a:t>
            </a:r>
          </a:p>
        </p:txBody>
      </p:sp>
      <p:sp>
        <p:nvSpPr>
          <p:cNvPr id="48131" name="Rectangle 3"/>
          <p:cNvSpPr>
            <a:spLocks noGrp="1" noChangeArrowheads="1"/>
          </p:cNvSpPr>
          <p:nvPr>
            <p:ph sz="half" idx="1"/>
          </p:nvPr>
        </p:nvSpPr>
        <p:spPr>
          <a:xfrm>
            <a:off x="0" y="2017713"/>
            <a:ext cx="8229600" cy="2178050"/>
          </a:xfrm>
        </p:spPr>
        <p:txBody>
          <a:bodyPr/>
          <a:lstStyle/>
          <a:p>
            <a:r>
              <a:rPr lang="zh-CN" altLang="en-US" sz="2800">
                <a:ea typeface="华文新魏" pitchFamily="2" charset="-122"/>
              </a:rPr>
              <a:t>教士们当着他的面</a:t>
            </a:r>
            <a:r>
              <a:rPr lang="zh-CN" altLang="en-US" sz="2800">
                <a:solidFill>
                  <a:srgbClr val="FF3300"/>
                </a:solidFill>
                <a:ea typeface="华文新魏" pitchFamily="2" charset="-122"/>
              </a:rPr>
              <a:t>不敢</a:t>
            </a:r>
            <a:r>
              <a:rPr lang="zh-CN" altLang="en-US" sz="2800">
                <a:ea typeface="华文新魏" pitchFamily="2" charset="-122"/>
              </a:rPr>
              <a:t>吃荤，也</a:t>
            </a:r>
            <a:r>
              <a:rPr lang="zh-CN" altLang="en-US" sz="2800">
                <a:solidFill>
                  <a:srgbClr val="FF3300"/>
                </a:solidFill>
                <a:ea typeface="华文新魏" pitchFamily="2" charset="-122"/>
              </a:rPr>
              <a:t>不敢</a:t>
            </a:r>
            <a:r>
              <a:rPr lang="zh-CN" altLang="en-US" sz="2800">
                <a:ea typeface="华文新魏" pitchFamily="2" charset="-122"/>
              </a:rPr>
              <a:t>打牌。人们什么事都怕，他们</a:t>
            </a:r>
            <a:r>
              <a:rPr lang="zh-CN" altLang="en-US" sz="2800">
                <a:solidFill>
                  <a:srgbClr val="FF3300"/>
                </a:solidFill>
                <a:ea typeface="华文新魏" pitchFamily="2" charset="-122"/>
              </a:rPr>
              <a:t>不敢</a:t>
            </a:r>
            <a:r>
              <a:rPr lang="zh-CN" altLang="en-US" sz="2800">
                <a:ea typeface="华文新魏" pitchFamily="2" charset="-122"/>
              </a:rPr>
              <a:t>大声说话，</a:t>
            </a:r>
            <a:r>
              <a:rPr lang="zh-CN" altLang="en-US" sz="2800">
                <a:solidFill>
                  <a:srgbClr val="FF3300"/>
                </a:solidFill>
                <a:ea typeface="华文新魏" pitchFamily="2" charset="-122"/>
              </a:rPr>
              <a:t>不敢</a:t>
            </a:r>
            <a:r>
              <a:rPr lang="zh-CN" altLang="en-US" sz="2800">
                <a:ea typeface="华文新魏" pitchFamily="2" charset="-122"/>
              </a:rPr>
              <a:t>写信，</a:t>
            </a:r>
            <a:r>
              <a:rPr lang="zh-CN" altLang="en-US" sz="2800">
                <a:solidFill>
                  <a:srgbClr val="FF3300"/>
                </a:solidFill>
                <a:ea typeface="华文新魏" pitchFamily="2" charset="-122"/>
              </a:rPr>
              <a:t>不敢</a:t>
            </a:r>
            <a:r>
              <a:rPr lang="zh-CN" altLang="en-US" sz="2800">
                <a:ea typeface="华文新魏" pitchFamily="2" charset="-122"/>
              </a:rPr>
              <a:t>交友，</a:t>
            </a:r>
            <a:r>
              <a:rPr lang="zh-CN" altLang="en-US" sz="2800">
                <a:solidFill>
                  <a:srgbClr val="FF3300"/>
                </a:solidFill>
                <a:ea typeface="华文新魏" pitchFamily="2" charset="-122"/>
              </a:rPr>
              <a:t>不敢</a:t>
            </a:r>
            <a:r>
              <a:rPr lang="zh-CN" altLang="en-US" sz="2800">
                <a:ea typeface="华文新魏" pitchFamily="2" charset="-122"/>
              </a:rPr>
              <a:t>看书，</a:t>
            </a:r>
            <a:r>
              <a:rPr lang="zh-CN" altLang="en-US" sz="2800">
                <a:solidFill>
                  <a:srgbClr val="FF3300"/>
                </a:solidFill>
                <a:ea typeface="华文新魏" pitchFamily="2" charset="-122"/>
              </a:rPr>
              <a:t>不敢</a:t>
            </a:r>
            <a:r>
              <a:rPr lang="zh-CN" altLang="en-US" sz="2800">
                <a:ea typeface="华文新魏" pitchFamily="2" charset="-122"/>
              </a:rPr>
              <a:t>周济穷人 ，</a:t>
            </a:r>
            <a:r>
              <a:rPr lang="zh-CN" altLang="en-US" sz="2800">
                <a:solidFill>
                  <a:srgbClr val="FF3300"/>
                </a:solidFill>
                <a:ea typeface="华文新魏" pitchFamily="2" charset="-122"/>
              </a:rPr>
              <a:t>不敢</a:t>
            </a:r>
            <a:r>
              <a:rPr lang="zh-CN" altLang="en-US" sz="2800">
                <a:ea typeface="华文新魏" pitchFamily="2" charset="-122"/>
              </a:rPr>
              <a:t>教人念书写字</a:t>
            </a:r>
            <a:r>
              <a:rPr lang="zh-CN" altLang="en-US">
                <a:ea typeface="华文新魏" pitchFamily="2" charset="-122"/>
              </a:rPr>
              <a:t>．．．全城人战战兢兢的活了十到十五年</a:t>
            </a:r>
            <a:r>
              <a:rPr lang="zh-CN" altLang="en-US"/>
              <a:t>。</a:t>
            </a:r>
          </a:p>
          <a:p>
            <a:endParaRPr lang="en-US" altLang="zh-CN" sz="2800"/>
          </a:p>
        </p:txBody>
      </p:sp>
      <p:sp>
        <p:nvSpPr>
          <p:cNvPr id="48132" name="Rectangle 4"/>
          <p:cNvSpPr>
            <a:spLocks noGrp="1" noChangeArrowheads="1"/>
          </p:cNvSpPr>
          <p:nvPr>
            <p:ph type="body" sz="half" idx="2"/>
          </p:nvPr>
        </p:nvSpPr>
        <p:spPr>
          <a:xfrm>
            <a:off x="0" y="4364038"/>
            <a:ext cx="8229600" cy="2179637"/>
          </a:xfrm>
        </p:spPr>
        <p:txBody>
          <a:bodyPr/>
          <a:lstStyle/>
          <a:p>
            <a:r>
              <a:rPr lang="zh-CN" altLang="en-US" sz="2800">
                <a:ea typeface="华文新魏" pitchFamily="2" charset="-122"/>
              </a:rPr>
              <a:t>因为他的言行与思想都是与沙皇专制制度一致的，他自觉维护旧制度旧思想。城里的人没勇气和他斗，都受他辖制全城的人都怕他。（可憎、可恶）</a:t>
            </a:r>
            <a:endParaRPr lang="zh-CN" altLang="en-US" sz="2800"/>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linds(horizontal)">
                                      <p:cBhvr>
                                        <p:cTn id="7" dur="500"/>
                                        <p:tgtEl>
                                          <p:spTgt spid="481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8132">
                                            <p:txEl>
                                              <p:pRg st="0" end="0"/>
                                            </p:txEl>
                                          </p:spTgt>
                                        </p:tgtEl>
                                        <p:attrNameLst>
                                          <p:attrName>style.visibility</p:attrName>
                                        </p:attrNameLst>
                                      </p:cBhvr>
                                      <p:to>
                                        <p:strVal val="visible"/>
                                      </p:to>
                                    </p:set>
                                    <p:anim calcmode="lin" valueType="num">
                                      <p:cBhvr additive="base">
                                        <p:cTn id="12" dur="500" fill="hold"/>
                                        <p:tgtEl>
                                          <p:spTgt spid="4813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81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utoUpdateAnimBg="0"/>
      <p:bldP spid="48132"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0" y="620713"/>
            <a:ext cx="8229600" cy="1143000"/>
          </a:xfrm>
        </p:spPr>
        <p:txBody>
          <a:bodyPr/>
          <a:lstStyle/>
          <a:p>
            <a:r>
              <a:rPr lang="en-US" altLang="zh-CN" sz="2200">
                <a:solidFill>
                  <a:srgbClr val="FF0000"/>
                </a:solidFill>
                <a:ea typeface="华文新魏" pitchFamily="2" charset="-122"/>
              </a:rPr>
              <a:t>4</a:t>
            </a:r>
            <a:r>
              <a:rPr lang="zh-CN" altLang="en-US" sz="2200">
                <a:solidFill>
                  <a:srgbClr val="FF0000"/>
                </a:solidFill>
                <a:ea typeface="华文新魏" pitchFamily="2" charset="-122"/>
              </a:rPr>
              <a:t>．既然别里科夫有这么大的威力，那么为什么他还整天战战兢兢，深怕会出事。他怕的是什么？有什么具体的表现吗？</a:t>
            </a:r>
          </a:p>
        </p:txBody>
      </p:sp>
      <p:sp>
        <p:nvSpPr>
          <p:cNvPr id="49155" name="Rectangle 3"/>
          <p:cNvSpPr>
            <a:spLocks noGrp="1" noChangeArrowheads="1"/>
          </p:cNvSpPr>
          <p:nvPr>
            <p:ph sz="half" idx="1"/>
          </p:nvPr>
        </p:nvSpPr>
        <p:spPr>
          <a:xfrm>
            <a:off x="0" y="1946275"/>
            <a:ext cx="8229600" cy="2178050"/>
          </a:xfrm>
        </p:spPr>
        <p:txBody>
          <a:bodyPr/>
          <a:lstStyle/>
          <a:p>
            <a:r>
              <a:rPr lang="zh-CN" altLang="en-US" sz="2200">
                <a:ea typeface="华文新魏" pitchFamily="2" charset="-122"/>
              </a:rPr>
              <a:t>他怕的是生活中的新事物，害怕社会变革，害怕动摇了旧秩序。</a:t>
            </a:r>
          </a:p>
        </p:txBody>
      </p:sp>
      <p:sp>
        <p:nvSpPr>
          <p:cNvPr id="49156" name="Rectangle 4"/>
          <p:cNvSpPr>
            <a:spLocks noGrp="1" noChangeArrowheads="1"/>
          </p:cNvSpPr>
          <p:nvPr>
            <p:ph type="body" sz="half" idx="2"/>
          </p:nvPr>
        </p:nvSpPr>
        <p:spPr>
          <a:xfrm>
            <a:off x="533400" y="3698875"/>
            <a:ext cx="7769225" cy="2057400"/>
          </a:xfrm>
        </p:spPr>
        <p:txBody>
          <a:bodyPr/>
          <a:lstStyle/>
          <a:p>
            <a:pPr>
              <a:lnSpc>
                <a:spcPct val="90000"/>
              </a:lnSpc>
            </a:pPr>
            <a:r>
              <a:rPr lang="zh-CN" altLang="en-US" sz="2200">
                <a:ea typeface="华文新魏" pitchFamily="2" charset="-122"/>
              </a:rPr>
              <a:t>表现：脸色</a:t>
            </a:r>
          </a:p>
          <a:p>
            <a:pPr>
              <a:lnSpc>
                <a:spcPct val="90000"/>
              </a:lnSpc>
              <a:buFontTx/>
              <a:buNone/>
            </a:pPr>
            <a:r>
              <a:rPr lang="zh-CN" altLang="en-US" sz="2200">
                <a:ea typeface="华文新魏" pitchFamily="2" charset="-122"/>
              </a:rPr>
              <a:t>       </a:t>
            </a:r>
            <a:r>
              <a:rPr lang="en-US" altLang="zh-CN" sz="2200">
                <a:ea typeface="华文新魏" pitchFamily="2" charset="-122"/>
              </a:rPr>
              <a:t>1</a:t>
            </a:r>
            <a:r>
              <a:rPr lang="zh-CN" altLang="en-US" sz="2200">
                <a:ea typeface="华文新魏" pitchFamily="2" charset="-122"/>
              </a:rPr>
              <a:t>．“他的脸也好像蒙着套子．．．”“带着黑眼镜．</a:t>
            </a:r>
          </a:p>
          <a:p>
            <a:pPr>
              <a:lnSpc>
                <a:spcPct val="90000"/>
              </a:lnSpc>
              <a:buFontTx/>
              <a:buNone/>
            </a:pPr>
            <a:r>
              <a:rPr lang="zh-CN" altLang="en-US" sz="2200">
                <a:ea typeface="华文新魏" pitchFamily="2" charset="-122"/>
              </a:rPr>
              <a:t>       </a:t>
            </a:r>
            <a:r>
              <a:rPr lang="en-US" altLang="zh-CN" sz="2200">
                <a:ea typeface="华文新魏" pitchFamily="2" charset="-122"/>
              </a:rPr>
              <a:t>2</a:t>
            </a:r>
            <a:r>
              <a:rPr lang="zh-CN" altLang="en-US" sz="2200">
                <a:ea typeface="华文新魏" pitchFamily="2" charset="-122"/>
              </a:rPr>
              <a:t>．惩罚学生时“他那苍白的小脸上的眼镜．</a:t>
            </a:r>
          </a:p>
          <a:p>
            <a:pPr>
              <a:lnSpc>
                <a:spcPct val="90000"/>
              </a:lnSpc>
              <a:buFontTx/>
              <a:buNone/>
            </a:pPr>
            <a:r>
              <a:rPr lang="zh-CN" altLang="en-US" sz="2200">
                <a:ea typeface="华文新魏" pitchFamily="2" charset="-122"/>
              </a:rPr>
              <a:t>３．通宵作噩梦，早晨到学校时，没精打采，脸色苍白．</a:t>
            </a:r>
          </a:p>
          <a:p>
            <a:pPr>
              <a:lnSpc>
                <a:spcPct val="90000"/>
              </a:lnSpc>
              <a:buFontTx/>
              <a:buNone/>
            </a:pPr>
            <a:r>
              <a:rPr lang="zh-CN" altLang="en-US" sz="2200">
                <a:ea typeface="华文新魏" pitchFamily="2" charset="-122"/>
              </a:rPr>
              <a:t>４．看到促狭鬼画的漫画时脸色发青，比乌云还要阴沉．</a:t>
            </a:r>
          </a:p>
          <a:p>
            <a:pPr>
              <a:lnSpc>
                <a:spcPct val="90000"/>
              </a:lnSpc>
              <a:buFontTx/>
              <a:buNone/>
            </a:pPr>
            <a:r>
              <a:rPr lang="zh-CN" altLang="en-US" sz="2200">
                <a:ea typeface="华文新魏" pitchFamily="2" charset="-122"/>
              </a:rPr>
              <a:t>５．看到华连卡骑自行车，脸色从发青变成发白．．．．．．</a:t>
            </a:r>
          </a:p>
          <a:p>
            <a:pPr>
              <a:lnSpc>
                <a:spcPct val="90000"/>
              </a:lnSpc>
              <a:buFontTx/>
              <a:buNone/>
            </a:pPr>
            <a:r>
              <a:rPr lang="zh-CN" altLang="en-US" sz="2200">
                <a:ea typeface="华文新魏" pitchFamily="2" charset="-122"/>
              </a:rPr>
              <a:t></a:t>
            </a:r>
          </a:p>
          <a:p>
            <a:pPr>
              <a:lnSpc>
                <a:spcPct val="90000"/>
              </a:lnSpc>
            </a:pPr>
            <a:endParaRPr lang="en-US" altLang="zh-CN" sz="2200"/>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 calcmode="lin" valueType="num">
                                      <p:cBhvr additive="base">
                                        <p:cTn id="7" dur="500" fill="hold"/>
                                        <p:tgtEl>
                                          <p:spTgt spid="49155"/>
                                        </p:tgtEl>
                                        <p:attrNameLst>
                                          <p:attrName>ppt_x</p:attrName>
                                        </p:attrNameLst>
                                      </p:cBhvr>
                                      <p:tavLst>
                                        <p:tav tm="0">
                                          <p:val>
                                            <p:strVal val="#ppt_x"/>
                                          </p:val>
                                        </p:tav>
                                        <p:tav tm="100000">
                                          <p:val>
                                            <p:strVal val="#ppt_x"/>
                                          </p:val>
                                        </p:tav>
                                      </p:tavLst>
                                    </p:anim>
                                    <p:anim calcmode="lin" valueType="num">
                                      <p:cBhvr additive="base">
                                        <p:cTn id="8"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6">
                                            <p:txEl>
                                              <p:pRg st="0" end="0"/>
                                            </p:txEl>
                                          </p:spTgt>
                                        </p:tgtEl>
                                        <p:attrNameLst>
                                          <p:attrName>style.visibility</p:attrName>
                                        </p:attrNameLst>
                                      </p:cBhvr>
                                      <p:to>
                                        <p:strVal val="visible"/>
                                      </p:to>
                                    </p:set>
                                    <p:anim calcmode="lin" valueType="num">
                                      <p:cBhvr additive="base">
                                        <p:cTn id="13" dur="500" fill="hold"/>
                                        <p:tgtEl>
                                          <p:spTgt spid="4915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9156">
                                            <p:txEl>
                                              <p:pRg st="1" end="1"/>
                                            </p:txEl>
                                          </p:spTgt>
                                        </p:tgtEl>
                                        <p:attrNameLst>
                                          <p:attrName>style.visibility</p:attrName>
                                        </p:attrNameLst>
                                      </p:cBhvr>
                                      <p:to>
                                        <p:strVal val="visible"/>
                                      </p:to>
                                    </p:set>
                                    <p:anim calcmode="lin" valueType="num">
                                      <p:cBhvr additive="base">
                                        <p:cTn id="19" dur="500" fill="hold"/>
                                        <p:tgtEl>
                                          <p:spTgt spid="4915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915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9156">
                                            <p:txEl>
                                              <p:pRg st="2" end="2"/>
                                            </p:txEl>
                                          </p:spTgt>
                                        </p:tgtEl>
                                        <p:attrNameLst>
                                          <p:attrName>style.visibility</p:attrName>
                                        </p:attrNameLst>
                                      </p:cBhvr>
                                      <p:to>
                                        <p:strVal val="visible"/>
                                      </p:to>
                                    </p:set>
                                    <p:anim calcmode="lin" valueType="num">
                                      <p:cBhvr additive="base">
                                        <p:cTn id="25" dur="500" fill="hold"/>
                                        <p:tgtEl>
                                          <p:spTgt spid="4915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91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9156">
                                            <p:txEl>
                                              <p:pRg st="3" end="3"/>
                                            </p:txEl>
                                          </p:spTgt>
                                        </p:tgtEl>
                                        <p:attrNameLst>
                                          <p:attrName>style.visibility</p:attrName>
                                        </p:attrNameLst>
                                      </p:cBhvr>
                                      <p:to>
                                        <p:strVal val="visible"/>
                                      </p:to>
                                    </p:set>
                                    <p:anim calcmode="lin" valueType="num">
                                      <p:cBhvr additive="base">
                                        <p:cTn id="31" dur="500" fill="hold"/>
                                        <p:tgtEl>
                                          <p:spTgt spid="4915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915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9156">
                                            <p:txEl>
                                              <p:pRg st="4" end="4"/>
                                            </p:txEl>
                                          </p:spTgt>
                                        </p:tgtEl>
                                        <p:attrNameLst>
                                          <p:attrName>style.visibility</p:attrName>
                                        </p:attrNameLst>
                                      </p:cBhvr>
                                      <p:to>
                                        <p:strVal val="visible"/>
                                      </p:to>
                                    </p:set>
                                    <p:anim calcmode="lin" valueType="num">
                                      <p:cBhvr additive="base">
                                        <p:cTn id="37" dur="500" fill="hold"/>
                                        <p:tgtEl>
                                          <p:spTgt spid="4915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915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9156">
                                            <p:txEl>
                                              <p:pRg st="5" end="5"/>
                                            </p:txEl>
                                          </p:spTgt>
                                        </p:tgtEl>
                                        <p:attrNameLst>
                                          <p:attrName>style.visibility</p:attrName>
                                        </p:attrNameLst>
                                      </p:cBhvr>
                                      <p:to>
                                        <p:strVal val="visible"/>
                                      </p:to>
                                    </p:set>
                                    <p:anim calcmode="lin" valueType="num">
                                      <p:cBhvr additive="base">
                                        <p:cTn id="43" dur="500" fill="hold"/>
                                        <p:tgtEl>
                                          <p:spTgt spid="49156">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915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9156">
                                            <p:txEl>
                                              <p:pRg st="6" end="6"/>
                                            </p:txEl>
                                          </p:spTgt>
                                        </p:tgtEl>
                                        <p:attrNameLst>
                                          <p:attrName>style.visibility</p:attrName>
                                        </p:attrNameLst>
                                      </p:cBhvr>
                                      <p:to>
                                        <p:strVal val="visible"/>
                                      </p:to>
                                    </p:set>
                                    <p:anim calcmode="lin" valueType="num">
                                      <p:cBhvr additive="base">
                                        <p:cTn id="49" dur="500" fill="hold"/>
                                        <p:tgtEl>
                                          <p:spTgt spid="49156">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915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utoUpdateAnimBg="0"/>
      <p:bldP spid="49156"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900113" y="1412875"/>
            <a:ext cx="7772400" cy="762000"/>
          </a:xfrm>
        </p:spPr>
        <p:txBody>
          <a:bodyPr/>
          <a:lstStyle/>
          <a:p>
            <a:r>
              <a:rPr lang="en-US" altLang="zh-CN" sz="4000">
                <a:solidFill>
                  <a:srgbClr val="FF0000"/>
                </a:solidFill>
                <a:ea typeface="华文新魏" pitchFamily="2" charset="-122"/>
              </a:rPr>
              <a:t>4</a:t>
            </a:r>
            <a:r>
              <a:rPr lang="zh-CN" altLang="en-US" sz="4000">
                <a:solidFill>
                  <a:srgbClr val="FF0000"/>
                </a:solidFill>
                <a:ea typeface="华文新魏" pitchFamily="2" charset="-122"/>
              </a:rPr>
              <a:t>．别里科夫结婚的喜剧转眼间变成死亡的悲剧，说明了什么</a:t>
            </a:r>
            <a:r>
              <a:rPr lang="zh-CN" altLang="en-US" sz="6600">
                <a:solidFill>
                  <a:srgbClr val="FF0000"/>
                </a:solidFill>
                <a:ea typeface="华文新魏" pitchFamily="2" charset="-122"/>
              </a:rPr>
              <a:t>？</a:t>
            </a:r>
            <a:br>
              <a:rPr lang="zh-CN" altLang="en-US" sz="6600">
                <a:solidFill>
                  <a:srgbClr val="FF0000"/>
                </a:solidFill>
                <a:ea typeface="华文新魏" pitchFamily="2" charset="-122"/>
              </a:rPr>
            </a:br>
            <a:endParaRPr lang="zh-CN" altLang="en-US">
              <a:solidFill>
                <a:srgbClr val="FF0000"/>
              </a:solidFill>
            </a:endParaRPr>
          </a:p>
        </p:txBody>
      </p:sp>
      <p:sp>
        <p:nvSpPr>
          <p:cNvPr id="50179" name="Rectangle 3"/>
          <p:cNvSpPr>
            <a:spLocks noGrp="1" noChangeArrowheads="1"/>
          </p:cNvSpPr>
          <p:nvPr>
            <p:ph idx="1"/>
          </p:nvPr>
        </p:nvSpPr>
        <p:spPr>
          <a:xfrm>
            <a:off x="990600" y="2209800"/>
            <a:ext cx="7769225" cy="4113213"/>
          </a:xfrm>
        </p:spPr>
        <p:txBody>
          <a:bodyPr/>
          <a:lstStyle/>
          <a:p>
            <a:r>
              <a:rPr lang="zh-CN" altLang="en-US" sz="2800">
                <a:ea typeface="华文新魏" pitchFamily="2" charset="-122"/>
              </a:rPr>
              <a:t>别里科夫满脑袋是“套子”思想，满口是“套子式论调”，处处是“套子式”举动的角色，教师们怕，校长怕，城里许多人都怕的别里科夫，却怕结婚，这正说明别里科夫是伪善的、腐朽的、脆弱的，实际上是丢失了生活权利的人，同时也说明别里科夫固然可憎，但他毕竟还是专制制度的牺牲品，他也是一个可悲者．（可悲）</a:t>
            </a: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 calcmode="lin" valueType="num">
                                      <p:cBhvr additive="base">
                                        <p:cTn id="7" dur="500" fill="hold"/>
                                        <p:tgtEl>
                                          <p:spTgt spid="50179"/>
                                        </p:tgtEl>
                                        <p:attrNameLst>
                                          <p:attrName>ppt_x</p:attrName>
                                        </p:attrNameLst>
                                      </p:cBhvr>
                                      <p:tavLst>
                                        <p:tav tm="0">
                                          <p:val>
                                            <p:strVal val="1+#ppt_w/2"/>
                                          </p:val>
                                        </p:tav>
                                        <p:tav tm="100000">
                                          <p:val>
                                            <p:strVal val="#ppt_x"/>
                                          </p:val>
                                        </p:tav>
                                      </p:tavLst>
                                    </p:anim>
                                    <p:anim calcmode="lin" valueType="num">
                                      <p:cBhvr additive="base">
                                        <p:cTn id="8" dur="500" fill="hold"/>
                                        <p:tgtEl>
                                          <p:spTgt spid="5017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sz="quarter"/>
          </p:nvPr>
        </p:nvSpPr>
        <p:spPr/>
        <p:txBody>
          <a:bodyPr/>
          <a:lstStyle/>
          <a:p>
            <a:r>
              <a:rPr lang="zh-CN" altLang="en-US" b="1">
                <a:solidFill>
                  <a:srgbClr val="FF0000"/>
                </a:solidFill>
              </a:rPr>
              <a:t>５、别里科夫性格二重性</a:t>
            </a:r>
          </a:p>
        </p:txBody>
      </p:sp>
      <p:sp>
        <p:nvSpPr>
          <p:cNvPr id="51203" name="Rectangle 3"/>
          <p:cNvSpPr>
            <a:spLocks noGrp="1" noChangeArrowheads="1"/>
          </p:cNvSpPr>
          <p:nvPr>
            <p:ph sz="quarter" idx="1"/>
          </p:nvPr>
        </p:nvSpPr>
        <p:spPr>
          <a:xfrm>
            <a:off x="457200" y="1600200"/>
            <a:ext cx="6921500" cy="1074738"/>
          </a:xfrm>
        </p:spPr>
        <p:txBody>
          <a:bodyPr/>
          <a:lstStyle/>
          <a:p>
            <a:r>
              <a:rPr lang="zh-CN" altLang="en-US" sz="2800" b="1">
                <a:solidFill>
                  <a:srgbClr val="3333CC"/>
                </a:solidFill>
              </a:rPr>
              <a:t>既是沙皇专制制度的鹰犬</a:t>
            </a:r>
          </a:p>
        </p:txBody>
      </p:sp>
      <p:sp>
        <p:nvSpPr>
          <p:cNvPr id="51204" name="Rectangle 4"/>
          <p:cNvSpPr>
            <a:spLocks noGrp="1" noChangeArrowheads="1"/>
          </p:cNvSpPr>
          <p:nvPr>
            <p:ph sz="quarter" idx="2"/>
          </p:nvPr>
        </p:nvSpPr>
        <p:spPr>
          <a:xfrm>
            <a:off x="5562600" y="1752600"/>
            <a:ext cx="3275013" cy="668338"/>
          </a:xfrm>
        </p:spPr>
        <p:txBody>
          <a:bodyPr/>
          <a:lstStyle/>
          <a:p>
            <a:pPr>
              <a:buFontTx/>
              <a:buNone/>
            </a:pPr>
            <a:r>
              <a:rPr lang="zh-CN" altLang="en-US" sz="2800" b="1">
                <a:solidFill>
                  <a:srgbClr val="3333CC"/>
                </a:solidFill>
              </a:rPr>
              <a:t>又是牺牲品</a:t>
            </a:r>
          </a:p>
        </p:txBody>
      </p:sp>
      <p:sp>
        <p:nvSpPr>
          <p:cNvPr id="51205" name="Rectangle 5"/>
          <p:cNvSpPr>
            <a:spLocks noGrp="1" noChangeArrowheads="1"/>
          </p:cNvSpPr>
          <p:nvPr>
            <p:ph sz="quarter" idx="3"/>
          </p:nvPr>
        </p:nvSpPr>
        <p:spPr>
          <a:xfrm>
            <a:off x="990600" y="2895600"/>
            <a:ext cx="4191000" cy="965200"/>
          </a:xfrm>
        </p:spPr>
        <p:txBody>
          <a:bodyPr/>
          <a:lstStyle/>
          <a:p>
            <a:r>
              <a:rPr lang="zh-CN" altLang="en-US" sz="2800" b="1">
                <a:solidFill>
                  <a:srgbClr val="3333CC"/>
                </a:solidFill>
              </a:rPr>
              <a:t>既是凶恶可怕的卫道士</a:t>
            </a:r>
            <a:r>
              <a:rPr lang="zh-CN" altLang="en-US" sz="2800" b="1"/>
              <a:t>，</a:t>
            </a:r>
          </a:p>
        </p:txBody>
      </p:sp>
      <p:sp>
        <p:nvSpPr>
          <p:cNvPr id="51206" name="Rectangle 6"/>
          <p:cNvSpPr>
            <a:spLocks noGrp="1" noChangeArrowheads="1"/>
          </p:cNvSpPr>
          <p:nvPr>
            <p:ph sz="quarter" idx="4"/>
          </p:nvPr>
        </p:nvSpPr>
        <p:spPr>
          <a:xfrm>
            <a:off x="5029200" y="2895600"/>
            <a:ext cx="4114800" cy="2286000"/>
          </a:xfrm>
        </p:spPr>
        <p:txBody>
          <a:bodyPr/>
          <a:lstStyle/>
          <a:p>
            <a:pPr>
              <a:buFontTx/>
              <a:buNone/>
            </a:pPr>
            <a:r>
              <a:rPr lang="zh-CN" altLang="en-US" sz="2800" b="1">
                <a:solidFill>
                  <a:srgbClr val="3333CC"/>
                </a:solidFill>
              </a:rPr>
              <a:t>又是不堪一击的可怜虫</a:t>
            </a:r>
          </a:p>
          <a:p>
            <a:pPr>
              <a:buFontTx/>
              <a:buNone/>
            </a:pPr>
            <a:endParaRPr lang="zh-CN" altLang="en-US" sz="2400" b="1"/>
          </a:p>
          <a:p>
            <a:pPr>
              <a:buFontTx/>
              <a:buNone/>
            </a:pPr>
            <a:endParaRPr lang="en-US" altLang="zh-CN" sz="2400" b="1"/>
          </a:p>
        </p:txBody>
      </p:sp>
      <p:pic>
        <p:nvPicPr>
          <p:cNvPr id="51207" name="Picture 7" descr="AN01124_"/>
          <p:cNvPicPr>
            <a:picLocks noChangeAspect="1" noChangeArrowheads="1"/>
          </p:cNvPicPr>
          <p:nvPr/>
        </p:nvPicPr>
        <p:blipFill>
          <a:blip r:embed="rId3" cstate="print"/>
          <a:srcRect/>
          <a:stretch>
            <a:fillRect/>
          </a:stretch>
        </p:blipFill>
        <p:spPr bwMode="auto">
          <a:xfrm>
            <a:off x="1042988" y="4149725"/>
            <a:ext cx="3276600" cy="2133600"/>
          </a:xfrm>
          <a:prstGeom prst="rect">
            <a:avLst/>
          </a:prstGeom>
          <a:noFill/>
        </p:spPr>
      </p:pic>
      <p:pic>
        <p:nvPicPr>
          <p:cNvPr id="51208" name="Picture 8" descr="PE01682_"/>
          <p:cNvPicPr>
            <a:picLocks noChangeAspect="1" noChangeArrowheads="1"/>
          </p:cNvPicPr>
          <p:nvPr/>
        </p:nvPicPr>
        <p:blipFill>
          <a:blip r:embed="rId4" cstate="print"/>
          <a:srcRect/>
          <a:stretch>
            <a:fillRect/>
          </a:stretch>
        </p:blipFill>
        <p:spPr bwMode="auto">
          <a:xfrm>
            <a:off x="5292725" y="3068638"/>
            <a:ext cx="3546475" cy="3467100"/>
          </a:xfrm>
          <a:prstGeom prst="rect">
            <a:avLst/>
          </a:prstGeom>
          <a:noFill/>
        </p:spPr>
      </p:pic>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0-#ppt_w/2"/>
                                          </p:val>
                                        </p:tav>
                                        <p:tav tm="100000">
                                          <p:val>
                                            <p:strVal val="#ppt_x"/>
                                          </p:val>
                                        </p:tav>
                                      </p:tavLst>
                                    </p:anim>
                                    <p:anim calcmode="lin" valueType="num">
                                      <p:cBhvr additive="base">
                                        <p:cTn id="8" dur="500" fill="hold"/>
                                        <p:tgtEl>
                                          <p:spTgt spid="5120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1204"/>
                                        </p:tgtEl>
                                        <p:attrNameLst>
                                          <p:attrName>style.visibility</p:attrName>
                                        </p:attrNameLst>
                                      </p:cBhvr>
                                      <p:to>
                                        <p:strVal val="visible"/>
                                      </p:to>
                                    </p:set>
                                    <p:anim calcmode="lin" valueType="num">
                                      <p:cBhvr additive="base">
                                        <p:cTn id="13" dur="500" fill="hold"/>
                                        <p:tgtEl>
                                          <p:spTgt spid="51204"/>
                                        </p:tgtEl>
                                        <p:attrNameLst>
                                          <p:attrName>ppt_x</p:attrName>
                                        </p:attrNameLst>
                                      </p:cBhvr>
                                      <p:tavLst>
                                        <p:tav tm="0">
                                          <p:val>
                                            <p:strVal val="1+#ppt_w/2"/>
                                          </p:val>
                                        </p:tav>
                                        <p:tav tm="100000">
                                          <p:val>
                                            <p:strVal val="#ppt_x"/>
                                          </p:val>
                                        </p:tav>
                                      </p:tavLst>
                                    </p:anim>
                                    <p:anim calcmode="lin" valueType="num">
                                      <p:cBhvr additive="base">
                                        <p:cTn id="14" dur="500" fill="hold"/>
                                        <p:tgtEl>
                                          <p:spTgt spid="5120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51205"/>
                                        </p:tgtEl>
                                        <p:attrNameLst>
                                          <p:attrName>style.visibility</p:attrName>
                                        </p:attrNameLst>
                                      </p:cBhvr>
                                      <p:to>
                                        <p:strVal val="visible"/>
                                      </p:to>
                                    </p:set>
                                    <p:anim calcmode="lin" valueType="num">
                                      <p:cBhvr additive="base">
                                        <p:cTn id="19" dur="500" fill="hold"/>
                                        <p:tgtEl>
                                          <p:spTgt spid="51205"/>
                                        </p:tgtEl>
                                        <p:attrNameLst>
                                          <p:attrName>ppt_x</p:attrName>
                                        </p:attrNameLst>
                                      </p:cBhvr>
                                      <p:tavLst>
                                        <p:tav tm="0">
                                          <p:val>
                                            <p:strVal val="0-#ppt_w/2"/>
                                          </p:val>
                                        </p:tav>
                                        <p:tav tm="100000">
                                          <p:val>
                                            <p:strVal val="#ppt_x"/>
                                          </p:val>
                                        </p:tav>
                                      </p:tavLst>
                                    </p:anim>
                                    <p:anim calcmode="lin" valueType="num">
                                      <p:cBhvr additive="base">
                                        <p:cTn id="20" dur="500" fill="hold"/>
                                        <p:tgtEl>
                                          <p:spTgt spid="5120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51206"/>
                                        </p:tgtEl>
                                        <p:attrNameLst>
                                          <p:attrName>style.visibility</p:attrName>
                                        </p:attrNameLst>
                                      </p:cBhvr>
                                      <p:to>
                                        <p:strVal val="visible"/>
                                      </p:to>
                                    </p:set>
                                    <p:anim calcmode="lin" valueType="num">
                                      <p:cBhvr additive="base">
                                        <p:cTn id="25" dur="500" fill="hold"/>
                                        <p:tgtEl>
                                          <p:spTgt spid="51206"/>
                                        </p:tgtEl>
                                        <p:attrNameLst>
                                          <p:attrName>ppt_x</p:attrName>
                                        </p:attrNameLst>
                                      </p:cBhvr>
                                      <p:tavLst>
                                        <p:tav tm="0">
                                          <p:val>
                                            <p:strVal val="1+#ppt_w/2"/>
                                          </p:val>
                                        </p:tav>
                                        <p:tav tm="100000">
                                          <p:val>
                                            <p:strVal val="#ppt_x"/>
                                          </p:val>
                                        </p:tav>
                                      </p:tavLst>
                                    </p:anim>
                                    <p:anim calcmode="lin" valueType="num">
                                      <p:cBhvr additive="base">
                                        <p:cTn id="26" dur="500" fill="hold"/>
                                        <p:tgtEl>
                                          <p:spTgt spid="5120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9" presetClass="entr" presetSubtype="10" fill="hold" nodeType="clickEffect">
                                  <p:stCondLst>
                                    <p:cond delay="0"/>
                                  </p:stCondLst>
                                  <p:childTnLst>
                                    <p:set>
                                      <p:cBhvr>
                                        <p:cTn id="30" dur="1" fill="hold">
                                          <p:stCondLst>
                                            <p:cond delay="0"/>
                                          </p:stCondLst>
                                        </p:cTn>
                                        <p:tgtEl>
                                          <p:spTgt spid="51208"/>
                                        </p:tgtEl>
                                        <p:attrNameLst>
                                          <p:attrName>style.visibility</p:attrName>
                                        </p:attrNameLst>
                                      </p:cBhvr>
                                      <p:to>
                                        <p:strVal val="visible"/>
                                      </p:to>
                                    </p:set>
                                    <p:anim calcmode="lin" valueType="num">
                                      <p:cBhvr>
                                        <p:cTn id="31" dur="5000" fill="hold"/>
                                        <p:tgtEl>
                                          <p:spTgt spid="51208"/>
                                        </p:tgtEl>
                                        <p:attrNameLst>
                                          <p:attrName>ppt_w</p:attrName>
                                        </p:attrNameLst>
                                      </p:cBhvr>
                                      <p:tavLst>
                                        <p:tav tm="0" fmla="#ppt_w*sin(2.5*pi*$)">
                                          <p:val>
                                            <p:fltVal val="0"/>
                                          </p:val>
                                        </p:tav>
                                        <p:tav tm="100000">
                                          <p:val>
                                            <p:fltVal val="1"/>
                                          </p:val>
                                        </p:tav>
                                      </p:tavLst>
                                    </p:anim>
                                    <p:anim calcmode="lin" valueType="num">
                                      <p:cBhvr>
                                        <p:cTn id="32" dur="5000" fill="hold"/>
                                        <p:tgtEl>
                                          <p:spTgt spid="5120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51207"/>
                                        </p:tgtEl>
                                        <p:attrNameLst>
                                          <p:attrName>style.visibility</p:attrName>
                                        </p:attrNameLst>
                                      </p:cBhvr>
                                      <p:to>
                                        <p:strVal val="visible"/>
                                      </p:to>
                                    </p:set>
                                    <p:animEffect transition="in" filter="slide(fromBottom)">
                                      <p:cBhvr>
                                        <p:cTn id="37" dur="500"/>
                                        <p:tgtEl>
                                          <p:spTgt spid="51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autoUpdateAnimBg="0"/>
      <p:bldP spid="51204" grpId="0" autoUpdateAnimBg="0"/>
      <p:bldP spid="51205" grpId="0" autoUpdateAnimBg="0"/>
      <p:bldP spid="51206"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Rectangle 2"/>
          <p:cNvSpPr>
            <a:spLocks noGrp="1" noChangeArrowheads="1"/>
          </p:cNvSpPr>
          <p:nvPr>
            <p:ph/>
          </p:nvPr>
        </p:nvSpPr>
        <p:spPr>
          <a:xfrm>
            <a:off x="685800" y="2057400"/>
            <a:ext cx="7777163" cy="5499100"/>
          </a:xfrm>
        </p:spPr>
        <p:txBody>
          <a:bodyPr/>
          <a:lstStyle/>
          <a:p>
            <a:r>
              <a:rPr lang="zh-CN" altLang="en-US" sz="4800">
                <a:solidFill>
                  <a:srgbClr val="FF0000"/>
                </a:solidFill>
                <a:ea typeface="华文行楷" pitchFamily="2" charset="-122"/>
              </a:rPr>
              <a:t>６．别里科夫死后，城里人有什么反应？</a:t>
            </a:r>
          </a:p>
        </p:txBody>
      </p:sp>
      <p:pic>
        <p:nvPicPr>
          <p:cNvPr id="52227" name="Picture 3" descr="PE01846_"/>
          <p:cNvPicPr>
            <a:picLocks noChangeAspect="1" noChangeArrowheads="1"/>
          </p:cNvPicPr>
          <p:nvPr/>
        </p:nvPicPr>
        <p:blipFill>
          <a:blip r:embed="rId2" cstate="print"/>
          <a:srcRect/>
          <a:stretch>
            <a:fillRect/>
          </a:stretch>
        </p:blipFill>
        <p:spPr bwMode="auto">
          <a:xfrm>
            <a:off x="2987675" y="3141663"/>
            <a:ext cx="5334000" cy="2971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wipe(up)">
                                      <p:cBhvr>
                                        <p:cTn id="7"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p:cNvSpPr>
            <a:spLocks noGrp="1" noChangeArrowheads="1"/>
          </p:cNvSpPr>
          <p:nvPr>
            <p:ph/>
          </p:nvPr>
        </p:nvSpPr>
        <p:spPr>
          <a:xfrm>
            <a:off x="990600" y="685800"/>
            <a:ext cx="7777163" cy="5499100"/>
          </a:xfrm>
        </p:spPr>
        <p:txBody>
          <a:bodyPr/>
          <a:lstStyle/>
          <a:p>
            <a:r>
              <a:rPr lang="zh-CN" altLang="en-US" sz="4400">
                <a:ea typeface="华文行楷" pitchFamily="2" charset="-122"/>
              </a:rPr>
              <a:t>是一件“大快人心”的事，人们从心里感到自由。可是一个礼拜还没过完生活又恢复了旧样子。</a:t>
            </a:r>
          </a:p>
          <a:p>
            <a:r>
              <a:rPr lang="zh-CN" altLang="en-US" sz="4400">
                <a:ea typeface="华文行楷" pitchFamily="2" charset="-122"/>
              </a:rPr>
              <a:t>虽然我们埋葬了别里科夫，可是这种装在套子里的人，却还有许多，将来也不知道还有多少呢？</a:t>
            </a:r>
          </a:p>
        </p:txBody>
      </p:sp>
    </p:spTree>
  </p:cSld>
  <p:clrMapOvr>
    <a:masterClrMapping/>
  </p:clrMapOvr>
  <p:transition spd="med">
    <p:blinds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116013" y="549275"/>
            <a:ext cx="7772400" cy="1719263"/>
          </a:xfrm>
        </p:spPr>
        <p:txBody>
          <a:bodyPr/>
          <a:lstStyle/>
          <a:p>
            <a:r>
              <a:rPr lang="zh-CN" altLang="en-US" sz="3600">
                <a:solidFill>
                  <a:srgbClr val="FF0000"/>
                </a:solidFill>
              </a:rPr>
              <a:t>７</a:t>
            </a:r>
            <a:r>
              <a:rPr lang="zh-CN" altLang="en-US" sz="3600">
                <a:solidFill>
                  <a:srgbClr val="FF0000"/>
                </a:solidFill>
                <a:ea typeface="华文行楷" pitchFamily="2" charset="-122"/>
              </a:rPr>
              <a:t>．怎样理解“虽然我们埋葬了别里科夫，可是这种装在套子里的人，却还有很多，将来也不知道还有多少”？</a:t>
            </a:r>
            <a:endParaRPr lang="zh-CN" altLang="en-US">
              <a:solidFill>
                <a:srgbClr val="FF0000"/>
              </a:solidFill>
            </a:endParaRPr>
          </a:p>
        </p:txBody>
      </p:sp>
      <p:sp>
        <p:nvSpPr>
          <p:cNvPr id="54275" name="Rectangle 3"/>
          <p:cNvSpPr>
            <a:spLocks noGrp="1" noChangeArrowheads="1"/>
          </p:cNvSpPr>
          <p:nvPr>
            <p:ph idx="1"/>
          </p:nvPr>
        </p:nvSpPr>
        <p:spPr>
          <a:xfrm>
            <a:off x="1116013" y="2744788"/>
            <a:ext cx="7769225" cy="4113212"/>
          </a:xfrm>
        </p:spPr>
        <p:txBody>
          <a:bodyPr/>
          <a:lstStyle/>
          <a:p>
            <a:r>
              <a:rPr lang="zh-CN" altLang="en-US">
                <a:ea typeface="华文行楷" pitchFamily="2" charset="-122"/>
              </a:rPr>
              <a:t>只要沙皇制度没有推翻，就会在这块土壤上不断滋生出新的别里科夫，所以生活还是老样子。只有从根本上推翻沙皇的腐朽反动的统治，才能真正埋葬别里科夫这样的人，人们才能过上自由快活的生活。</a:t>
            </a: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box(out)">
                                      <p:cBhvr>
                                        <p:cTn id="7"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Rectangle 2"/>
          <p:cNvSpPr>
            <a:spLocks noGrp="1" noChangeArrowheads="1"/>
          </p:cNvSpPr>
          <p:nvPr>
            <p:ph/>
          </p:nvPr>
        </p:nvSpPr>
        <p:spPr>
          <a:xfrm>
            <a:off x="1187450" y="622300"/>
            <a:ext cx="4221163" cy="1090613"/>
          </a:xfrm>
        </p:spPr>
        <p:txBody>
          <a:bodyPr/>
          <a:lstStyle/>
          <a:p>
            <a:r>
              <a:rPr lang="zh-CN" altLang="en-US" sz="6600">
                <a:solidFill>
                  <a:srgbClr val="FF3300"/>
                </a:solidFill>
                <a:ea typeface="华文行楷" pitchFamily="2" charset="-122"/>
              </a:rPr>
              <a:t>结案报告</a:t>
            </a:r>
          </a:p>
        </p:txBody>
      </p:sp>
      <p:sp>
        <p:nvSpPr>
          <p:cNvPr id="55299" name="WordArt 3"/>
          <p:cNvSpPr>
            <a:spLocks noChangeArrowheads="1" noChangeShapeType="1" noTextEdit="1"/>
          </p:cNvSpPr>
          <p:nvPr/>
        </p:nvSpPr>
        <p:spPr bwMode="auto">
          <a:xfrm>
            <a:off x="1908175" y="2060575"/>
            <a:ext cx="4191000" cy="2209800"/>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miter lim="800000"/>
                  <a:headEnd/>
                  <a:tailEnd/>
                </a:ln>
                <a:gradFill rotWithShape="0">
                  <a:gsLst>
                    <a:gs pos="0">
                      <a:srgbClr val="6600CC"/>
                    </a:gs>
                    <a:gs pos="100000">
                      <a:srgbClr val="CC00CC"/>
                    </a:gs>
                  </a:gsLst>
                  <a:lin ang="5400000" scaled="1"/>
                </a:gradFill>
                <a:effectLst>
                  <a:outerShdw dist="53882" dir="2700000" algn="ctr" rotWithShape="0">
                    <a:srgbClr val="9999FF"/>
                  </a:outerShdw>
                </a:effectLst>
                <a:latin typeface="宋体"/>
                <a:ea typeface="宋体"/>
              </a:rPr>
              <a:t>自杀？他杀？</a:t>
            </a:r>
          </a:p>
        </p:txBody>
      </p:sp>
      <p:pic>
        <p:nvPicPr>
          <p:cNvPr id="55300" name="Picture 4" descr="BD00028_"/>
          <p:cNvPicPr>
            <a:picLocks noChangeAspect="1" noChangeArrowheads="1"/>
          </p:cNvPicPr>
          <p:nvPr/>
        </p:nvPicPr>
        <p:blipFill>
          <a:blip r:embed="rId3" cstate="print"/>
          <a:srcRect/>
          <a:stretch>
            <a:fillRect/>
          </a:stretch>
        </p:blipFill>
        <p:spPr bwMode="auto">
          <a:xfrm>
            <a:off x="5292725" y="2997200"/>
            <a:ext cx="2895600" cy="3200400"/>
          </a:xfrm>
          <a:prstGeom prst="rect">
            <a:avLst/>
          </a:prstGeom>
          <a:noFill/>
        </p:spPr>
      </p:pic>
    </p:spTree>
  </p:cSld>
  <p:clrMapOvr>
    <a:masterClrMapping/>
  </p:clrMapOvr>
  <p:transition spd="med">
    <p:cover dir="lu"/>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p:cTn id="7" dur="1000" fill="hold"/>
                                        <p:tgtEl>
                                          <p:spTgt spid="55299"/>
                                        </p:tgtEl>
                                        <p:attrNameLst>
                                          <p:attrName>ppt_w</p:attrName>
                                        </p:attrNameLst>
                                      </p:cBhvr>
                                      <p:tavLst>
                                        <p:tav tm="0">
                                          <p:val>
                                            <p:fltVal val="0"/>
                                          </p:val>
                                        </p:tav>
                                        <p:tav tm="100000">
                                          <p:val>
                                            <p:strVal val="#ppt_w"/>
                                          </p:val>
                                        </p:tav>
                                      </p:tavLst>
                                    </p:anim>
                                    <p:anim calcmode="lin" valueType="num">
                                      <p:cBhvr>
                                        <p:cTn id="8" dur="1000" fill="hold"/>
                                        <p:tgtEl>
                                          <p:spTgt spid="55299"/>
                                        </p:tgtEl>
                                        <p:attrNameLst>
                                          <p:attrName>ppt_h</p:attrName>
                                        </p:attrNameLst>
                                      </p:cBhvr>
                                      <p:tavLst>
                                        <p:tav tm="0">
                                          <p:val>
                                            <p:fltVal val="0"/>
                                          </p:val>
                                        </p:tav>
                                        <p:tav tm="100000">
                                          <p:val>
                                            <p:strVal val="#ppt_h"/>
                                          </p:val>
                                        </p:tav>
                                      </p:tavLst>
                                    </p:anim>
                                    <p:anim calcmode="lin" valueType="num">
                                      <p:cBhvr>
                                        <p:cTn id="9" dur="1000" fill="hold"/>
                                        <p:tgtEl>
                                          <p:spTgt spid="5529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529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3" fill="hold" nodeType="clickEffect">
                                  <p:stCondLst>
                                    <p:cond delay="0"/>
                                  </p:stCondLst>
                                  <p:childTnLst>
                                    <p:set>
                                      <p:cBhvr>
                                        <p:cTn id="14" dur="1" fill="hold">
                                          <p:stCondLst>
                                            <p:cond delay="0"/>
                                          </p:stCondLst>
                                        </p:cTn>
                                        <p:tgtEl>
                                          <p:spTgt spid="55300"/>
                                        </p:tgtEl>
                                        <p:attrNameLst>
                                          <p:attrName>style.visibility</p:attrName>
                                        </p:attrNameLst>
                                      </p:cBhvr>
                                      <p:to>
                                        <p:strVal val="visible"/>
                                      </p:to>
                                    </p:set>
                                    <p:anim calcmode="lin" valueType="num">
                                      <p:cBhvr additive="base">
                                        <p:cTn id="15" dur="500" fill="hold"/>
                                        <p:tgtEl>
                                          <p:spTgt spid="55300"/>
                                        </p:tgtEl>
                                        <p:attrNameLst>
                                          <p:attrName>ppt_x</p:attrName>
                                        </p:attrNameLst>
                                      </p:cBhvr>
                                      <p:tavLst>
                                        <p:tav tm="0">
                                          <p:val>
                                            <p:strVal val="1+#ppt_w/2"/>
                                          </p:val>
                                        </p:tav>
                                        <p:tav tm="100000">
                                          <p:val>
                                            <p:strVal val="#ppt_x"/>
                                          </p:val>
                                        </p:tav>
                                      </p:tavLst>
                                    </p:anim>
                                    <p:anim calcmode="lin" valueType="num">
                                      <p:cBhvr additive="base">
                                        <p:cTn id="16" dur="500" fill="hold"/>
                                        <p:tgtEl>
                                          <p:spTgt spid="553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900113" y="549275"/>
            <a:ext cx="7164387" cy="1081088"/>
          </a:xfrm>
        </p:spPr>
        <p:txBody>
          <a:bodyPr/>
          <a:lstStyle/>
          <a:p>
            <a:r>
              <a:rPr lang="zh-CN" altLang="en-US" sz="3600">
                <a:solidFill>
                  <a:srgbClr val="FF0000"/>
                </a:solidFill>
                <a:ea typeface="华文行楷" pitchFamily="2" charset="-122"/>
              </a:rPr>
              <a:t>别里科夫之死既属于自杀，又属于他杀。</a:t>
            </a:r>
          </a:p>
        </p:txBody>
      </p:sp>
      <p:sp>
        <p:nvSpPr>
          <p:cNvPr id="56323" name="Rectangle 3"/>
          <p:cNvSpPr>
            <a:spLocks noGrp="1" noChangeArrowheads="1"/>
          </p:cNvSpPr>
          <p:nvPr>
            <p:ph sz="half" idx="1"/>
          </p:nvPr>
        </p:nvSpPr>
        <p:spPr>
          <a:xfrm>
            <a:off x="457200" y="1600200"/>
            <a:ext cx="8229600" cy="2178050"/>
          </a:xfrm>
        </p:spPr>
        <p:txBody>
          <a:bodyPr/>
          <a:lstStyle/>
          <a:p>
            <a:r>
              <a:rPr lang="zh-CN" altLang="en-US" sz="2800">
                <a:ea typeface="华文行楷" pitchFamily="2" charset="-122"/>
              </a:rPr>
              <a:t>一方面，从他的日常穿着与习惯不难看出，他的思想极为保守，正是这种保守顽固的思想杀死了他。</a:t>
            </a:r>
          </a:p>
        </p:txBody>
      </p:sp>
      <p:sp>
        <p:nvSpPr>
          <p:cNvPr id="56324" name="Rectangle 4"/>
          <p:cNvSpPr>
            <a:spLocks noGrp="1" noChangeArrowheads="1"/>
          </p:cNvSpPr>
          <p:nvPr>
            <p:ph type="body" sz="half" idx="2"/>
          </p:nvPr>
        </p:nvSpPr>
        <p:spPr>
          <a:xfrm>
            <a:off x="457200" y="3946525"/>
            <a:ext cx="8229600" cy="2179638"/>
          </a:xfrm>
        </p:spPr>
        <p:txBody>
          <a:bodyPr/>
          <a:lstStyle/>
          <a:p>
            <a:r>
              <a:rPr lang="zh-CN" altLang="en-US" sz="2800">
                <a:ea typeface="华文行楷" pitchFamily="2" charset="-122"/>
              </a:rPr>
              <a:t>另一方面，别里科夫的死也属于他杀，当时的俄国实行沙皇专制统治，而别里科夫就是沙皇专制制度的维护者，从根本上说沙皇专制制度是杀害别里科夫的罪魁祸首。</a:t>
            </a: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checkerboard(across)">
                                      <p:cBhvr>
                                        <p:cTn id="7" dur="500"/>
                                        <p:tgtEl>
                                          <p:spTgt spid="5632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6324">
                                            <p:txEl>
                                              <p:pRg st="0" end="0"/>
                                            </p:txEl>
                                          </p:spTgt>
                                        </p:tgtEl>
                                        <p:attrNameLst>
                                          <p:attrName>style.visibility</p:attrName>
                                        </p:attrNameLst>
                                      </p:cBhvr>
                                      <p:to>
                                        <p:strVal val="visible"/>
                                      </p:to>
                                    </p:set>
                                    <p:animEffect transition="in" filter="checkerboard(down)">
                                      <p:cBhvr>
                                        <p:cTn id="12" dur="500"/>
                                        <p:tgtEl>
                                          <p:spTgt spid="563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autoUpdateAnimBg="0"/>
      <p:bldP spid="56324"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p:nvPr>
        </p:nvSpPr>
        <p:spPr>
          <a:xfrm>
            <a:off x="1193800" y="274638"/>
            <a:ext cx="7489825" cy="5848350"/>
          </a:xfrm>
          <a:ln>
            <a:solidFill>
              <a:schemeClr val="tx1"/>
            </a:solidFill>
          </a:ln>
        </p:spPr>
        <p:txBody>
          <a:bodyPr/>
          <a:lstStyle/>
          <a:p>
            <a:r>
              <a:rPr lang="en-US" altLang="zh-CN" sz="4000">
                <a:solidFill>
                  <a:schemeClr val="hlink"/>
                </a:solidFill>
                <a:ea typeface="华文行楷" pitchFamily="2" charset="-122"/>
              </a:rPr>
              <a:t>1898</a:t>
            </a:r>
            <a:r>
              <a:rPr lang="zh-CN" altLang="en-US" sz="4000">
                <a:solidFill>
                  <a:schemeClr val="hlink"/>
                </a:solidFill>
                <a:ea typeface="华文行楷" pitchFamily="2" charset="-122"/>
              </a:rPr>
              <a:t>年夏季的一天，沙皇统治下的俄国，在一所中学的男性职工宿舍里，发现一具中年男尸。据查，死者为该校希腊文教师别里科夫，死因一直未明。一个世纪以后，</a:t>
            </a:r>
            <a:r>
              <a:rPr lang="en-US" altLang="zh-CN" sz="4000">
                <a:solidFill>
                  <a:schemeClr val="hlink"/>
                </a:solidFill>
                <a:ea typeface="华文行楷" pitchFamily="2" charset="-122"/>
              </a:rPr>
              <a:t>2004</a:t>
            </a:r>
            <a:r>
              <a:rPr lang="zh-CN" altLang="en-US" sz="4000">
                <a:solidFill>
                  <a:schemeClr val="hlink"/>
                </a:solidFill>
                <a:ea typeface="华文行楷" pitchFamily="2" charset="-122"/>
              </a:rPr>
              <a:t>年</a:t>
            </a:r>
            <a:r>
              <a:rPr lang="en-US" altLang="zh-CN" sz="4000">
                <a:solidFill>
                  <a:schemeClr val="hlink"/>
                </a:solidFill>
                <a:ea typeface="华文行楷" pitchFamily="2" charset="-122"/>
              </a:rPr>
              <a:t>3</a:t>
            </a:r>
            <a:r>
              <a:rPr lang="zh-CN" altLang="en-US" sz="4000">
                <a:solidFill>
                  <a:schemeClr val="hlink"/>
                </a:solidFill>
                <a:ea typeface="华文行楷" pitchFamily="2" charset="-122"/>
              </a:rPr>
              <a:t>月，巴蜀中学２００６级１６班全体同学组成专案组，对这一事件进行立案侦查。</a:t>
            </a:r>
          </a:p>
        </p:txBody>
      </p:sp>
    </p:spTree>
  </p:cSld>
  <p:clrMapOvr>
    <a:masterClrMapping/>
  </p:clrMapOvr>
  <p:transition spd="med">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Rectangle 2"/>
          <p:cNvSpPr>
            <a:spLocks noGrp="1" noChangeArrowheads="1"/>
          </p:cNvSpPr>
          <p:nvPr>
            <p:ph/>
          </p:nvPr>
        </p:nvSpPr>
        <p:spPr>
          <a:xfrm>
            <a:off x="762000" y="765175"/>
            <a:ext cx="8077200" cy="5616575"/>
          </a:xfrm>
          <a:solidFill>
            <a:schemeClr val="accent1"/>
          </a:solidFill>
        </p:spPr>
        <p:txBody>
          <a:bodyPr/>
          <a:lstStyle/>
          <a:p>
            <a:r>
              <a:rPr lang="zh-CN" altLang="en-US" sz="2400" b="1" i="1">
                <a:solidFill>
                  <a:srgbClr val="0066FF"/>
                </a:solidFill>
                <a:ea typeface="华文新魏" pitchFamily="2" charset="-122"/>
              </a:rPr>
              <a:t>　</a:t>
            </a:r>
            <a:r>
              <a:rPr lang="zh-CN" altLang="en-US" sz="2400" b="1" i="1">
                <a:solidFill>
                  <a:srgbClr val="FF0000"/>
                </a:solidFill>
                <a:ea typeface="华文新魏" pitchFamily="2" charset="-122"/>
              </a:rPr>
              <a:t>契诃夫</a:t>
            </a:r>
            <a:r>
              <a:rPr lang="zh-CN" altLang="en-US" sz="2400">
                <a:ea typeface="楷体_GB2312" pitchFamily="49" charset="-122"/>
              </a:rPr>
              <a:t>：</a:t>
            </a:r>
            <a:r>
              <a:rPr lang="en-US" altLang="zh-CN" sz="2400" b="1">
                <a:ea typeface="楷体_GB2312" pitchFamily="49" charset="-122"/>
              </a:rPr>
              <a:t>19</a:t>
            </a:r>
            <a:r>
              <a:rPr lang="zh-CN" altLang="en-US" sz="2400" b="1">
                <a:ea typeface="楷体_GB2312" pitchFamily="49" charset="-122"/>
              </a:rPr>
              <a:t>世纪末俄国伟大的</a:t>
            </a:r>
            <a:r>
              <a:rPr lang="zh-CN" altLang="en-US" sz="2400" b="1">
                <a:solidFill>
                  <a:srgbClr val="FF0000"/>
                </a:solidFill>
                <a:ea typeface="楷体_GB2312" pitchFamily="49" charset="-122"/>
              </a:rPr>
              <a:t>批判现实主义作家</a:t>
            </a:r>
            <a:r>
              <a:rPr lang="zh-CN" altLang="en-US" sz="2400" b="1">
                <a:ea typeface="楷体_GB2312" pitchFamily="49" charset="-122"/>
              </a:rPr>
              <a:t>，情趣隽永、文笔犀利的</a:t>
            </a:r>
            <a:r>
              <a:rPr lang="zh-CN" altLang="en-US" sz="2400" b="1">
                <a:solidFill>
                  <a:srgbClr val="FF0000"/>
                </a:solidFill>
                <a:ea typeface="楷体_GB2312" pitchFamily="49" charset="-122"/>
              </a:rPr>
              <a:t>幽默讽刺大师，短篇小说的巨匠，著名剧作家。</a:t>
            </a:r>
            <a:br>
              <a:rPr lang="zh-CN" altLang="en-US" sz="2400" b="1">
                <a:solidFill>
                  <a:srgbClr val="FF0000"/>
                </a:solidFill>
                <a:ea typeface="楷体_GB2312" pitchFamily="49" charset="-122"/>
              </a:rPr>
            </a:br>
            <a:r>
              <a:rPr lang="zh-CN" altLang="en-US" sz="2400" b="1">
                <a:ea typeface="楷体_GB2312" pitchFamily="49" charset="-122"/>
              </a:rPr>
              <a:t>　　早期作品多是短篇小说；后期转向戏剧创作，他善于从日常生活中发现具有典型意义的人和事，通过幽默可笑的情节进行艺术概括，塑造出完整的典型形象，以此来反映当时的俄国社会，　其代表作</a:t>
            </a:r>
            <a:r>
              <a:rPr lang="en-US" altLang="zh-CN" sz="2400" b="1">
                <a:solidFill>
                  <a:srgbClr val="FF0000"/>
                </a:solidFill>
                <a:ea typeface="楷体_GB2312" pitchFamily="49" charset="-122"/>
              </a:rPr>
              <a:t>《</a:t>
            </a:r>
            <a:r>
              <a:rPr lang="zh-CN" altLang="en-US" sz="2400" b="1">
                <a:solidFill>
                  <a:srgbClr val="FF0000"/>
                </a:solidFill>
                <a:ea typeface="楷体_GB2312" pitchFamily="49" charset="-122"/>
              </a:rPr>
              <a:t>变色龙</a:t>
            </a:r>
            <a:r>
              <a:rPr lang="en-US" altLang="zh-CN" sz="2400" b="1">
                <a:solidFill>
                  <a:srgbClr val="FF0000"/>
                </a:solidFill>
                <a:ea typeface="楷体_GB2312" pitchFamily="49" charset="-122"/>
              </a:rPr>
              <a:t>》</a:t>
            </a:r>
            <a:r>
              <a:rPr lang="zh-CN" altLang="en-US" sz="2400" b="1">
                <a:solidFill>
                  <a:srgbClr val="FF0000"/>
                </a:solidFill>
                <a:ea typeface="楷体_GB2312" pitchFamily="49" charset="-122"/>
              </a:rPr>
              <a:t>、</a:t>
            </a:r>
            <a:r>
              <a:rPr lang="en-US" altLang="zh-CN" sz="2400" b="1">
                <a:solidFill>
                  <a:srgbClr val="FF0000"/>
                </a:solidFill>
                <a:ea typeface="楷体_GB2312" pitchFamily="49" charset="-122"/>
              </a:rPr>
              <a:t>《</a:t>
            </a:r>
            <a:r>
              <a:rPr lang="zh-CN" altLang="en-US" sz="2400" b="1">
                <a:solidFill>
                  <a:srgbClr val="FF0000"/>
                </a:solidFill>
                <a:ea typeface="楷体_GB2312" pitchFamily="49" charset="-122"/>
              </a:rPr>
              <a:t>装在套子里的人</a:t>
            </a:r>
            <a:r>
              <a:rPr lang="en-US" altLang="zh-CN" sz="2400" b="1">
                <a:solidFill>
                  <a:srgbClr val="FF0000"/>
                </a:solidFill>
                <a:ea typeface="楷体_GB2312" pitchFamily="49" charset="-122"/>
              </a:rPr>
              <a:t>》</a:t>
            </a:r>
            <a:r>
              <a:rPr lang="zh-CN" altLang="en-US" sz="2400" b="1">
                <a:ea typeface="楷体_GB2312" pitchFamily="49" charset="-122"/>
              </a:rPr>
              <a:t>，前者成为见风使舵、善于变相、投机钻营者的代名词；后者成为因循守旧、畏首畏尾、害怕变革者的符号象征。契诃夫以卓越的讽刺幽默才华为世界文学人物画廊中增添了两个不朽的艺术形象。 　　与</a:t>
            </a:r>
            <a:r>
              <a:rPr lang="zh-CN" altLang="en-US" sz="2400" b="1">
                <a:solidFill>
                  <a:srgbClr val="9900CC"/>
                </a:solidFill>
                <a:ea typeface="楷体_GB2312" pitchFamily="49" charset="-122"/>
              </a:rPr>
              <a:t>欧</a:t>
            </a:r>
            <a:r>
              <a:rPr lang="en-US" altLang="zh-CN" sz="2400" b="1">
                <a:solidFill>
                  <a:srgbClr val="9900CC"/>
                </a:solidFill>
                <a:ea typeface="楷体_GB2312" pitchFamily="49" charset="-122"/>
              </a:rPr>
              <a:t>·</a:t>
            </a:r>
            <a:r>
              <a:rPr lang="zh-CN" altLang="en-US" sz="2400" b="1">
                <a:solidFill>
                  <a:srgbClr val="9900CC"/>
                </a:solidFill>
                <a:ea typeface="楷体_GB2312" pitchFamily="49" charset="-122"/>
              </a:rPr>
              <a:t>亨利、莫泊桑并称为三大短篇之说之王。</a:t>
            </a:r>
            <a:r>
              <a:rPr lang="zh-CN" altLang="en-US" sz="2400" b="1">
                <a:ea typeface="楷体_GB2312" pitchFamily="49" charset="-122"/>
              </a:rPr>
              <a:t>         </a:t>
            </a:r>
          </a:p>
        </p:txBody>
      </p:sp>
    </p:spTree>
  </p:cSld>
  <p:clrMapOvr>
    <a:masterClrMapping/>
  </p:clrMapOvr>
  <p:transition spd="med">
    <p:blinds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p:txBody>
          <a:bodyPr/>
          <a:lstStyle/>
          <a:p>
            <a:r>
              <a:rPr lang="zh-CN" altLang="en-US" b="1">
                <a:ea typeface="楷体_GB2312" pitchFamily="49" charset="-122"/>
              </a:rPr>
              <a:t>他的作品揭露了沙皇政府对人民的残酷压榨和剥削，讽刺庸俗腐朽的市侩习气，同情被侮辱与被损害的“小人物”。他八十年代开始创作，九十年代是他创作的全盛期。这时期他由于到沙皇流放犯人的库页岛去旅行，进一步了解了沙皇统治的罪恶，作品的批判性日益加强。</a:t>
            </a:r>
          </a:p>
          <a:p>
            <a:endParaRPr lang="en-US" altLang="zh-CN" sz="400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971550" y="692150"/>
            <a:ext cx="4249738" cy="427038"/>
          </a:xfrm>
          <a:prstGeom prst="rect">
            <a:avLst/>
          </a:prstGeom>
          <a:noFill/>
          <a:ln w="9525">
            <a:noFill/>
            <a:miter lim="800000"/>
            <a:headEnd/>
            <a:tailEnd/>
          </a:ln>
          <a:effectLst/>
        </p:spPr>
        <p:txBody>
          <a:bodyPr>
            <a:spAutoFit/>
          </a:bodyPr>
          <a:lstStyle/>
          <a:p>
            <a:pPr>
              <a:spcBef>
                <a:spcPct val="50000"/>
              </a:spcBef>
            </a:pPr>
            <a:endParaRPr lang="zh-CN" altLang="zh-CN" sz="2200"/>
          </a:p>
        </p:txBody>
      </p:sp>
      <p:sp>
        <p:nvSpPr>
          <p:cNvPr id="59395" name="Text Box 3"/>
          <p:cNvSpPr txBox="1">
            <a:spLocks noChangeArrowheads="1"/>
          </p:cNvSpPr>
          <p:nvPr/>
        </p:nvSpPr>
        <p:spPr bwMode="auto">
          <a:xfrm>
            <a:off x="468313" y="765175"/>
            <a:ext cx="8027987" cy="5116513"/>
          </a:xfrm>
          <a:prstGeom prst="rect">
            <a:avLst/>
          </a:prstGeom>
          <a:solidFill>
            <a:schemeClr val="accent1"/>
          </a:solidFill>
          <a:ln w="9525">
            <a:noFill/>
            <a:miter lim="800000"/>
            <a:headEnd/>
            <a:tailEnd/>
          </a:ln>
          <a:effectLst/>
        </p:spPr>
        <p:txBody>
          <a:bodyPr>
            <a:spAutoFit/>
          </a:bodyPr>
          <a:lstStyle/>
          <a:p>
            <a:pPr algn="ctr"/>
            <a:r>
              <a:rPr lang="zh-CN" altLang="en-US" sz="2200" b="1">
                <a:solidFill>
                  <a:srgbClr val="FF0000"/>
                </a:solidFill>
              </a:rPr>
              <a:t>小公务员的死</a:t>
            </a:r>
          </a:p>
          <a:p>
            <a:pPr algn="ctr"/>
            <a:r>
              <a:rPr lang="zh-CN" altLang="en-US" sz="2200">
                <a:solidFill>
                  <a:srgbClr val="FF0000"/>
                </a:solidFill>
              </a:rPr>
              <a:t>契诃夫</a:t>
            </a:r>
          </a:p>
          <a:p>
            <a:pPr algn="ctr"/>
            <a:r>
              <a:rPr lang="zh-CN" altLang="en-US" sz="2200"/>
              <a:t>      </a:t>
            </a:r>
            <a:r>
              <a:rPr lang="zh-CN" altLang="en-US" sz="2200" b="1">
                <a:solidFill>
                  <a:srgbClr val="3333CC"/>
                </a:solidFill>
              </a:rPr>
              <a:t>在一个挺好的傍晚，有一个同样挺好的小公务员，名叫伊凡</a:t>
            </a:r>
            <a:r>
              <a:rPr lang="en-US" altLang="zh-CN" sz="2200" b="1">
                <a:solidFill>
                  <a:srgbClr val="3333CC"/>
                </a:solidFill>
              </a:rPr>
              <a:t>·</a:t>
            </a:r>
            <a:r>
              <a:rPr lang="zh-CN" altLang="en-US" sz="2200" b="1">
                <a:solidFill>
                  <a:srgbClr val="3333CC"/>
                </a:solidFill>
              </a:rPr>
              <a:t>德密特里奇</a:t>
            </a:r>
            <a:r>
              <a:rPr lang="en-US" altLang="zh-CN" sz="2200" b="1">
                <a:solidFill>
                  <a:srgbClr val="3333CC"/>
                </a:solidFill>
              </a:rPr>
              <a:t>·</a:t>
            </a:r>
            <a:r>
              <a:rPr lang="zh-CN" altLang="en-US" sz="2200" b="1">
                <a:solidFill>
                  <a:srgbClr val="3333CC"/>
                </a:solidFill>
              </a:rPr>
              <a:t>切尔维亚科夫，坐在正厅第二排，用望远镜看戏：</a:t>
            </a:r>
            <a:r>
              <a:rPr lang="en-US" altLang="zh-CN" sz="2200" b="1">
                <a:solidFill>
                  <a:srgbClr val="3333CC"/>
                </a:solidFill>
              </a:rPr>
              <a:t>《</a:t>
            </a:r>
            <a:r>
              <a:rPr lang="zh-CN" altLang="en-US" sz="2200" b="1">
                <a:solidFill>
                  <a:srgbClr val="3333CC"/>
                </a:solidFill>
              </a:rPr>
              <a:t>歌纳维勒的钟</a:t>
            </a:r>
            <a:r>
              <a:rPr lang="en-US" altLang="zh-CN" sz="2200" b="1">
                <a:solidFill>
                  <a:srgbClr val="3333CC"/>
                </a:solidFill>
              </a:rPr>
              <a:t>》</a:t>
            </a:r>
            <a:r>
              <a:rPr lang="zh-CN" altLang="en-US" sz="2200" b="1">
                <a:solidFill>
                  <a:srgbClr val="3333CC"/>
                </a:solidFill>
              </a:rPr>
              <a:t>。他定睛瞧着，凝神注目，飘然欲仙，觉得幸福极了。可是忽然间</a:t>
            </a:r>
            <a:r>
              <a:rPr lang="en-US" altLang="zh-CN" sz="2200" b="1">
                <a:solidFill>
                  <a:srgbClr val="3333CC"/>
                </a:solidFill>
              </a:rPr>
              <a:t>——</a:t>
            </a:r>
            <a:r>
              <a:rPr lang="zh-CN" altLang="en-US" sz="2200" b="1" u="sng">
                <a:solidFill>
                  <a:srgbClr val="3333CC"/>
                </a:solidFill>
              </a:rPr>
              <a:t>在小说里，人常常遇见这个“可是忽然间”。作家是对的，生活里充满了叫人惊奇的事啊！</a:t>
            </a:r>
            <a:r>
              <a:rPr lang="zh-CN" altLang="en-US" sz="2200" b="1">
                <a:solidFill>
                  <a:srgbClr val="3333CC"/>
                </a:solidFill>
              </a:rPr>
              <a:t>可是忽然间，他的脸皱起来，他的眼睛没有了光，他的呼吸停止了</a:t>
            </a:r>
            <a:r>
              <a:rPr lang="en-US" altLang="zh-CN" sz="2200" b="1">
                <a:solidFill>
                  <a:srgbClr val="3333CC"/>
                </a:solidFill>
              </a:rPr>
              <a:t>……</a:t>
            </a:r>
            <a:r>
              <a:rPr lang="zh-CN" altLang="en-US" sz="2200" b="1">
                <a:solidFill>
                  <a:srgbClr val="3333CC"/>
                </a:solidFill>
              </a:rPr>
              <a:t>他从眼睛上摘掉望远镜，弯下腰去，于是</a:t>
            </a:r>
            <a:r>
              <a:rPr lang="en-US" altLang="zh-CN" sz="2200" b="1">
                <a:solidFill>
                  <a:srgbClr val="3333CC"/>
                </a:solidFill>
              </a:rPr>
              <a:t>……“</a:t>
            </a:r>
            <a:r>
              <a:rPr lang="zh-CN" altLang="en-US" sz="2200" b="1">
                <a:solidFill>
                  <a:srgbClr val="3333CC"/>
                </a:solidFill>
              </a:rPr>
              <a:t>啊蹊！”诸君看得明白，他打喷嚏了。不管是谁，也不管是在什么地方，打喷嚏总归是无可责怪的。乡下人固然打喷嚏，警官也一样打喷嚏，就连枢密顾问有时也要打喷嚏。大家都打喷嚏，切尔维亚科夫一点也不慌，他拿手绢檫了檫脸，而且照有礼貌的人那样，往四下里看一看他的喷嚏究竟搅扰了别人没有。可是这一看，他却慌起来了。他看见坐在他前面正厅第二排的一位</a:t>
            </a:r>
            <a:endParaRPr lang="zh-CN" altLang="en-US" sz="2200" b="1"/>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755650" y="476250"/>
            <a:ext cx="8137525" cy="6007100"/>
          </a:xfrm>
          <a:prstGeom prst="rect">
            <a:avLst/>
          </a:prstGeom>
          <a:solidFill>
            <a:schemeClr val="accent1"/>
          </a:solidFill>
          <a:ln w="9525">
            <a:noFill/>
            <a:miter lim="800000"/>
            <a:headEnd/>
            <a:tailEnd/>
          </a:ln>
          <a:effectLst/>
        </p:spPr>
        <p:txBody>
          <a:bodyPr>
            <a:spAutoFit/>
          </a:bodyPr>
          <a:lstStyle/>
          <a:p>
            <a:pPr>
              <a:spcBef>
                <a:spcPct val="20000"/>
              </a:spcBef>
            </a:pPr>
            <a:r>
              <a:rPr lang="zh-CN" altLang="en-US" sz="2400" b="1">
                <a:solidFill>
                  <a:srgbClr val="3333CC"/>
                </a:solidFill>
                <a:latin typeface="Times New Roman" pitchFamily="18" charset="0"/>
              </a:rPr>
              <a:t>老先生正在拿手套小心地檫自己的秃顶和脖子，而且在自言自语地嘟哝着。切尔维亚科夫认出来那位老先生是卜里斯哈洛夫，在交通部任职的一位退伍的将军。</a:t>
            </a:r>
          </a:p>
          <a:p>
            <a:pPr>
              <a:spcBef>
                <a:spcPct val="20000"/>
              </a:spcBef>
            </a:pPr>
            <a:r>
              <a:rPr lang="zh-CN" altLang="en-US" sz="2400" b="1">
                <a:solidFill>
                  <a:srgbClr val="3333CC"/>
                </a:solidFill>
                <a:latin typeface="Times New Roman" pitchFamily="18" charset="0"/>
              </a:rPr>
              <a:t>“我把唾沫星子喷在他身上了，”切尔维亚科夫想，“他不是我们的衙门的官，不过那也还是叫人不过意。我得道个歉才对。”</a:t>
            </a:r>
          </a:p>
          <a:p>
            <a:r>
              <a:rPr lang="zh-CN" altLang="en-US" sz="2400" b="1">
                <a:solidFill>
                  <a:srgbClr val="3333CC"/>
                </a:solidFill>
                <a:latin typeface="Times New Roman" pitchFamily="18" charset="0"/>
              </a:rPr>
              <a:t>切尔维亚科夫咳了一声，把整个身子向前探出去，凑着将军的耳根小声说话。</a:t>
            </a:r>
          </a:p>
          <a:p>
            <a:r>
              <a:rPr lang="zh-CN" altLang="en-US" sz="2400" b="1">
                <a:solidFill>
                  <a:srgbClr val="3333CC"/>
                </a:solidFill>
              </a:rPr>
              <a:t>“对不起，大人，我的唾沫星子溅在您身上了</a:t>
            </a:r>
            <a:r>
              <a:rPr lang="en-US" altLang="zh-CN" sz="2400" b="1">
                <a:solidFill>
                  <a:srgbClr val="3333CC"/>
                </a:solidFill>
              </a:rPr>
              <a:t>……</a:t>
            </a:r>
            <a:r>
              <a:rPr lang="zh-CN" altLang="en-US" sz="2400" b="1">
                <a:solidFill>
                  <a:srgbClr val="3333CC"/>
                </a:solidFill>
              </a:rPr>
              <a:t>一不小心</a:t>
            </a:r>
            <a:r>
              <a:rPr lang="en-US" altLang="zh-CN" sz="2400" b="1">
                <a:solidFill>
                  <a:srgbClr val="3333CC"/>
                </a:solidFill>
              </a:rPr>
              <a:t>……”</a:t>
            </a:r>
          </a:p>
          <a:p>
            <a:r>
              <a:rPr lang="en-US" altLang="zh-CN" sz="2400" b="1">
                <a:solidFill>
                  <a:srgbClr val="3333CC"/>
                </a:solidFill>
              </a:rPr>
              <a:t>“</a:t>
            </a:r>
            <a:r>
              <a:rPr lang="zh-CN" altLang="en-US" sz="2400" b="1">
                <a:solidFill>
                  <a:srgbClr val="3333CC"/>
                </a:solidFill>
              </a:rPr>
              <a:t>不要紧，不要紧”</a:t>
            </a:r>
          </a:p>
          <a:p>
            <a:r>
              <a:rPr lang="zh-CN" altLang="en-US" sz="2400" b="1">
                <a:solidFill>
                  <a:srgbClr val="3333CC"/>
                </a:solidFill>
              </a:rPr>
              <a:t>“看在上帝的面上，原谅我，我</a:t>
            </a:r>
            <a:r>
              <a:rPr lang="en-US" altLang="zh-CN" sz="2400" b="1">
                <a:solidFill>
                  <a:srgbClr val="3333CC"/>
                </a:solidFill>
              </a:rPr>
              <a:t>……</a:t>
            </a:r>
            <a:r>
              <a:rPr lang="zh-CN" altLang="en-US" sz="2400" b="1">
                <a:solidFill>
                  <a:srgbClr val="3333CC"/>
                </a:solidFill>
              </a:rPr>
              <a:t>我不是故意要这样。”</a:t>
            </a:r>
          </a:p>
          <a:p>
            <a:r>
              <a:rPr lang="zh-CN" altLang="en-US" sz="2400" b="1">
                <a:solidFill>
                  <a:srgbClr val="3333CC"/>
                </a:solidFill>
              </a:rPr>
              <a:t>“哦，请不必再说，坐好，让我听戏！”</a:t>
            </a:r>
          </a:p>
          <a:p>
            <a:r>
              <a:rPr lang="zh-CN" altLang="en-US" sz="2400" b="1">
                <a:solidFill>
                  <a:srgbClr val="3333CC"/>
                </a:solidFill>
              </a:rPr>
              <a:t>切尔维亚科夫窘了，他傻头傻脑地微笑，又定睛看着舞台。他看啊看的，可是不再觉得幸福了。他开始给不安困住了。</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042988" y="620713"/>
            <a:ext cx="6985000" cy="5784850"/>
          </a:xfrm>
          <a:prstGeom prst="rect">
            <a:avLst/>
          </a:prstGeom>
          <a:solidFill>
            <a:schemeClr val="accent1"/>
          </a:solidFill>
          <a:ln w="9525">
            <a:noFill/>
            <a:miter lim="800000"/>
            <a:headEnd/>
            <a:tailEnd/>
          </a:ln>
          <a:effectLst/>
        </p:spPr>
        <p:txBody>
          <a:bodyPr>
            <a:spAutoFit/>
          </a:bodyPr>
          <a:lstStyle/>
          <a:p>
            <a:pPr>
              <a:spcBef>
                <a:spcPct val="20000"/>
              </a:spcBef>
            </a:pPr>
            <a:r>
              <a:rPr lang="zh-CN" altLang="en-US" sz="2200" b="1">
                <a:solidFill>
                  <a:srgbClr val="3333CC"/>
                </a:solidFill>
                <a:latin typeface="Times New Roman" pitchFamily="18" charset="0"/>
              </a:rPr>
              <a:t>在休息时间，他走到卜里斯哈洛夫跟前，在他身旁走着，压下自己的羞怯，喃喃地说：</a:t>
            </a:r>
          </a:p>
          <a:p>
            <a:pPr>
              <a:spcBef>
                <a:spcPct val="20000"/>
              </a:spcBef>
            </a:pPr>
            <a:r>
              <a:rPr lang="zh-CN" altLang="en-US" sz="2200" b="1">
                <a:solidFill>
                  <a:srgbClr val="3333CC"/>
                </a:solidFill>
                <a:latin typeface="Times New Roman" pitchFamily="18" charset="0"/>
              </a:rPr>
              <a:t>“我把唾沫星子喷在您身上了，大人，原谅我</a:t>
            </a:r>
            <a:r>
              <a:rPr lang="en-US" altLang="zh-CN" sz="2200" b="1">
                <a:solidFill>
                  <a:srgbClr val="3333CC"/>
                </a:solidFill>
                <a:latin typeface="Times New Roman" pitchFamily="18" charset="0"/>
              </a:rPr>
              <a:t>……</a:t>
            </a:r>
            <a:r>
              <a:rPr lang="zh-CN" altLang="en-US" sz="2200" b="1">
                <a:solidFill>
                  <a:srgbClr val="3333CC"/>
                </a:solidFill>
                <a:latin typeface="Times New Roman" pitchFamily="18" charset="0"/>
              </a:rPr>
              <a:t>您明白</a:t>
            </a:r>
            <a:r>
              <a:rPr lang="en-US" altLang="zh-CN" sz="2200" b="1">
                <a:solidFill>
                  <a:srgbClr val="3333CC"/>
                </a:solidFill>
                <a:latin typeface="Times New Roman" pitchFamily="18" charset="0"/>
              </a:rPr>
              <a:t>……</a:t>
            </a:r>
            <a:r>
              <a:rPr lang="zh-CN" altLang="en-US" sz="2200" b="1">
                <a:solidFill>
                  <a:srgbClr val="3333CC"/>
                </a:solidFill>
                <a:latin typeface="Times New Roman" pitchFamily="18" charset="0"/>
              </a:rPr>
              <a:t>我原本无意</a:t>
            </a:r>
            <a:r>
              <a:rPr lang="en-US" altLang="zh-CN" sz="2200" b="1">
                <a:solidFill>
                  <a:srgbClr val="3333CC"/>
                </a:solidFill>
                <a:latin typeface="Times New Roman" pitchFamily="18" charset="0"/>
              </a:rPr>
              <a:t>……”</a:t>
            </a:r>
          </a:p>
          <a:p>
            <a:pPr>
              <a:spcBef>
                <a:spcPct val="20000"/>
              </a:spcBef>
            </a:pPr>
            <a:r>
              <a:rPr lang="en-US" altLang="zh-CN" sz="2200" b="1">
                <a:solidFill>
                  <a:srgbClr val="3333CC"/>
                </a:solidFill>
                <a:latin typeface="Times New Roman" pitchFamily="18" charset="0"/>
              </a:rPr>
              <a:t>“</a:t>
            </a:r>
            <a:r>
              <a:rPr lang="zh-CN" altLang="en-US" sz="2200" b="1">
                <a:solidFill>
                  <a:srgbClr val="3333CC"/>
                </a:solidFill>
                <a:latin typeface="Times New Roman" pitchFamily="18" charset="0"/>
              </a:rPr>
              <a:t>唉，够了，我已经忘了，你却说个没完！”将军说，不耐烦地撇他的小嘴唇。</a:t>
            </a:r>
          </a:p>
          <a:p>
            <a:pPr>
              <a:spcBef>
                <a:spcPct val="20000"/>
              </a:spcBef>
            </a:pPr>
            <a:r>
              <a:rPr lang="zh-CN" altLang="en-US" sz="2200" b="1">
                <a:solidFill>
                  <a:srgbClr val="3333CC"/>
                </a:solidFill>
                <a:latin typeface="Times New Roman" pitchFamily="18" charset="0"/>
              </a:rPr>
              <a:t>“他已经忘了，可是他的眼睛里有一道凶光啊，”切尔维亚科夫暗想，怀疑地瞧着将军。“而且他不愿意多话，我应当对他解释一番才对</a:t>
            </a:r>
            <a:r>
              <a:rPr lang="en-US" altLang="zh-CN" sz="2200" b="1">
                <a:solidFill>
                  <a:srgbClr val="3333CC"/>
                </a:solidFill>
                <a:latin typeface="Times New Roman" pitchFamily="18" charset="0"/>
              </a:rPr>
              <a:t>……</a:t>
            </a:r>
            <a:r>
              <a:rPr lang="zh-CN" altLang="en-US" sz="2200" b="1">
                <a:solidFill>
                  <a:srgbClr val="3333CC"/>
                </a:solidFill>
                <a:latin typeface="Times New Roman" pitchFamily="18" charset="0"/>
              </a:rPr>
              <a:t>说明打喷嚏是自然法则，要不然他就会认为我有意唾他了。现在他固然不这么想，往后他一定会这么想！”</a:t>
            </a:r>
          </a:p>
          <a:p>
            <a:pPr>
              <a:spcBef>
                <a:spcPct val="20000"/>
              </a:spcBef>
            </a:pPr>
            <a:r>
              <a:rPr lang="zh-CN" altLang="en-US" sz="2200" b="1">
                <a:solidFill>
                  <a:srgbClr val="3333CC"/>
                </a:solidFill>
                <a:latin typeface="Times New Roman" pitchFamily="18" charset="0"/>
              </a:rPr>
              <a:t>一回到家，切尔维亚科夫就把自己的失态告诉他妻子。他奇怪他妻子对这件事竟看得全不在意；她先是有点惊吓，可是等到明白了卜里斯哈洛夫是在别的部门任职，她就放心了。</a:t>
            </a:r>
          </a:p>
          <a:p>
            <a:pPr>
              <a:spcBef>
                <a:spcPct val="20000"/>
              </a:spcBef>
            </a:pPr>
            <a:r>
              <a:rPr lang="en-US" altLang="zh-CN" sz="2200" b="1">
                <a:solidFill>
                  <a:srgbClr val="3333CC"/>
                </a:solidFill>
                <a:latin typeface="Times New Roman" pitchFamily="18" charset="0"/>
              </a:rPr>
              <a:t>……</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Rectangle 2"/>
          <p:cNvSpPr>
            <a:spLocks noGrp="1" noChangeArrowheads="1"/>
          </p:cNvSpPr>
          <p:nvPr>
            <p:ph type="body" idx="1"/>
          </p:nvPr>
        </p:nvSpPr>
        <p:spPr>
          <a:xfrm>
            <a:off x="1116013" y="549275"/>
            <a:ext cx="7769225" cy="5903913"/>
          </a:xfrm>
          <a:solidFill>
            <a:schemeClr val="accent1"/>
          </a:solidFill>
        </p:spPr>
        <p:txBody>
          <a:bodyPr/>
          <a:lstStyle/>
          <a:p>
            <a:pPr>
              <a:lnSpc>
                <a:spcPct val="90000"/>
              </a:lnSpc>
            </a:pPr>
            <a:r>
              <a:rPr lang="zh-CN" altLang="en-US" sz="2400" b="1">
                <a:solidFill>
                  <a:srgbClr val="3333CC"/>
                </a:solidFill>
              </a:rPr>
              <a:t>切尔维亚科夫这么想着，走回家去；他没给将军写信，他想了又想，写不成那封信。他只好第二天亲自去解释。</a:t>
            </a:r>
          </a:p>
          <a:p>
            <a:pPr>
              <a:lnSpc>
                <a:spcPct val="90000"/>
              </a:lnSpc>
            </a:pPr>
            <a:r>
              <a:rPr lang="zh-CN" altLang="en-US" sz="2400" b="1">
                <a:solidFill>
                  <a:srgbClr val="3333CC"/>
                </a:solidFill>
              </a:rPr>
              <a:t>“昨天我斗胆冒犯大人，”他喃喃地说，这时将军抬起问询的眼睛来望着他，“那不是如您所说的那样开您的玩笑。我来赔罪，因为我在打喷嚏的时候喷了您一身唾沫星子</a:t>
            </a:r>
            <a:r>
              <a:rPr lang="en-US" altLang="zh-CN" sz="2400" b="1">
                <a:solidFill>
                  <a:srgbClr val="3333CC"/>
                </a:solidFill>
              </a:rPr>
              <a:t>……</a:t>
            </a:r>
            <a:r>
              <a:rPr lang="zh-CN" altLang="en-US" sz="2400" b="1">
                <a:solidFill>
                  <a:srgbClr val="3333CC"/>
                </a:solidFill>
              </a:rPr>
              <a:t>我做梦也没想到过拿您开玩笑。我那儿敢拿您开玩笑？要是我们沾染了开玩笑的习气，就会失去对别人的尊敬心，那就会</a:t>
            </a:r>
            <a:r>
              <a:rPr lang="en-US" altLang="zh-CN" sz="2400" b="1">
                <a:solidFill>
                  <a:srgbClr val="3333CC"/>
                </a:solidFill>
              </a:rPr>
              <a:t>……”</a:t>
            </a:r>
          </a:p>
          <a:p>
            <a:pPr>
              <a:lnSpc>
                <a:spcPct val="90000"/>
              </a:lnSpc>
            </a:pPr>
            <a:r>
              <a:rPr lang="en-US" altLang="zh-CN" sz="2400" b="1">
                <a:solidFill>
                  <a:srgbClr val="3333CC"/>
                </a:solidFill>
              </a:rPr>
              <a:t>“</a:t>
            </a:r>
            <a:r>
              <a:rPr lang="zh-CN" altLang="en-US" sz="2400" b="1">
                <a:solidFill>
                  <a:srgbClr val="3333CC"/>
                </a:solidFill>
              </a:rPr>
              <a:t>滚出去！”将军叫道，脸色忽然变紫，周身打抖。</a:t>
            </a:r>
          </a:p>
          <a:p>
            <a:pPr>
              <a:lnSpc>
                <a:spcPct val="90000"/>
              </a:lnSpc>
            </a:pPr>
            <a:r>
              <a:rPr lang="zh-CN" altLang="en-US" sz="2400" b="1">
                <a:solidFill>
                  <a:srgbClr val="3333CC"/>
                </a:solidFill>
              </a:rPr>
              <a:t>“什么？”切尔维亚科夫低声问道，害怕得周身麻木。</a:t>
            </a:r>
          </a:p>
          <a:p>
            <a:pPr>
              <a:lnSpc>
                <a:spcPct val="90000"/>
              </a:lnSpc>
            </a:pPr>
            <a:r>
              <a:rPr lang="zh-CN" altLang="en-US" sz="2400" b="1">
                <a:solidFill>
                  <a:srgbClr val="3333CC"/>
                </a:solidFill>
              </a:rPr>
              <a:t>“滚出去！”将军又说一遍，顿脚。</a:t>
            </a:r>
          </a:p>
          <a:p>
            <a:pPr>
              <a:lnSpc>
                <a:spcPct val="90000"/>
              </a:lnSpc>
            </a:pPr>
            <a:r>
              <a:rPr lang="zh-CN" altLang="en-US" sz="2400" b="1">
                <a:solidFill>
                  <a:srgbClr val="3333CC"/>
                </a:solidFill>
              </a:rPr>
              <a:t>切尔维亚科夫的胃好象翻了个身。他什么也看不见，什么也听不见，蹒盘跚跚走到门口，出去，上了大街，一路摇摇晃晃地走着</a:t>
            </a:r>
            <a:r>
              <a:rPr lang="en-US" altLang="zh-CN" sz="2400" b="1">
                <a:solidFill>
                  <a:srgbClr val="3333CC"/>
                </a:solidFill>
              </a:rPr>
              <a:t>……</a:t>
            </a:r>
            <a:r>
              <a:rPr lang="zh-CN" altLang="en-US" sz="2400" b="1">
                <a:solidFill>
                  <a:srgbClr val="3333CC"/>
                </a:solidFill>
              </a:rPr>
              <a:t>他身不由己地到了家，也没脱掉制服，就往沙发上一躺，死了。</a:t>
            </a:r>
          </a:p>
          <a:p>
            <a:pPr>
              <a:lnSpc>
                <a:spcPct val="90000"/>
              </a:lnSpc>
            </a:pPr>
            <a:endParaRPr lang="en-US" altLang="zh-CN" sz="2400" b="1">
              <a:solidFill>
                <a:srgbClr val="3333CC"/>
              </a:solidFill>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Rectangle 2"/>
          <p:cNvSpPr>
            <a:spLocks noGrp="1" noChangeArrowheads="1"/>
          </p:cNvSpPr>
          <p:nvPr>
            <p:ph/>
          </p:nvPr>
        </p:nvSpPr>
        <p:spPr>
          <a:xfrm>
            <a:off x="719138" y="404813"/>
            <a:ext cx="8424862" cy="1052512"/>
          </a:xfrm>
        </p:spPr>
        <p:txBody>
          <a:bodyPr/>
          <a:lstStyle/>
          <a:p>
            <a:r>
              <a:rPr lang="zh-CN" altLang="en-US" sz="5400">
                <a:solidFill>
                  <a:srgbClr val="FF0000"/>
                </a:solidFill>
                <a:ea typeface="华文行楷" pitchFamily="2" charset="-122"/>
              </a:rPr>
              <a:t>主题思想（案件的意义）</a:t>
            </a:r>
          </a:p>
        </p:txBody>
      </p:sp>
      <p:sp>
        <p:nvSpPr>
          <p:cNvPr id="63491" name="Rectangle 3"/>
          <p:cNvSpPr>
            <a:spLocks noChangeArrowheads="1"/>
          </p:cNvSpPr>
          <p:nvPr/>
        </p:nvSpPr>
        <p:spPr bwMode="auto">
          <a:xfrm>
            <a:off x="971550" y="1844675"/>
            <a:ext cx="7777163" cy="4703763"/>
          </a:xfrm>
          <a:prstGeom prst="rect">
            <a:avLst/>
          </a:prstGeom>
          <a:noFill/>
          <a:ln w="9525">
            <a:noFill/>
            <a:miter lim="800000"/>
            <a:headEnd/>
            <a:tailEnd/>
          </a:ln>
          <a:effectLst/>
        </p:spPr>
        <p:txBody>
          <a:bodyPr/>
          <a:lstStyle/>
          <a:p>
            <a:pPr marL="342900" indent="-342900">
              <a:spcBef>
                <a:spcPct val="20000"/>
              </a:spcBef>
              <a:buFontTx/>
              <a:buChar char="•"/>
            </a:pPr>
            <a:r>
              <a:rPr lang="zh-CN" altLang="en-US" sz="3600">
                <a:solidFill>
                  <a:srgbClr val="3333CC"/>
                </a:solidFill>
              </a:rPr>
              <a:t>主题思想</a:t>
            </a:r>
            <a:r>
              <a:rPr lang="zh-CN" altLang="en-US" sz="3200">
                <a:solidFill>
                  <a:srgbClr val="3333CC"/>
                </a:solidFill>
              </a:rPr>
              <a:t>：</a:t>
            </a:r>
          </a:p>
          <a:p>
            <a:pPr marL="342900" indent="-342900">
              <a:spcBef>
                <a:spcPct val="20000"/>
              </a:spcBef>
            </a:pPr>
            <a:r>
              <a:rPr lang="zh-CN" altLang="en-US" sz="3200"/>
              <a:t>       作品通过对别里科夫的思想性格特征的刻画及其婚事遭遇的描写，塑造出一个胆小怕事，因循守旧、害怕新事物和扼杀新思想的“套中人”典型形象，从而揭露了沙皇专制统治造成的恶浊黑暗的政治空气，批判了顽固维护旧制度、旧秩序的反动势力，并暗示出反动势力最后必将覆灭的命运。</a:t>
            </a:r>
          </a:p>
        </p:txBody>
      </p:sp>
    </p:spTree>
  </p:cSld>
  <p:clrMapOvr>
    <a:masterClrMapping/>
  </p:clrMapOvr>
  <p:transition spd="med">
    <p:blinds dir="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Rectangle 2"/>
          <p:cNvSpPr>
            <a:spLocks noGrp="1" noChangeArrowheads="1"/>
          </p:cNvSpPr>
          <p:nvPr>
            <p:ph/>
          </p:nvPr>
        </p:nvSpPr>
        <p:spPr>
          <a:xfrm>
            <a:off x="755650" y="641350"/>
            <a:ext cx="7777163" cy="6216650"/>
          </a:xfrm>
        </p:spPr>
        <p:txBody>
          <a:bodyPr/>
          <a:lstStyle/>
          <a:p>
            <a:r>
              <a:rPr lang="zh-CN" altLang="en-US" sz="2600">
                <a:solidFill>
                  <a:srgbClr val="9900CC"/>
                </a:solidFill>
              </a:rPr>
              <a:t>关于“套子”和“套中人”的思考：</a:t>
            </a:r>
          </a:p>
          <a:p>
            <a:pPr>
              <a:buFontTx/>
              <a:buNone/>
            </a:pPr>
            <a:r>
              <a:rPr lang="zh-CN" altLang="en-US" sz="2600"/>
              <a:t>        </a:t>
            </a:r>
            <a:r>
              <a:rPr lang="zh-CN" altLang="en-US" sz="2600">
                <a:solidFill>
                  <a:srgbClr val="3333CC"/>
                </a:solidFill>
              </a:rPr>
              <a:t>无论什么时代什么社会，都有不同形式的“套子”和“套中人”出现。因为时代发展、社会进步，总会有变革，那么就会有反对变革的人出现。这些人除了极端维护自己利益，仇视社会进步，逆历史潮流而动的反动旧制序统治者以外，更多的是</a:t>
            </a:r>
            <a:r>
              <a:rPr lang="zh-CN" altLang="en-US" sz="2600">
                <a:solidFill>
                  <a:srgbClr val="FF0000"/>
                </a:solidFill>
              </a:rPr>
              <a:t>墨守成规，因循守旧的小人物，他们对新生事物不适应不理解，甚至满怀恐惧，他们主要在思想上和行动上抗拒社会变革。</a:t>
            </a:r>
            <a:r>
              <a:rPr lang="zh-CN" altLang="en-US" sz="2600">
                <a:solidFill>
                  <a:srgbClr val="3333CC"/>
                </a:solidFill>
              </a:rPr>
              <a:t>我们在改革开放的历程中，就可以发现这样的人和事。</a:t>
            </a:r>
          </a:p>
          <a:p>
            <a:pPr>
              <a:buFontTx/>
              <a:buNone/>
            </a:pPr>
            <a:r>
              <a:rPr lang="zh-CN" altLang="en-US" sz="2600">
                <a:solidFill>
                  <a:srgbClr val="3333CC"/>
                </a:solidFill>
              </a:rPr>
              <a:t>        在现实生活中也有各种各样的“套子”束缚着人们，阻碍社会的进步。请同学们联系实际，看生活中有那些“套中人”阻碍了社会的发展。</a:t>
            </a:r>
          </a:p>
        </p:txBody>
      </p:sp>
    </p:spTree>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2" descr="337_03">
            <a:hlinkClick r:id="" action="ppaction://noaction">
              <a:snd r:embed="rId3" name="ricochet.wav"/>
            </a:hlinkClick>
          </p:cNvPr>
          <p:cNvPicPr>
            <a:picLocks noChangeAspect="1" noChangeArrowheads="1"/>
          </p:cNvPicPr>
          <p:nvPr/>
        </p:nvPicPr>
        <p:blipFill>
          <a:blip r:embed="rId4" cstate="print">
            <a:lum bright="6000" contrast="-6000"/>
          </a:blip>
          <a:srcRect/>
          <a:stretch>
            <a:fillRect/>
          </a:stretch>
        </p:blipFill>
        <p:spPr bwMode="auto">
          <a:xfrm>
            <a:off x="5867400" y="333375"/>
            <a:ext cx="3276600" cy="6048375"/>
          </a:xfrm>
          <a:prstGeom prst="rect">
            <a:avLst/>
          </a:prstGeom>
          <a:noFill/>
          <a:ln w="9525">
            <a:miter lim="800000"/>
            <a:headEnd/>
            <a:tailEnd/>
          </a:ln>
          <a:effectLst/>
        </p:spPr>
      </p:pic>
      <p:sp>
        <p:nvSpPr>
          <p:cNvPr id="21507" name="Rectangle 3"/>
          <p:cNvSpPr>
            <a:spLocks noChangeArrowheads="1"/>
          </p:cNvSpPr>
          <p:nvPr/>
        </p:nvSpPr>
        <p:spPr bwMode="auto">
          <a:xfrm>
            <a:off x="827088" y="1844675"/>
            <a:ext cx="5040312" cy="935038"/>
          </a:xfrm>
          <a:prstGeom prst="rect">
            <a:avLst/>
          </a:prstGeom>
          <a:solidFill>
            <a:srgbClr val="FFFFFF"/>
          </a:solidFill>
          <a:ln w="9525">
            <a:solidFill>
              <a:srgbClr val="000000"/>
            </a:solidFill>
            <a:miter lim="800000"/>
            <a:headEnd/>
            <a:tailEnd/>
          </a:ln>
        </p:spPr>
        <p:txBody>
          <a:bodyPr/>
          <a:lstStyle/>
          <a:p>
            <a:r>
              <a:rPr lang="zh-CN" altLang="en-US" sz="6000" b="1" u="sng">
                <a:solidFill>
                  <a:srgbClr val="FF3300"/>
                </a:solidFill>
                <a:latin typeface="Times New Roman" pitchFamily="18" charset="0"/>
                <a:ea typeface="楷体_GB2312" pitchFamily="49" charset="-122"/>
              </a:rPr>
              <a:t>自杀？他杀？</a:t>
            </a:r>
          </a:p>
        </p:txBody>
      </p:sp>
      <p:sp>
        <p:nvSpPr>
          <p:cNvPr id="21508" name="Rectangle 4"/>
          <p:cNvSpPr>
            <a:spLocks noChangeArrowheads="1"/>
          </p:cNvSpPr>
          <p:nvPr/>
        </p:nvSpPr>
        <p:spPr bwMode="auto">
          <a:xfrm flipV="1">
            <a:off x="1258888" y="3716338"/>
            <a:ext cx="4249737" cy="1295400"/>
          </a:xfrm>
          <a:prstGeom prst="rect">
            <a:avLst/>
          </a:prstGeom>
          <a:solidFill>
            <a:srgbClr val="FFFFFF"/>
          </a:solidFill>
          <a:ln w="9525">
            <a:solidFill>
              <a:srgbClr val="000000"/>
            </a:solidFill>
            <a:miter lim="800000"/>
            <a:headEnd/>
            <a:tailEnd/>
          </a:ln>
        </p:spPr>
        <p:txBody>
          <a:bodyPr rot="10800000"/>
          <a:lstStyle/>
          <a:p>
            <a:r>
              <a:rPr kumimoji="1" lang="zh-CN" altLang="en-US" sz="2800" b="1">
                <a:solidFill>
                  <a:srgbClr val="3333CC"/>
                </a:solidFill>
                <a:latin typeface="Times New Roman" pitchFamily="18" charset="0"/>
              </a:rPr>
              <a:t>－－</a:t>
            </a:r>
            <a:r>
              <a:rPr kumimoji="1" lang="zh-CN" altLang="en-US" sz="3600" b="1">
                <a:solidFill>
                  <a:srgbClr val="3333CC"/>
                </a:solidFill>
                <a:latin typeface="Times New Roman" pitchFamily="18" charset="0"/>
              </a:rPr>
              <a:t>“别里科夫之死”  专案调查报告</a:t>
            </a:r>
          </a:p>
        </p:txBody>
      </p:sp>
    </p:spTree>
  </p:cSld>
  <p:clrMapOvr>
    <a:masterClrMapping/>
  </p:clrMapOvr>
  <p:transition spd="med">
    <p:cover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arn(inHorizontal)">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barn(outVertical)">
                                      <p:cBhvr>
                                        <p:cTn id="12"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nimBg="1" autoUpdateAnimBg="0"/>
      <p:bldP spid="21508"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WordArt 2"/>
          <p:cNvSpPr>
            <a:spLocks noChangeArrowheads="1" noChangeShapeType="1" noTextEdit="1"/>
          </p:cNvSpPr>
          <p:nvPr/>
        </p:nvSpPr>
        <p:spPr bwMode="auto">
          <a:xfrm>
            <a:off x="1692275" y="1484313"/>
            <a:ext cx="5516563" cy="2232025"/>
          </a:xfrm>
          <a:prstGeom prst="rect">
            <a:avLst/>
          </a:prstGeom>
        </p:spPr>
        <p:txBody>
          <a:bodyPr wrap="none" fromWordArt="1">
            <a:prstTxWarp prst="textPlain">
              <a:avLst>
                <a:gd name="adj" fmla="val 50000"/>
              </a:avLst>
            </a:prstTxWarp>
          </a:bodyPr>
          <a:lstStyle/>
          <a:p>
            <a:pPr algn="ctr"/>
            <a:r>
              <a:rPr lang="zh-CN" altLang="en-US" sz="3600" kern="10">
                <a:ln w="9525">
                  <a:solidFill>
                    <a:srgbClr val="000000"/>
                  </a:solidFill>
                  <a:miter lim="800000"/>
                  <a:headEnd/>
                  <a:tailEnd/>
                </a:ln>
                <a:solidFill>
                  <a:srgbClr val="000000"/>
                </a:solidFill>
                <a:latin typeface="宋体"/>
                <a:ea typeface="宋体"/>
              </a:rPr>
              <a:t>案发背景</a:t>
            </a:r>
          </a:p>
        </p:txBody>
      </p:sp>
      <p:sp>
        <p:nvSpPr>
          <p:cNvPr id="22531" name="AutoShape 3"/>
          <p:cNvSpPr>
            <a:spLocks noChangeArrowheads="1"/>
          </p:cNvSpPr>
          <p:nvPr/>
        </p:nvSpPr>
        <p:spPr bwMode="auto">
          <a:xfrm>
            <a:off x="3132138" y="4076700"/>
            <a:ext cx="3382962" cy="2087563"/>
          </a:xfrm>
          <a:prstGeom prst="irregularSeal2">
            <a:avLst/>
          </a:prstGeom>
          <a:solidFill>
            <a:srgbClr val="FF3300"/>
          </a:solidFill>
          <a:ln w="9525">
            <a:solidFill>
              <a:schemeClr val="tx1"/>
            </a:solidFill>
            <a:miter lim="800000"/>
            <a:headEnd/>
            <a:tailEnd/>
          </a:ln>
          <a:effectLst/>
        </p:spPr>
        <p:txBody>
          <a:bodyPr wrap="none" anchor="ctr"/>
          <a:lstStyle/>
          <a:p>
            <a:endParaRPr lang="zh-CN" altLang="en-US"/>
          </a:p>
        </p:txBody>
      </p:sp>
    </p:spTree>
  </p:cSld>
  <p:clrMapOvr>
    <a:masterClrMapping/>
  </p:clrMapOvr>
  <p:transition spd="med">
    <p:cover dir="d"/>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Grp="1" noChangeArrowheads="1"/>
          </p:cNvSpPr>
          <p:nvPr>
            <p:ph/>
          </p:nvPr>
        </p:nvSpPr>
        <p:spPr>
          <a:xfrm>
            <a:off x="0" y="404813"/>
            <a:ext cx="8637588" cy="6056312"/>
          </a:xfrm>
        </p:spPr>
        <p:txBody>
          <a:bodyPr/>
          <a:lstStyle/>
          <a:p>
            <a:r>
              <a:rPr lang="en-US" altLang="zh-CN" sz="2800">
                <a:solidFill>
                  <a:schemeClr val="tx2"/>
                </a:solidFill>
                <a:ea typeface="华文行楷" pitchFamily="2" charset="-122"/>
              </a:rPr>
              <a:t> </a:t>
            </a:r>
            <a:r>
              <a:rPr lang="zh-CN" altLang="en-US" sz="2600" b="1">
                <a:solidFill>
                  <a:schemeClr val="tx2"/>
                </a:solidFill>
                <a:ea typeface="楷体_GB2312" pitchFamily="49" charset="-122"/>
              </a:rPr>
              <a:t>案发背景</a:t>
            </a:r>
            <a:r>
              <a:rPr lang="zh-CN" altLang="en-US" sz="2600" b="1">
                <a:solidFill>
                  <a:srgbClr val="0066FF"/>
                </a:solidFill>
                <a:ea typeface="楷体_GB2312" pitchFamily="49" charset="-122"/>
              </a:rPr>
              <a:t>：</a:t>
            </a:r>
            <a:r>
              <a:rPr lang="en-US" altLang="zh-CN" sz="2600">
                <a:solidFill>
                  <a:srgbClr val="0066FF"/>
                </a:solidFill>
                <a:ea typeface="楷体_GB2312" pitchFamily="49" charset="-122"/>
              </a:rPr>
              <a:t>19</a:t>
            </a:r>
            <a:r>
              <a:rPr lang="zh-CN" altLang="en-US" sz="2600">
                <a:solidFill>
                  <a:srgbClr val="0066FF"/>
                </a:solidFill>
                <a:ea typeface="楷体_GB2312" pitchFamily="49" charset="-122"/>
              </a:rPr>
              <a:t>世纪末沙皇俄国社会现实异常黑暗，</a:t>
            </a:r>
            <a:r>
              <a:rPr lang="en-US" altLang="zh-CN" sz="2600">
                <a:solidFill>
                  <a:srgbClr val="0066FF"/>
                </a:solidFill>
                <a:ea typeface="楷体_GB2312" pitchFamily="49" charset="-122"/>
              </a:rPr>
              <a:t>1881</a:t>
            </a:r>
            <a:r>
              <a:rPr lang="zh-CN" altLang="en-US" sz="2600">
                <a:solidFill>
                  <a:srgbClr val="0066FF"/>
                </a:solidFill>
                <a:ea typeface="楷体_GB2312" pitchFamily="49" charset="-122"/>
              </a:rPr>
              <a:t>年，沙皇亚历山大二世被刺死亡，继位的沙皇亚历山大三世加强了专制恐怖统治。那时俄国正是农奴制度崩溃，资本主义迅速发展时期，沙皇专制制度极端反动 ，无产阶级革命也逐渐兴起，面对汹涌的革命浪潮，</a:t>
            </a:r>
            <a:r>
              <a:rPr lang="zh-CN" altLang="en-US" sz="2600" u="sng">
                <a:solidFill>
                  <a:srgbClr val="CC3300"/>
                </a:solidFill>
                <a:ea typeface="楷体_GB2312" pitchFamily="49" charset="-122"/>
              </a:rPr>
              <a:t>沙皇政府采取一切暴力手段镇压逮捕流放革命者，查封进步书刊，禁锢人们的思想，言论，全国警察遍布，告密者横行，一切反动势力纠合起来，对抗进步的潮流，竭力维护腐朽没落的沙皇统治。</a:t>
            </a:r>
          </a:p>
          <a:p>
            <a:r>
              <a:rPr lang="zh-CN" altLang="en-US" sz="2600">
                <a:solidFill>
                  <a:srgbClr val="0066FF"/>
                </a:solidFill>
                <a:ea typeface="楷体_GB2312" pitchFamily="49" charset="-122"/>
              </a:rPr>
              <a:t>这年夏季的一天，人们在一所中学的男教工宿舍里，发现了一具死尸，死者为男性，中年，属非正常死亡，死亡原因疑点很多。死者生前为该校希腊文教师，平时行为古怪，谨小慎微，但又刻板守旧，以他的思想辖制全城。在这年的五月突然病倒，大约一月后死亡。死前正处于恋爱中，甚至打算结婚。</a:t>
            </a:r>
          </a:p>
        </p:txBody>
      </p:sp>
      <p:sp>
        <p:nvSpPr>
          <p:cNvPr id="23555" name="Rectangle 3"/>
          <p:cNvSpPr>
            <a:spLocks noGrp="1" noChangeArrowheads="1"/>
          </p:cNvSpPr>
          <p:nvPr>
            <p:ph type="title" idx="4294967295"/>
          </p:nvPr>
        </p:nvSpPr>
        <p:spPr>
          <a:xfrm>
            <a:off x="319088" y="750888"/>
            <a:ext cx="8229600" cy="1143000"/>
          </a:xfrm>
        </p:spPr>
        <p:txBody>
          <a:bodyPr/>
          <a:lstStyle/>
          <a:p>
            <a:r>
              <a:rPr lang="en-US" altLang="zh-CN"/>
              <a:t> </a:t>
            </a:r>
          </a:p>
        </p:txBody>
      </p:sp>
    </p:spTree>
  </p:cSld>
  <p:clrMapOvr>
    <a:masterClrMapping/>
  </p:clrMapOvr>
  <p:transition spd="med">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WordArt 3"/>
          <p:cNvSpPr>
            <a:spLocks noChangeArrowheads="1" noChangeShapeType="1" noTextEdit="1"/>
          </p:cNvSpPr>
          <p:nvPr/>
        </p:nvSpPr>
        <p:spPr bwMode="auto">
          <a:xfrm>
            <a:off x="2339975" y="188913"/>
            <a:ext cx="5472113" cy="3608387"/>
          </a:xfrm>
          <a:prstGeom prst="rect">
            <a:avLst/>
          </a:prstGeom>
        </p:spPr>
        <p:txBody>
          <a:bodyPr wrap="none" fromWordArt="1">
            <a:prstTxWarp prst="textDeflate">
              <a:avLst>
                <a:gd name="adj" fmla="val 17644"/>
              </a:avLst>
            </a:prstTxWarp>
          </a:bodyPr>
          <a:lstStyle/>
          <a:p>
            <a:pPr algn="ctr"/>
            <a:r>
              <a:rPr lang="zh-CN" altLang="en-US" sz="3600" kern="10">
                <a:ln w="9525">
                  <a:solidFill>
                    <a:srgbClr val="FFFF00"/>
                  </a:solidFill>
                  <a:miter lim="800000"/>
                  <a:headEnd/>
                  <a:tailEnd/>
                </a:ln>
                <a:solidFill>
                  <a:srgbClr val="FF0000"/>
                </a:solidFill>
                <a:latin typeface="宋体"/>
                <a:ea typeface="宋体"/>
              </a:rPr>
              <a:t>现场勘查</a:t>
            </a:r>
          </a:p>
        </p:txBody>
      </p:sp>
      <p:sp>
        <p:nvSpPr>
          <p:cNvPr id="24580" name="AutoShape 4"/>
          <p:cNvSpPr>
            <a:spLocks noChangeArrowheads="1"/>
          </p:cNvSpPr>
          <p:nvPr/>
        </p:nvSpPr>
        <p:spPr bwMode="auto">
          <a:xfrm>
            <a:off x="3563938" y="3644900"/>
            <a:ext cx="3382962" cy="2087563"/>
          </a:xfrm>
          <a:prstGeom prst="irregularSeal2">
            <a:avLst/>
          </a:prstGeom>
          <a:solidFill>
            <a:srgbClr val="9900CC"/>
          </a:solidFill>
          <a:ln w="9525">
            <a:solidFill>
              <a:schemeClr val="tx1"/>
            </a:solidFill>
            <a:miter lim="800000"/>
            <a:headEnd/>
            <a:tailEnd/>
          </a:ln>
          <a:effectLst/>
        </p:spPr>
        <p:txBody>
          <a:bodyPr wrap="none" anchor="ctr"/>
          <a:lstStyle/>
          <a:p>
            <a:endParaRPr lang="zh-CN" altLang="en-US"/>
          </a:p>
        </p:txBody>
      </p:sp>
    </p:spTree>
  </p:cSld>
  <p:clrMapOvr>
    <a:masterClrMapping/>
  </p:clrMapOvr>
  <p:transition spd="med">
    <p:push/>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ph/>
          </p:nvPr>
        </p:nvSpPr>
        <p:spPr>
          <a:xfrm>
            <a:off x="755650" y="404813"/>
            <a:ext cx="8081963" cy="6072187"/>
          </a:xfrm>
        </p:spPr>
        <p:txBody>
          <a:bodyPr/>
          <a:lstStyle/>
          <a:p>
            <a:r>
              <a:rPr lang="zh-CN" altLang="en-US" sz="3600">
                <a:solidFill>
                  <a:srgbClr val="0000FF"/>
                </a:solidFill>
                <a:ea typeface="华文行楷" pitchFamily="2" charset="-122"/>
              </a:rPr>
              <a:t>死者僵直躺在床上，被子蒙头，头发蓬乱，脸色苍白，眼球突出，一脸恐惧，似乎生前正遭受某种恐吓或痛苦。耳内赛有棉花球，身穿羊毛衫，床头堆放有黑眼镜、棉大衣，床边放有雨鞋、雨衣、雨伞。房间里没有任何打斗的迹象。一张女士照片扔在地下，一张漫画被揉成一团，最令人奇怪的是，房间的大箱子里几乎存有政府多年所有的公告和文件，并标注着具体发布日期。</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蓝色">
  <a:themeElements>
    <a:clrScheme name="蓝色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蓝色">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蓝色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蓝色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蓝色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蓝色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蓝色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蓝色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蓝色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蓝色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蓝色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蓝色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蓝色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蓝色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蓝色</Template>
  <TotalTime>17</TotalTime>
  <Words>4474</Words>
  <Application/>
  <Paragraphs>169</Paragraphs>
  <Slides>47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47</vt:i4>
      </vt:variant>
    </vt:vector>
  </HeadingPairs>
  <TitlesOfParts>
    <vt:vector size="56" baseType="lpstr">
      <vt:lpstr>Arial</vt:lpstr>
      <vt:lpstr>宋体</vt:lpstr>
      <vt:lpstr>方正行楷简体</vt:lpstr>
      <vt:lpstr>Times New Roman</vt:lpstr>
      <vt:lpstr>华文行楷</vt:lpstr>
      <vt:lpstr>楷体_GB2312</vt:lpstr>
      <vt:lpstr>华文新魏</vt:lpstr>
      <vt:lpstr>Tahoma</vt:lpstr>
      <vt:lpstr>蓝色</vt:lpstr>
      <vt:lpstr>幻灯片 1</vt:lpstr>
      <vt:lpstr>教学目的 </vt:lpstr>
      <vt:lpstr>案　发</vt:lpstr>
      <vt:lpstr>幻灯片 4</vt:lpstr>
      <vt:lpstr>幻灯片 5</vt:lpstr>
      <vt:lpstr>幻灯片 6</vt:lpstr>
      <vt:lpstr> </vt:lpstr>
      <vt:lpstr>幻灯片 8</vt:lpstr>
      <vt:lpstr>幻灯片 9</vt:lpstr>
      <vt:lpstr>幻灯片 10</vt:lpstr>
      <vt:lpstr>幻灯片 11</vt:lpstr>
      <vt:lpstr>封闭：</vt:lpstr>
      <vt:lpstr>怀旧：</vt:lpstr>
      <vt:lpstr>胆小、多疑</vt:lpstr>
      <vt:lpstr>封闭，怀旧，胆小、多疑：</vt:lpstr>
      <vt:lpstr>维护现行制度</vt:lpstr>
      <vt:lpstr>有关人士采访</vt:lpstr>
      <vt:lpstr>幻灯片 18</vt:lpstr>
      <vt:lpstr> 1．你和别里科夫有什么           关系？ </vt:lpstr>
      <vt:lpstr>2．差一点，为什么？</vt:lpstr>
      <vt:lpstr>幻灯片 21</vt:lpstr>
      <vt:lpstr>幻灯片 22</vt:lpstr>
      <vt:lpstr>1．柯瓦连科，别里科夫死前为什么会从楼梯上滚下来？</vt:lpstr>
      <vt:lpstr>2．那么这件事会不会成为造成他死亡的原因？</vt:lpstr>
      <vt:lpstr>幻灯片 25</vt:lpstr>
      <vt:lpstr>１．听说别里科夫被称为“装在套子里的人”，别里科夫到底有哪些套子？</vt:lpstr>
      <vt:lpstr>幻灯片 27</vt:lpstr>
      <vt:lpstr>2.别里科夫为什么把自己藏 在“套子”里？（联系背景）</vt:lpstr>
      <vt:lpstr>幻灯片 29</vt:lpstr>
      <vt:lpstr>２．别里科夫有哪些故事？</vt:lpstr>
      <vt:lpstr>3.听说全城的人都怕他，有什么具体表现吗？人们为什么怕他？</vt:lpstr>
      <vt:lpstr>4．既然别里科夫有这么大的威力，那么为什么他还整天战战兢兢，深怕会出事。他怕的是什么？有什么具体的表现吗？</vt:lpstr>
      <vt:lpstr>4．别里科夫结婚的喜剧转眼间变成死亡的悲剧，说明了什么？ </vt:lpstr>
      <vt:lpstr>５、别里科夫性格二重性</vt:lpstr>
      <vt:lpstr>幻灯片 35</vt:lpstr>
      <vt:lpstr>幻灯片 36</vt:lpstr>
      <vt:lpstr>７．怎样理解“虽然我们埋葬了别里科夫，可是这种装在套子里的人，却还有很多，将来也不知道还有多少”？</vt:lpstr>
      <vt:lpstr>幻灯片 38</vt:lpstr>
      <vt:lpstr>别里科夫之死既属于自杀，又属于他杀。</vt:lpstr>
      <vt:lpstr>幻灯片 40</vt:lpstr>
      <vt:lpstr>幻灯片 41</vt:lpstr>
      <vt:lpstr>幻灯片 42</vt:lpstr>
      <vt:lpstr>幻灯片 43</vt:lpstr>
      <vt:lpstr>幻灯片 44</vt:lpstr>
      <vt:lpstr>幻灯片 45</vt:lpstr>
      <vt:lpstr>幻灯片 46</vt:lpstr>
      <vt:lpstr>幻灯片 47</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USER</cp:lastModifiedBy>
  <cp:lastPrinted>1601-01-01T00:00:00Z</cp:lastPrinted>
  <dcterms:created xsi:type="dcterms:W3CDTF">1601-01-01T00:00:00Z</dcterms:created>
  <dcterms:modified xsi:type="dcterms:W3CDTF">2018-05-29T03:32:34Z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