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59" r:id="rId5"/>
    <p:sldId id="317" r:id="rId6"/>
    <p:sldId id="318" r:id="rId7"/>
    <p:sldId id="320" r:id="rId8"/>
    <p:sldId id="322" r:id="rId9"/>
    <p:sldId id="323" r:id="rId10"/>
    <p:sldId id="324" r:id="rId11"/>
    <p:sldId id="261" r:id="rId12"/>
    <p:sldId id="325" r:id="rId13"/>
    <p:sldId id="280" r:id="rId14"/>
    <p:sldId id="308" r:id="rId15"/>
    <p:sldId id="2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C72"/>
    <a:srgbClr val="D32F2F"/>
    <a:srgbClr val="A4A3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540" y="-1758"/>
      </p:cViewPr>
      <p:guideLst>
        <p:guide orient="horz" pos="316"/>
        <p:guide orient="horz" pos="3993"/>
        <p:guide pos="467"/>
        <p:guide pos="72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7781C-BC08-471F-A698-9E5DC0DEC9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62ADF-1AE6-4CB2-BE6B-9CA60BF7F9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65F22-7FEC-4B43-A0B2-730B6FDFB9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720F3-1A0B-4F2E-830A-7DA121B5C4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3530" y="5318766"/>
            <a:ext cx="1168254" cy="11555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849821" y="953637"/>
            <a:ext cx="1152686" cy="571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6" y="2966301"/>
            <a:ext cx="4722125" cy="3920141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17" name="文本框 16"/>
          <p:cNvSpPr txBox="1"/>
          <p:nvPr/>
        </p:nvSpPr>
        <p:spPr>
          <a:xfrm>
            <a:off x="6878320" y="3129915"/>
            <a:ext cx="42849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800" dirty="0">
                <a:solidFill>
                  <a:srgbClr val="D32F2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永遇乐</a:t>
            </a:r>
            <a:endParaRPr lang="zh-CN" altLang="en-US" sz="8800" dirty="0">
              <a:solidFill>
                <a:srgbClr val="D32F2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639050" y="4634230"/>
            <a:ext cx="3499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登京口北固亭怀古</a:t>
            </a:r>
            <a:endParaRPr lang="zh-CN" altLang="en-US" sz="32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314565" y="4575225"/>
            <a:ext cx="4176921" cy="0"/>
          </a:xfrm>
          <a:prstGeom prst="line">
            <a:avLst/>
          </a:prstGeom>
          <a:ln w="50800">
            <a:gradFill flip="none" rotWithShape="1">
              <a:gsLst>
                <a:gs pos="27000">
                  <a:schemeClr val="tx1"/>
                </a:gs>
                <a:gs pos="100000">
                  <a:srgbClr val="D32F2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050" y="953914"/>
            <a:ext cx="4558730" cy="16634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422" y="1791864"/>
            <a:ext cx="3746032" cy="825397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606" y="348404"/>
            <a:ext cx="1064662" cy="721390"/>
            <a:chOff x="733606" y="507154"/>
            <a:chExt cx="1064662" cy="721390"/>
          </a:xfrm>
        </p:grpSpPr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733606" y="507154"/>
              <a:ext cx="1064662" cy="721390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 rot="1982780" flipH="1">
              <a:off x="901616" y="605853"/>
              <a:ext cx="782595" cy="575933"/>
              <a:chOff x="2511007" y="1884236"/>
              <a:chExt cx="782595" cy="575933"/>
            </a:xfrm>
            <a:solidFill>
              <a:schemeClr val="bg1"/>
            </a:solidFill>
          </p:grpSpPr>
          <p:sp>
            <p:nvSpPr>
              <p:cNvPr id="7" name="Freeform 16"/>
              <p:cNvSpPr>
                <a:spLocks noEditPoints="1"/>
              </p:cNvSpPr>
              <p:nvPr/>
            </p:nvSpPr>
            <p:spPr bwMode="auto">
              <a:xfrm>
                <a:off x="2511007" y="1884236"/>
                <a:ext cx="761768" cy="575933"/>
              </a:xfrm>
              <a:custGeom>
                <a:avLst/>
                <a:gdLst>
                  <a:gd name="T0" fmla="*/ 28 w 850"/>
                  <a:gd name="T1" fmla="*/ 37 h 642"/>
                  <a:gd name="T2" fmla="*/ 95 w 850"/>
                  <a:gd name="T3" fmla="*/ 48 h 642"/>
                  <a:gd name="T4" fmla="*/ 114 w 850"/>
                  <a:gd name="T5" fmla="*/ 101 h 642"/>
                  <a:gd name="T6" fmla="*/ 139 w 850"/>
                  <a:gd name="T7" fmla="*/ 197 h 642"/>
                  <a:gd name="T8" fmla="*/ 162 w 850"/>
                  <a:gd name="T9" fmla="*/ 171 h 642"/>
                  <a:gd name="T10" fmla="*/ 95 w 850"/>
                  <a:gd name="T11" fmla="*/ 146 h 642"/>
                  <a:gd name="T12" fmla="*/ 122 w 850"/>
                  <a:gd name="T13" fmla="*/ 91 h 642"/>
                  <a:gd name="T14" fmla="*/ 131 w 850"/>
                  <a:gd name="T15" fmla="*/ 51 h 642"/>
                  <a:gd name="T16" fmla="*/ 307 w 850"/>
                  <a:gd name="T17" fmla="*/ 11 h 642"/>
                  <a:gd name="T18" fmla="*/ 182 w 850"/>
                  <a:gd name="T19" fmla="*/ 81 h 642"/>
                  <a:gd name="T20" fmla="*/ 338 w 850"/>
                  <a:gd name="T21" fmla="*/ 64 h 642"/>
                  <a:gd name="T22" fmla="*/ 266 w 850"/>
                  <a:gd name="T23" fmla="*/ 62 h 642"/>
                  <a:gd name="T24" fmla="*/ 282 w 850"/>
                  <a:gd name="T25" fmla="*/ 98 h 642"/>
                  <a:gd name="T26" fmla="*/ 347 w 850"/>
                  <a:gd name="T27" fmla="*/ 182 h 642"/>
                  <a:gd name="T28" fmla="*/ 286 w 850"/>
                  <a:gd name="T29" fmla="*/ 249 h 642"/>
                  <a:gd name="T30" fmla="*/ 213 w 850"/>
                  <a:gd name="T31" fmla="*/ 277 h 642"/>
                  <a:gd name="T32" fmla="*/ 153 w 850"/>
                  <a:gd name="T33" fmla="*/ 281 h 642"/>
                  <a:gd name="T34" fmla="*/ 252 w 850"/>
                  <a:gd name="T35" fmla="*/ 286 h 642"/>
                  <a:gd name="T36" fmla="*/ 300 w 850"/>
                  <a:gd name="T37" fmla="*/ 287 h 642"/>
                  <a:gd name="T38" fmla="*/ 347 w 850"/>
                  <a:gd name="T39" fmla="*/ 214 h 642"/>
                  <a:gd name="T40" fmla="*/ 413 w 850"/>
                  <a:gd name="T41" fmla="*/ 147 h 642"/>
                  <a:gd name="T42" fmla="*/ 499 w 850"/>
                  <a:gd name="T43" fmla="*/ 126 h 642"/>
                  <a:gd name="T44" fmla="*/ 520 w 850"/>
                  <a:gd name="T45" fmla="*/ 150 h 642"/>
                  <a:gd name="T46" fmla="*/ 569 w 850"/>
                  <a:gd name="T47" fmla="*/ 167 h 642"/>
                  <a:gd name="T48" fmla="*/ 615 w 850"/>
                  <a:gd name="T49" fmla="*/ 196 h 642"/>
                  <a:gd name="T50" fmla="*/ 643 w 850"/>
                  <a:gd name="T51" fmla="*/ 253 h 642"/>
                  <a:gd name="T52" fmla="*/ 645 w 850"/>
                  <a:gd name="T53" fmla="*/ 322 h 642"/>
                  <a:gd name="T54" fmla="*/ 592 w 850"/>
                  <a:gd name="T55" fmla="*/ 358 h 642"/>
                  <a:gd name="T56" fmla="*/ 537 w 850"/>
                  <a:gd name="T57" fmla="*/ 418 h 642"/>
                  <a:gd name="T58" fmla="*/ 569 w 850"/>
                  <a:gd name="T59" fmla="*/ 451 h 642"/>
                  <a:gd name="T60" fmla="*/ 625 w 850"/>
                  <a:gd name="T61" fmla="*/ 405 h 642"/>
                  <a:gd name="T62" fmla="*/ 707 w 850"/>
                  <a:gd name="T63" fmla="*/ 372 h 642"/>
                  <a:gd name="T64" fmla="*/ 848 w 850"/>
                  <a:gd name="T65" fmla="*/ 475 h 642"/>
                  <a:gd name="T66" fmla="*/ 830 w 850"/>
                  <a:gd name="T67" fmla="*/ 545 h 642"/>
                  <a:gd name="T68" fmla="*/ 724 w 850"/>
                  <a:gd name="T69" fmla="*/ 480 h 642"/>
                  <a:gd name="T70" fmla="*/ 667 w 850"/>
                  <a:gd name="T71" fmla="*/ 448 h 642"/>
                  <a:gd name="T72" fmla="*/ 669 w 850"/>
                  <a:gd name="T73" fmla="*/ 580 h 642"/>
                  <a:gd name="T74" fmla="*/ 627 w 850"/>
                  <a:gd name="T75" fmla="*/ 642 h 642"/>
                  <a:gd name="T76" fmla="*/ 532 w 850"/>
                  <a:gd name="T77" fmla="*/ 513 h 642"/>
                  <a:gd name="T78" fmla="*/ 416 w 850"/>
                  <a:gd name="T79" fmla="*/ 408 h 642"/>
                  <a:gd name="T80" fmla="*/ 324 w 850"/>
                  <a:gd name="T81" fmla="*/ 431 h 642"/>
                  <a:gd name="T82" fmla="*/ 357 w 850"/>
                  <a:gd name="T83" fmla="*/ 438 h 642"/>
                  <a:gd name="T84" fmla="*/ 309 w 850"/>
                  <a:gd name="T85" fmla="*/ 449 h 642"/>
                  <a:gd name="T86" fmla="*/ 201 w 850"/>
                  <a:gd name="T87" fmla="*/ 385 h 642"/>
                  <a:gd name="T88" fmla="*/ 56 w 850"/>
                  <a:gd name="T89" fmla="*/ 245 h 642"/>
                  <a:gd name="T90" fmla="*/ 30 w 850"/>
                  <a:gd name="T91" fmla="*/ 128 h 642"/>
                  <a:gd name="T92" fmla="*/ 501 w 850"/>
                  <a:gd name="T93" fmla="*/ 236 h 642"/>
                  <a:gd name="T94" fmla="*/ 427 w 850"/>
                  <a:gd name="T95" fmla="*/ 296 h 642"/>
                  <a:gd name="T96" fmla="*/ 441 w 850"/>
                  <a:gd name="T97" fmla="*/ 339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0" h="642">
                    <a:moveTo>
                      <a:pt x="12" y="88"/>
                    </a:moveTo>
                    <a:cubicBezTo>
                      <a:pt x="18" y="96"/>
                      <a:pt x="24" y="103"/>
                      <a:pt x="30" y="110"/>
                    </a:cubicBezTo>
                    <a:cubicBezTo>
                      <a:pt x="34" y="101"/>
                      <a:pt x="40" y="92"/>
                      <a:pt x="44" y="83"/>
                    </a:cubicBezTo>
                    <a:cubicBezTo>
                      <a:pt x="52" y="65"/>
                      <a:pt x="42" y="52"/>
                      <a:pt x="28" y="37"/>
                    </a:cubicBezTo>
                    <a:cubicBezTo>
                      <a:pt x="55" y="37"/>
                      <a:pt x="63" y="51"/>
                      <a:pt x="64" y="72"/>
                    </a:cubicBezTo>
                    <a:cubicBezTo>
                      <a:pt x="66" y="72"/>
                      <a:pt x="67" y="71"/>
                      <a:pt x="69" y="71"/>
                    </a:cubicBezTo>
                    <a:cubicBezTo>
                      <a:pt x="72" y="60"/>
                      <a:pt x="75" y="50"/>
                      <a:pt x="79" y="36"/>
                    </a:cubicBezTo>
                    <a:cubicBezTo>
                      <a:pt x="82" y="38"/>
                      <a:pt x="95" y="43"/>
                      <a:pt x="95" y="48"/>
                    </a:cubicBezTo>
                    <a:cubicBezTo>
                      <a:pt x="95" y="60"/>
                      <a:pt x="89" y="72"/>
                      <a:pt x="85" y="85"/>
                    </a:cubicBezTo>
                    <a:cubicBezTo>
                      <a:pt x="94" y="89"/>
                      <a:pt x="103" y="88"/>
                      <a:pt x="103" y="69"/>
                    </a:cubicBezTo>
                    <a:cubicBezTo>
                      <a:pt x="106" y="70"/>
                      <a:pt x="108" y="71"/>
                      <a:pt x="110" y="72"/>
                    </a:cubicBezTo>
                    <a:cubicBezTo>
                      <a:pt x="111" y="82"/>
                      <a:pt x="113" y="91"/>
                      <a:pt x="114" y="101"/>
                    </a:cubicBezTo>
                    <a:cubicBezTo>
                      <a:pt x="109" y="102"/>
                      <a:pt x="108" y="103"/>
                      <a:pt x="107" y="103"/>
                    </a:cubicBezTo>
                    <a:cubicBezTo>
                      <a:pt x="64" y="99"/>
                      <a:pt x="57" y="108"/>
                      <a:pt x="72" y="149"/>
                    </a:cubicBezTo>
                    <a:cubicBezTo>
                      <a:pt x="78" y="165"/>
                      <a:pt x="80" y="185"/>
                      <a:pt x="92" y="194"/>
                    </a:cubicBezTo>
                    <a:cubicBezTo>
                      <a:pt x="102" y="202"/>
                      <a:pt x="123" y="196"/>
                      <a:pt x="139" y="197"/>
                    </a:cubicBezTo>
                    <a:cubicBezTo>
                      <a:pt x="151" y="198"/>
                      <a:pt x="163" y="198"/>
                      <a:pt x="175" y="199"/>
                    </a:cubicBezTo>
                    <a:cubicBezTo>
                      <a:pt x="185" y="200"/>
                      <a:pt x="195" y="202"/>
                      <a:pt x="207" y="203"/>
                    </a:cubicBezTo>
                    <a:cubicBezTo>
                      <a:pt x="202" y="197"/>
                      <a:pt x="198" y="191"/>
                      <a:pt x="193" y="184"/>
                    </a:cubicBezTo>
                    <a:cubicBezTo>
                      <a:pt x="183" y="191"/>
                      <a:pt x="183" y="191"/>
                      <a:pt x="162" y="171"/>
                    </a:cubicBezTo>
                    <a:cubicBezTo>
                      <a:pt x="161" y="174"/>
                      <a:pt x="159" y="176"/>
                      <a:pt x="157" y="178"/>
                    </a:cubicBezTo>
                    <a:cubicBezTo>
                      <a:pt x="156" y="178"/>
                      <a:pt x="155" y="177"/>
                      <a:pt x="155" y="177"/>
                    </a:cubicBezTo>
                    <a:cubicBezTo>
                      <a:pt x="151" y="171"/>
                      <a:pt x="148" y="165"/>
                      <a:pt x="144" y="159"/>
                    </a:cubicBezTo>
                    <a:cubicBezTo>
                      <a:pt x="122" y="166"/>
                      <a:pt x="96" y="161"/>
                      <a:pt x="95" y="146"/>
                    </a:cubicBezTo>
                    <a:cubicBezTo>
                      <a:pt x="94" y="135"/>
                      <a:pt x="106" y="123"/>
                      <a:pt x="112" y="112"/>
                    </a:cubicBezTo>
                    <a:cubicBezTo>
                      <a:pt x="126" y="123"/>
                      <a:pt x="135" y="131"/>
                      <a:pt x="144" y="138"/>
                    </a:cubicBezTo>
                    <a:cubicBezTo>
                      <a:pt x="146" y="136"/>
                      <a:pt x="148" y="134"/>
                      <a:pt x="149" y="133"/>
                    </a:cubicBezTo>
                    <a:cubicBezTo>
                      <a:pt x="140" y="119"/>
                      <a:pt x="131" y="105"/>
                      <a:pt x="122" y="91"/>
                    </a:cubicBezTo>
                    <a:cubicBezTo>
                      <a:pt x="122" y="90"/>
                      <a:pt x="123" y="89"/>
                      <a:pt x="123" y="88"/>
                    </a:cubicBezTo>
                    <a:cubicBezTo>
                      <a:pt x="140" y="102"/>
                      <a:pt x="157" y="115"/>
                      <a:pt x="176" y="129"/>
                    </a:cubicBezTo>
                    <a:cubicBezTo>
                      <a:pt x="176" y="102"/>
                      <a:pt x="159" y="96"/>
                      <a:pt x="147" y="94"/>
                    </a:cubicBezTo>
                    <a:cubicBezTo>
                      <a:pt x="141" y="77"/>
                      <a:pt x="136" y="64"/>
                      <a:pt x="131" y="51"/>
                    </a:cubicBezTo>
                    <a:cubicBezTo>
                      <a:pt x="133" y="51"/>
                      <a:pt x="138" y="50"/>
                      <a:pt x="143" y="51"/>
                    </a:cubicBezTo>
                    <a:cubicBezTo>
                      <a:pt x="155" y="54"/>
                      <a:pt x="160" y="48"/>
                      <a:pt x="166" y="38"/>
                    </a:cubicBezTo>
                    <a:cubicBezTo>
                      <a:pt x="182" y="10"/>
                      <a:pt x="207" y="0"/>
                      <a:pt x="235" y="15"/>
                    </a:cubicBezTo>
                    <a:cubicBezTo>
                      <a:pt x="260" y="28"/>
                      <a:pt x="283" y="37"/>
                      <a:pt x="307" y="11"/>
                    </a:cubicBezTo>
                    <a:cubicBezTo>
                      <a:pt x="287" y="37"/>
                      <a:pt x="278" y="39"/>
                      <a:pt x="250" y="28"/>
                    </a:cubicBezTo>
                    <a:cubicBezTo>
                      <a:pt x="240" y="24"/>
                      <a:pt x="230" y="20"/>
                      <a:pt x="220" y="18"/>
                    </a:cubicBezTo>
                    <a:cubicBezTo>
                      <a:pt x="203" y="13"/>
                      <a:pt x="172" y="28"/>
                      <a:pt x="170" y="45"/>
                    </a:cubicBezTo>
                    <a:cubicBezTo>
                      <a:pt x="169" y="55"/>
                      <a:pt x="177" y="67"/>
                      <a:pt x="182" y="81"/>
                    </a:cubicBezTo>
                    <a:cubicBezTo>
                      <a:pt x="189" y="73"/>
                      <a:pt x="192" y="69"/>
                      <a:pt x="196" y="64"/>
                    </a:cubicBezTo>
                    <a:cubicBezTo>
                      <a:pt x="212" y="42"/>
                      <a:pt x="232" y="36"/>
                      <a:pt x="256" y="49"/>
                    </a:cubicBezTo>
                    <a:cubicBezTo>
                      <a:pt x="266" y="54"/>
                      <a:pt x="276" y="60"/>
                      <a:pt x="285" y="67"/>
                    </a:cubicBezTo>
                    <a:cubicBezTo>
                      <a:pt x="303" y="79"/>
                      <a:pt x="320" y="80"/>
                      <a:pt x="338" y="64"/>
                    </a:cubicBezTo>
                    <a:cubicBezTo>
                      <a:pt x="347" y="56"/>
                      <a:pt x="357" y="46"/>
                      <a:pt x="370" y="53"/>
                    </a:cubicBezTo>
                    <a:cubicBezTo>
                      <a:pt x="359" y="61"/>
                      <a:pt x="347" y="67"/>
                      <a:pt x="337" y="75"/>
                    </a:cubicBezTo>
                    <a:cubicBezTo>
                      <a:pt x="323" y="86"/>
                      <a:pt x="308" y="89"/>
                      <a:pt x="293" y="80"/>
                    </a:cubicBezTo>
                    <a:cubicBezTo>
                      <a:pt x="284" y="74"/>
                      <a:pt x="275" y="68"/>
                      <a:pt x="266" y="62"/>
                    </a:cubicBezTo>
                    <a:cubicBezTo>
                      <a:pt x="237" y="42"/>
                      <a:pt x="212" y="48"/>
                      <a:pt x="194" y="84"/>
                    </a:cubicBezTo>
                    <a:cubicBezTo>
                      <a:pt x="212" y="72"/>
                      <a:pt x="224" y="76"/>
                      <a:pt x="234" y="90"/>
                    </a:cubicBezTo>
                    <a:cubicBezTo>
                      <a:pt x="237" y="93"/>
                      <a:pt x="243" y="95"/>
                      <a:pt x="248" y="95"/>
                    </a:cubicBezTo>
                    <a:cubicBezTo>
                      <a:pt x="259" y="97"/>
                      <a:pt x="271" y="95"/>
                      <a:pt x="282" y="98"/>
                    </a:cubicBezTo>
                    <a:cubicBezTo>
                      <a:pt x="292" y="100"/>
                      <a:pt x="302" y="106"/>
                      <a:pt x="314" y="111"/>
                    </a:cubicBezTo>
                    <a:cubicBezTo>
                      <a:pt x="306" y="116"/>
                      <a:pt x="299" y="120"/>
                      <a:pt x="292" y="125"/>
                    </a:cubicBezTo>
                    <a:cubicBezTo>
                      <a:pt x="295" y="122"/>
                      <a:pt x="298" y="120"/>
                      <a:pt x="301" y="117"/>
                    </a:cubicBezTo>
                    <a:cubicBezTo>
                      <a:pt x="315" y="138"/>
                      <a:pt x="330" y="158"/>
                      <a:pt x="347" y="182"/>
                    </a:cubicBezTo>
                    <a:cubicBezTo>
                      <a:pt x="329" y="182"/>
                      <a:pt x="311" y="182"/>
                      <a:pt x="292" y="182"/>
                    </a:cubicBezTo>
                    <a:cubicBezTo>
                      <a:pt x="294" y="190"/>
                      <a:pt x="298" y="199"/>
                      <a:pt x="301" y="208"/>
                    </a:cubicBezTo>
                    <a:cubicBezTo>
                      <a:pt x="299" y="208"/>
                      <a:pt x="297" y="208"/>
                      <a:pt x="295" y="208"/>
                    </a:cubicBezTo>
                    <a:cubicBezTo>
                      <a:pt x="292" y="221"/>
                      <a:pt x="289" y="234"/>
                      <a:pt x="286" y="249"/>
                    </a:cubicBezTo>
                    <a:cubicBezTo>
                      <a:pt x="281" y="246"/>
                      <a:pt x="277" y="244"/>
                      <a:pt x="272" y="241"/>
                    </a:cubicBezTo>
                    <a:cubicBezTo>
                      <a:pt x="267" y="251"/>
                      <a:pt x="262" y="260"/>
                      <a:pt x="256" y="272"/>
                    </a:cubicBezTo>
                    <a:cubicBezTo>
                      <a:pt x="246" y="253"/>
                      <a:pt x="238" y="255"/>
                      <a:pt x="229" y="268"/>
                    </a:cubicBezTo>
                    <a:cubicBezTo>
                      <a:pt x="226" y="273"/>
                      <a:pt x="219" y="274"/>
                      <a:pt x="213" y="277"/>
                    </a:cubicBezTo>
                    <a:cubicBezTo>
                      <a:pt x="212" y="270"/>
                      <a:pt x="211" y="264"/>
                      <a:pt x="210" y="257"/>
                    </a:cubicBezTo>
                    <a:cubicBezTo>
                      <a:pt x="199" y="263"/>
                      <a:pt x="189" y="268"/>
                      <a:pt x="179" y="275"/>
                    </a:cubicBezTo>
                    <a:cubicBezTo>
                      <a:pt x="174" y="260"/>
                      <a:pt x="171" y="244"/>
                      <a:pt x="155" y="262"/>
                    </a:cubicBezTo>
                    <a:cubicBezTo>
                      <a:pt x="152" y="266"/>
                      <a:pt x="152" y="277"/>
                      <a:pt x="153" y="281"/>
                    </a:cubicBezTo>
                    <a:cubicBezTo>
                      <a:pt x="160" y="312"/>
                      <a:pt x="179" y="276"/>
                      <a:pt x="189" y="289"/>
                    </a:cubicBezTo>
                    <a:cubicBezTo>
                      <a:pt x="189" y="303"/>
                      <a:pt x="189" y="303"/>
                      <a:pt x="227" y="289"/>
                    </a:cubicBezTo>
                    <a:cubicBezTo>
                      <a:pt x="228" y="293"/>
                      <a:pt x="229" y="297"/>
                      <a:pt x="230" y="303"/>
                    </a:cubicBezTo>
                    <a:cubicBezTo>
                      <a:pt x="238" y="297"/>
                      <a:pt x="245" y="291"/>
                      <a:pt x="252" y="286"/>
                    </a:cubicBezTo>
                    <a:cubicBezTo>
                      <a:pt x="255" y="293"/>
                      <a:pt x="258" y="299"/>
                      <a:pt x="262" y="307"/>
                    </a:cubicBezTo>
                    <a:cubicBezTo>
                      <a:pt x="271" y="292"/>
                      <a:pt x="278" y="279"/>
                      <a:pt x="287" y="263"/>
                    </a:cubicBezTo>
                    <a:cubicBezTo>
                      <a:pt x="291" y="274"/>
                      <a:pt x="293" y="280"/>
                      <a:pt x="295" y="287"/>
                    </a:cubicBezTo>
                    <a:cubicBezTo>
                      <a:pt x="297" y="287"/>
                      <a:pt x="298" y="287"/>
                      <a:pt x="300" y="287"/>
                    </a:cubicBezTo>
                    <a:cubicBezTo>
                      <a:pt x="304" y="273"/>
                      <a:pt x="309" y="259"/>
                      <a:pt x="313" y="246"/>
                    </a:cubicBezTo>
                    <a:cubicBezTo>
                      <a:pt x="318" y="254"/>
                      <a:pt x="323" y="260"/>
                      <a:pt x="327" y="266"/>
                    </a:cubicBezTo>
                    <a:cubicBezTo>
                      <a:pt x="329" y="264"/>
                      <a:pt x="331" y="262"/>
                      <a:pt x="333" y="260"/>
                    </a:cubicBezTo>
                    <a:cubicBezTo>
                      <a:pt x="337" y="246"/>
                      <a:pt x="342" y="231"/>
                      <a:pt x="347" y="214"/>
                    </a:cubicBezTo>
                    <a:cubicBezTo>
                      <a:pt x="354" y="221"/>
                      <a:pt x="358" y="224"/>
                      <a:pt x="364" y="229"/>
                    </a:cubicBezTo>
                    <a:cubicBezTo>
                      <a:pt x="368" y="210"/>
                      <a:pt x="358" y="190"/>
                      <a:pt x="377" y="178"/>
                    </a:cubicBezTo>
                    <a:cubicBezTo>
                      <a:pt x="381" y="185"/>
                      <a:pt x="386" y="191"/>
                      <a:pt x="394" y="203"/>
                    </a:cubicBezTo>
                    <a:cubicBezTo>
                      <a:pt x="397" y="179"/>
                      <a:pt x="389" y="156"/>
                      <a:pt x="413" y="147"/>
                    </a:cubicBezTo>
                    <a:cubicBezTo>
                      <a:pt x="416" y="156"/>
                      <a:pt x="418" y="164"/>
                      <a:pt x="422" y="177"/>
                    </a:cubicBezTo>
                    <a:cubicBezTo>
                      <a:pt x="433" y="160"/>
                      <a:pt x="442" y="147"/>
                      <a:pt x="452" y="132"/>
                    </a:cubicBezTo>
                    <a:cubicBezTo>
                      <a:pt x="457" y="146"/>
                      <a:pt x="461" y="155"/>
                      <a:pt x="464" y="163"/>
                    </a:cubicBezTo>
                    <a:cubicBezTo>
                      <a:pt x="477" y="149"/>
                      <a:pt x="488" y="138"/>
                      <a:pt x="499" y="126"/>
                    </a:cubicBezTo>
                    <a:cubicBezTo>
                      <a:pt x="500" y="128"/>
                      <a:pt x="502" y="129"/>
                      <a:pt x="503" y="130"/>
                    </a:cubicBezTo>
                    <a:cubicBezTo>
                      <a:pt x="503" y="135"/>
                      <a:pt x="503" y="139"/>
                      <a:pt x="504" y="144"/>
                    </a:cubicBezTo>
                    <a:cubicBezTo>
                      <a:pt x="504" y="147"/>
                      <a:pt x="506" y="153"/>
                      <a:pt x="508" y="154"/>
                    </a:cubicBezTo>
                    <a:cubicBezTo>
                      <a:pt x="512" y="154"/>
                      <a:pt x="517" y="152"/>
                      <a:pt x="520" y="150"/>
                    </a:cubicBezTo>
                    <a:cubicBezTo>
                      <a:pt x="534" y="135"/>
                      <a:pt x="549" y="137"/>
                      <a:pt x="567" y="144"/>
                    </a:cubicBezTo>
                    <a:cubicBezTo>
                      <a:pt x="564" y="149"/>
                      <a:pt x="561" y="151"/>
                      <a:pt x="559" y="155"/>
                    </a:cubicBezTo>
                    <a:cubicBezTo>
                      <a:pt x="557" y="159"/>
                      <a:pt x="556" y="164"/>
                      <a:pt x="555" y="168"/>
                    </a:cubicBezTo>
                    <a:cubicBezTo>
                      <a:pt x="560" y="168"/>
                      <a:pt x="565" y="169"/>
                      <a:pt x="569" y="167"/>
                    </a:cubicBezTo>
                    <a:cubicBezTo>
                      <a:pt x="587" y="159"/>
                      <a:pt x="603" y="159"/>
                      <a:pt x="622" y="171"/>
                    </a:cubicBezTo>
                    <a:cubicBezTo>
                      <a:pt x="617" y="173"/>
                      <a:pt x="614" y="174"/>
                      <a:pt x="612" y="175"/>
                    </a:cubicBezTo>
                    <a:cubicBezTo>
                      <a:pt x="608" y="179"/>
                      <a:pt x="604" y="184"/>
                      <a:pt x="599" y="188"/>
                    </a:cubicBezTo>
                    <a:cubicBezTo>
                      <a:pt x="605" y="191"/>
                      <a:pt x="610" y="195"/>
                      <a:pt x="615" y="196"/>
                    </a:cubicBezTo>
                    <a:cubicBezTo>
                      <a:pt x="627" y="199"/>
                      <a:pt x="640" y="201"/>
                      <a:pt x="652" y="208"/>
                    </a:cubicBezTo>
                    <a:cubicBezTo>
                      <a:pt x="645" y="210"/>
                      <a:pt x="637" y="213"/>
                      <a:pt x="624" y="218"/>
                    </a:cubicBezTo>
                    <a:cubicBezTo>
                      <a:pt x="643" y="229"/>
                      <a:pt x="658" y="237"/>
                      <a:pt x="675" y="247"/>
                    </a:cubicBezTo>
                    <a:cubicBezTo>
                      <a:pt x="661" y="250"/>
                      <a:pt x="652" y="251"/>
                      <a:pt x="643" y="253"/>
                    </a:cubicBezTo>
                    <a:cubicBezTo>
                      <a:pt x="642" y="255"/>
                      <a:pt x="642" y="256"/>
                      <a:pt x="641" y="258"/>
                    </a:cubicBezTo>
                    <a:cubicBezTo>
                      <a:pt x="664" y="269"/>
                      <a:pt x="674" y="287"/>
                      <a:pt x="675" y="308"/>
                    </a:cubicBezTo>
                    <a:cubicBezTo>
                      <a:pt x="666" y="303"/>
                      <a:pt x="657" y="297"/>
                      <a:pt x="647" y="291"/>
                    </a:cubicBezTo>
                    <a:cubicBezTo>
                      <a:pt x="647" y="302"/>
                      <a:pt x="645" y="312"/>
                      <a:pt x="645" y="322"/>
                    </a:cubicBezTo>
                    <a:cubicBezTo>
                      <a:pt x="644" y="328"/>
                      <a:pt x="645" y="333"/>
                      <a:pt x="645" y="334"/>
                    </a:cubicBezTo>
                    <a:cubicBezTo>
                      <a:pt x="634" y="337"/>
                      <a:pt x="623" y="338"/>
                      <a:pt x="619" y="343"/>
                    </a:cubicBezTo>
                    <a:cubicBezTo>
                      <a:pt x="614" y="350"/>
                      <a:pt x="613" y="362"/>
                      <a:pt x="611" y="372"/>
                    </a:cubicBezTo>
                    <a:cubicBezTo>
                      <a:pt x="604" y="367"/>
                      <a:pt x="599" y="363"/>
                      <a:pt x="592" y="358"/>
                    </a:cubicBezTo>
                    <a:cubicBezTo>
                      <a:pt x="587" y="370"/>
                      <a:pt x="582" y="381"/>
                      <a:pt x="578" y="392"/>
                    </a:cubicBezTo>
                    <a:cubicBezTo>
                      <a:pt x="576" y="390"/>
                      <a:pt x="575" y="388"/>
                      <a:pt x="574" y="386"/>
                    </a:cubicBezTo>
                    <a:cubicBezTo>
                      <a:pt x="567" y="389"/>
                      <a:pt x="559" y="390"/>
                      <a:pt x="554" y="395"/>
                    </a:cubicBezTo>
                    <a:cubicBezTo>
                      <a:pt x="547" y="401"/>
                      <a:pt x="540" y="409"/>
                      <a:pt x="537" y="418"/>
                    </a:cubicBezTo>
                    <a:cubicBezTo>
                      <a:pt x="534" y="426"/>
                      <a:pt x="535" y="436"/>
                      <a:pt x="535" y="445"/>
                    </a:cubicBezTo>
                    <a:cubicBezTo>
                      <a:pt x="542" y="443"/>
                      <a:pt x="549" y="442"/>
                      <a:pt x="555" y="439"/>
                    </a:cubicBezTo>
                    <a:cubicBezTo>
                      <a:pt x="558" y="439"/>
                      <a:pt x="559" y="437"/>
                      <a:pt x="563" y="434"/>
                    </a:cubicBezTo>
                    <a:cubicBezTo>
                      <a:pt x="565" y="439"/>
                      <a:pt x="566" y="444"/>
                      <a:pt x="569" y="451"/>
                    </a:cubicBezTo>
                    <a:cubicBezTo>
                      <a:pt x="575" y="440"/>
                      <a:pt x="581" y="431"/>
                      <a:pt x="587" y="421"/>
                    </a:cubicBezTo>
                    <a:cubicBezTo>
                      <a:pt x="591" y="426"/>
                      <a:pt x="594" y="430"/>
                      <a:pt x="600" y="436"/>
                    </a:cubicBezTo>
                    <a:cubicBezTo>
                      <a:pt x="604" y="420"/>
                      <a:pt x="609" y="408"/>
                      <a:pt x="614" y="392"/>
                    </a:cubicBezTo>
                    <a:cubicBezTo>
                      <a:pt x="619" y="398"/>
                      <a:pt x="621" y="400"/>
                      <a:pt x="625" y="405"/>
                    </a:cubicBezTo>
                    <a:cubicBezTo>
                      <a:pt x="628" y="395"/>
                      <a:pt x="630" y="387"/>
                      <a:pt x="633" y="379"/>
                    </a:cubicBezTo>
                    <a:cubicBezTo>
                      <a:pt x="658" y="399"/>
                      <a:pt x="649" y="365"/>
                      <a:pt x="661" y="366"/>
                    </a:cubicBezTo>
                    <a:cubicBezTo>
                      <a:pt x="667" y="366"/>
                      <a:pt x="675" y="363"/>
                      <a:pt x="678" y="365"/>
                    </a:cubicBezTo>
                    <a:cubicBezTo>
                      <a:pt x="687" y="374"/>
                      <a:pt x="698" y="369"/>
                      <a:pt x="707" y="372"/>
                    </a:cubicBezTo>
                    <a:cubicBezTo>
                      <a:pt x="720" y="377"/>
                      <a:pt x="739" y="382"/>
                      <a:pt x="743" y="392"/>
                    </a:cubicBezTo>
                    <a:cubicBezTo>
                      <a:pt x="754" y="420"/>
                      <a:pt x="788" y="402"/>
                      <a:pt x="797" y="428"/>
                    </a:cubicBezTo>
                    <a:cubicBezTo>
                      <a:pt x="801" y="432"/>
                      <a:pt x="804" y="437"/>
                      <a:pt x="809" y="439"/>
                    </a:cubicBezTo>
                    <a:cubicBezTo>
                      <a:pt x="827" y="444"/>
                      <a:pt x="842" y="453"/>
                      <a:pt x="848" y="475"/>
                    </a:cubicBezTo>
                    <a:cubicBezTo>
                      <a:pt x="841" y="470"/>
                      <a:pt x="836" y="467"/>
                      <a:pt x="831" y="463"/>
                    </a:cubicBezTo>
                    <a:cubicBezTo>
                      <a:pt x="830" y="464"/>
                      <a:pt x="829" y="465"/>
                      <a:pt x="828" y="466"/>
                    </a:cubicBezTo>
                    <a:cubicBezTo>
                      <a:pt x="830" y="470"/>
                      <a:pt x="831" y="475"/>
                      <a:pt x="834" y="479"/>
                    </a:cubicBezTo>
                    <a:cubicBezTo>
                      <a:pt x="850" y="502"/>
                      <a:pt x="837" y="524"/>
                      <a:pt x="830" y="545"/>
                    </a:cubicBezTo>
                    <a:cubicBezTo>
                      <a:pt x="825" y="562"/>
                      <a:pt x="820" y="579"/>
                      <a:pt x="816" y="595"/>
                    </a:cubicBezTo>
                    <a:cubicBezTo>
                      <a:pt x="814" y="593"/>
                      <a:pt x="809" y="590"/>
                      <a:pt x="804" y="585"/>
                    </a:cubicBezTo>
                    <a:cubicBezTo>
                      <a:pt x="790" y="574"/>
                      <a:pt x="774" y="564"/>
                      <a:pt x="764" y="550"/>
                    </a:cubicBezTo>
                    <a:cubicBezTo>
                      <a:pt x="749" y="528"/>
                      <a:pt x="736" y="504"/>
                      <a:pt x="724" y="480"/>
                    </a:cubicBezTo>
                    <a:cubicBezTo>
                      <a:pt x="721" y="473"/>
                      <a:pt x="724" y="464"/>
                      <a:pt x="725" y="456"/>
                    </a:cubicBezTo>
                    <a:cubicBezTo>
                      <a:pt x="727" y="444"/>
                      <a:pt x="731" y="432"/>
                      <a:pt x="716" y="426"/>
                    </a:cubicBezTo>
                    <a:cubicBezTo>
                      <a:pt x="700" y="420"/>
                      <a:pt x="686" y="421"/>
                      <a:pt x="675" y="434"/>
                    </a:cubicBezTo>
                    <a:cubicBezTo>
                      <a:pt x="671" y="438"/>
                      <a:pt x="669" y="443"/>
                      <a:pt x="667" y="448"/>
                    </a:cubicBezTo>
                    <a:cubicBezTo>
                      <a:pt x="656" y="477"/>
                      <a:pt x="635" y="494"/>
                      <a:pt x="604" y="506"/>
                    </a:cubicBezTo>
                    <a:cubicBezTo>
                      <a:pt x="610" y="511"/>
                      <a:pt x="616" y="515"/>
                      <a:pt x="619" y="519"/>
                    </a:cubicBezTo>
                    <a:cubicBezTo>
                      <a:pt x="626" y="529"/>
                      <a:pt x="634" y="538"/>
                      <a:pt x="638" y="548"/>
                    </a:cubicBezTo>
                    <a:cubicBezTo>
                      <a:pt x="644" y="564"/>
                      <a:pt x="651" y="576"/>
                      <a:pt x="669" y="580"/>
                    </a:cubicBezTo>
                    <a:cubicBezTo>
                      <a:pt x="670" y="574"/>
                      <a:pt x="671" y="569"/>
                      <a:pt x="674" y="566"/>
                    </a:cubicBezTo>
                    <a:cubicBezTo>
                      <a:pt x="676" y="564"/>
                      <a:pt x="682" y="564"/>
                      <a:pt x="686" y="564"/>
                    </a:cubicBezTo>
                    <a:cubicBezTo>
                      <a:pt x="687" y="569"/>
                      <a:pt x="691" y="576"/>
                      <a:pt x="689" y="578"/>
                    </a:cubicBezTo>
                    <a:cubicBezTo>
                      <a:pt x="669" y="599"/>
                      <a:pt x="649" y="619"/>
                      <a:pt x="627" y="642"/>
                    </a:cubicBezTo>
                    <a:cubicBezTo>
                      <a:pt x="618" y="617"/>
                      <a:pt x="592" y="603"/>
                      <a:pt x="600" y="572"/>
                    </a:cubicBezTo>
                    <a:cubicBezTo>
                      <a:pt x="610" y="577"/>
                      <a:pt x="618" y="581"/>
                      <a:pt x="628" y="587"/>
                    </a:cubicBezTo>
                    <a:cubicBezTo>
                      <a:pt x="623" y="561"/>
                      <a:pt x="604" y="557"/>
                      <a:pt x="588" y="553"/>
                    </a:cubicBezTo>
                    <a:cubicBezTo>
                      <a:pt x="564" y="546"/>
                      <a:pt x="543" y="536"/>
                      <a:pt x="532" y="513"/>
                    </a:cubicBezTo>
                    <a:cubicBezTo>
                      <a:pt x="530" y="510"/>
                      <a:pt x="526" y="507"/>
                      <a:pt x="522" y="505"/>
                    </a:cubicBezTo>
                    <a:cubicBezTo>
                      <a:pt x="482" y="487"/>
                      <a:pt x="464" y="457"/>
                      <a:pt x="473" y="417"/>
                    </a:cubicBezTo>
                    <a:cubicBezTo>
                      <a:pt x="457" y="404"/>
                      <a:pt x="444" y="393"/>
                      <a:pt x="430" y="382"/>
                    </a:cubicBezTo>
                    <a:cubicBezTo>
                      <a:pt x="425" y="391"/>
                      <a:pt x="421" y="400"/>
                      <a:pt x="416" y="408"/>
                    </a:cubicBezTo>
                    <a:cubicBezTo>
                      <a:pt x="412" y="408"/>
                      <a:pt x="409" y="407"/>
                      <a:pt x="405" y="407"/>
                    </a:cubicBezTo>
                    <a:cubicBezTo>
                      <a:pt x="418" y="373"/>
                      <a:pt x="407" y="346"/>
                      <a:pt x="386" y="320"/>
                    </a:cubicBezTo>
                    <a:cubicBezTo>
                      <a:pt x="352" y="342"/>
                      <a:pt x="320" y="372"/>
                      <a:pt x="269" y="371"/>
                    </a:cubicBezTo>
                    <a:cubicBezTo>
                      <a:pt x="290" y="393"/>
                      <a:pt x="306" y="412"/>
                      <a:pt x="324" y="431"/>
                    </a:cubicBezTo>
                    <a:cubicBezTo>
                      <a:pt x="331" y="439"/>
                      <a:pt x="339" y="444"/>
                      <a:pt x="346" y="429"/>
                    </a:cubicBezTo>
                    <a:cubicBezTo>
                      <a:pt x="348" y="426"/>
                      <a:pt x="353" y="423"/>
                      <a:pt x="357" y="422"/>
                    </a:cubicBezTo>
                    <a:cubicBezTo>
                      <a:pt x="359" y="422"/>
                      <a:pt x="364" y="427"/>
                      <a:pt x="363" y="428"/>
                    </a:cubicBezTo>
                    <a:cubicBezTo>
                      <a:pt x="362" y="432"/>
                      <a:pt x="359" y="435"/>
                      <a:pt x="357" y="438"/>
                    </a:cubicBezTo>
                    <a:cubicBezTo>
                      <a:pt x="348" y="448"/>
                      <a:pt x="339" y="457"/>
                      <a:pt x="332" y="467"/>
                    </a:cubicBezTo>
                    <a:cubicBezTo>
                      <a:pt x="320" y="487"/>
                      <a:pt x="303" y="484"/>
                      <a:pt x="288" y="475"/>
                    </a:cubicBezTo>
                    <a:cubicBezTo>
                      <a:pt x="276" y="468"/>
                      <a:pt x="269" y="455"/>
                      <a:pt x="280" y="439"/>
                    </a:cubicBezTo>
                    <a:cubicBezTo>
                      <a:pt x="289" y="442"/>
                      <a:pt x="299" y="445"/>
                      <a:pt x="309" y="449"/>
                    </a:cubicBezTo>
                    <a:cubicBezTo>
                      <a:pt x="309" y="447"/>
                      <a:pt x="310" y="446"/>
                      <a:pt x="311" y="444"/>
                    </a:cubicBezTo>
                    <a:cubicBezTo>
                      <a:pt x="302" y="438"/>
                      <a:pt x="293" y="432"/>
                      <a:pt x="283" y="426"/>
                    </a:cubicBezTo>
                    <a:cubicBezTo>
                      <a:pt x="260" y="414"/>
                      <a:pt x="237" y="403"/>
                      <a:pt x="214" y="391"/>
                    </a:cubicBezTo>
                    <a:cubicBezTo>
                      <a:pt x="210" y="389"/>
                      <a:pt x="206" y="387"/>
                      <a:pt x="201" y="385"/>
                    </a:cubicBezTo>
                    <a:cubicBezTo>
                      <a:pt x="174" y="376"/>
                      <a:pt x="143" y="372"/>
                      <a:pt x="119" y="356"/>
                    </a:cubicBezTo>
                    <a:cubicBezTo>
                      <a:pt x="103" y="346"/>
                      <a:pt x="77" y="341"/>
                      <a:pt x="73" y="314"/>
                    </a:cubicBezTo>
                    <a:cubicBezTo>
                      <a:pt x="72" y="309"/>
                      <a:pt x="61" y="306"/>
                      <a:pt x="59" y="300"/>
                    </a:cubicBezTo>
                    <a:cubicBezTo>
                      <a:pt x="51" y="283"/>
                      <a:pt x="44" y="265"/>
                      <a:pt x="56" y="245"/>
                    </a:cubicBezTo>
                    <a:cubicBezTo>
                      <a:pt x="62" y="234"/>
                      <a:pt x="65" y="222"/>
                      <a:pt x="50" y="213"/>
                    </a:cubicBezTo>
                    <a:cubicBezTo>
                      <a:pt x="47" y="210"/>
                      <a:pt x="45" y="204"/>
                      <a:pt x="45" y="199"/>
                    </a:cubicBezTo>
                    <a:cubicBezTo>
                      <a:pt x="44" y="179"/>
                      <a:pt x="45" y="160"/>
                      <a:pt x="43" y="140"/>
                    </a:cubicBezTo>
                    <a:cubicBezTo>
                      <a:pt x="43" y="136"/>
                      <a:pt x="35" y="129"/>
                      <a:pt x="30" y="128"/>
                    </a:cubicBezTo>
                    <a:cubicBezTo>
                      <a:pt x="10" y="126"/>
                      <a:pt x="0" y="107"/>
                      <a:pt x="12" y="88"/>
                    </a:cubicBezTo>
                    <a:close/>
                    <a:moveTo>
                      <a:pt x="540" y="324"/>
                    </a:moveTo>
                    <a:cubicBezTo>
                      <a:pt x="572" y="299"/>
                      <a:pt x="575" y="266"/>
                      <a:pt x="544" y="248"/>
                    </a:cubicBezTo>
                    <a:cubicBezTo>
                      <a:pt x="532" y="240"/>
                      <a:pt x="515" y="235"/>
                      <a:pt x="501" y="236"/>
                    </a:cubicBezTo>
                    <a:cubicBezTo>
                      <a:pt x="487" y="236"/>
                      <a:pt x="470" y="233"/>
                      <a:pt x="458" y="247"/>
                    </a:cubicBezTo>
                    <a:cubicBezTo>
                      <a:pt x="437" y="270"/>
                      <a:pt x="415" y="290"/>
                      <a:pt x="391" y="313"/>
                    </a:cubicBezTo>
                    <a:cubicBezTo>
                      <a:pt x="397" y="318"/>
                      <a:pt x="402" y="322"/>
                      <a:pt x="403" y="323"/>
                    </a:cubicBezTo>
                    <a:cubicBezTo>
                      <a:pt x="411" y="313"/>
                      <a:pt x="418" y="307"/>
                      <a:pt x="427" y="296"/>
                    </a:cubicBezTo>
                    <a:cubicBezTo>
                      <a:pt x="428" y="308"/>
                      <a:pt x="429" y="315"/>
                      <a:pt x="430" y="322"/>
                    </a:cubicBezTo>
                    <a:cubicBezTo>
                      <a:pt x="437" y="318"/>
                      <a:pt x="444" y="315"/>
                      <a:pt x="451" y="311"/>
                    </a:cubicBezTo>
                    <a:cubicBezTo>
                      <a:pt x="452" y="313"/>
                      <a:pt x="454" y="314"/>
                      <a:pt x="455" y="316"/>
                    </a:cubicBezTo>
                    <a:cubicBezTo>
                      <a:pt x="450" y="324"/>
                      <a:pt x="447" y="333"/>
                      <a:pt x="441" y="339"/>
                    </a:cubicBezTo>
                    <a:cubicBezTo>
                      <a:pt x="430" y="349"/>
                      <a:pt x="434" y="355"/>
                      <a:pt x="445" y="366"/>
                    </a:cubicBezTo>
                    <a:cubicBezTo>
                      <a:pt x="457" y="355"/>
                      <a:pt x="469" y="345"/>
                      <a:pt x="479" y="334"/>
                    </a:cubicBezTo>
                    <a:cubicBezTo>
                      <a:pt x="503" y="306"/>
                      <a:pt x="511" y="304"/>
                      <a:pt x="540" y="3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35"/>
              <p:cNvSpPr/>
              <p:nvPr/>
            </p:nvSpPr>
            <p:spPr bwMode="auto">
              <a:xfrm>
                <a:off x="3162234" y="2038833"/>
                <a:ext cx="131368" cy="169015"/>
              </a:xfrm>
              <a:custGeom>
                <a:avLst/>
                <a:gdLst>
                  <a:gd name="T0" fmla="*/ 107 w 146"/>
                  <a:gd name="T1" fmla="*/ 92 h 189"/>
                  <a:gd name="T2" fmla="*/ 138 w 146"/>
                  <a:gd name="T3" fmla="*/ 150 h 189"/>
                  <a:gd name="T4" fmla="*/ 103 w 146"/>
                  <a:gd name="T5" fmla="*/ 186 h 189"/>
                  <a:gd name="T6" fmla="*/ 82 w 146"/>
                  <a:gd name="T7" fmla="*/ 185 h 189"/>
                  <a:gd name="T8" fmla="*/ 21 w 146"/>
                  <a:gd name="T9" fmla="*/ 182 h 189"/>
                  <a:gd name="T10" fmla="*/ 5 w 146"/>
                  <a:gd name="T11" fmla="*/ 154 h 189"/>
                  <a:gd name="T12" fmla="*/ 34 w 146"/>
                  <a:gd name="T13" fmla="*/ 136 h 189"/>
                  <a:gd name="T14" fmla="*/ 71 w 146"/>
                  <a:gd name="T15" fmla="*/ 135 h 189"/>
                  <a:gd name="T16" fmla="*/ 51 w 146"/>
                  <a:gd name="T17" fmla="*/ 102 h 189"/>
                  <a:gd name="T18" fmla="*/ 58 w 146"/>
                  <a:gd name="T19" fmla="*/ 64 h 189"/>
                  <a:gd name="T20" fmla="*/ 53 w 146"/>
                  <a:gd name="T21" fmla="*/ 63 h 189"/>
                  <a:gd name="T22" fmla="*/ 26 w 146"/>
                  <a:gd name="T23" fmla="*/ 37 h 189"/>
                  <a:gd name="T24" fmla="*/ 59 w 146"/>
                  <a:gd name="T25" fmla="*/ 14 h 189"/>
                  <a:gd name="T26" fmla="*/ 68 w 146"/>
                  <a:gd name="T27" fmla="*/ 16 h 189"/>
                  <a:gd name="T28" fmla="*/ 116 w 146"/>
                  <a:gd name="T29" fmla="*/ 35 h 189"/>
                  <a:gd name="T30" fmla="*/ 124 w 146"/>
                  <a:gd name="T31" fmla="*/ 40 h 189"/>
                  <a:gd name="T32" fmla="*/ 138 w 146"/>
                  <a:gd name="T33" fmla="*/ 68 h 189"/>
                  <a:gd name="T34" fmla="*/ 115 w 146"/>
                  <a:gd name="T35" fmla="*/ 88 h 189"/>
                  <a:gd name="T36" fmla="*/ 107 w 146"/>
                  <a:gd name="T37" fmla="*/ 9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6" h="189">
                    <a:moveTo>
                      <a:pt x="107" y="92"/>
                    </a:moveTo>
                    <a:cubicBezTo>
                      <a:pt x="141" y="99"/>
                      <a:pt x="129" y="131"/>
                      <a:pt x="138" y="150"/>
                    </a:cubicBezTo>
                    <a:cubicBezTo>
                      <a:pt x="146" y="169"/>
                      <a:pt x="123" y="189"/>
                      <a:pt x="103" y="186"/>
                    </a:cubicBezTo>
                    <a:cubicBezTo>
                      <a:pt x="96" y="184"/>
                      <a:pt x="89" y="186"/>
                      <a:pt x="82" y="185"/>
                    </a:cubicBezTo>
                    <a:cubicBezTo>
                      <a:pt x="62" y="185"/>
                      <a:pt x="41" y="185"/>
                      <a:pt x="21" y="182"/>
                    </a:cubicBezTo>
                    <a:cubicBezTo>
                      <a:pt x="8" y="179"/>
                      <a:pt x="0" y="169"/>
                      <a:pt x="5" y="154"/>
                    </a:cubicBezTo>
                    <a:cubicBezTo>
                      <a:pt x="10" y="141"/>
                      <a:pt x="18" y="134"/>
                      <a:pt x="34" y="136"/>
                    </a:cubicBezTo>
                    <a:cubicBezTo>
                      <a:pt x="47" y="138"/>
                      <a:pt x="61" y="135"/>
                      <a:pt x="71" y="135"/>
                    </a:cubicBezTo>
                    <a:cubicBezTo>
                      <a:pt x="64" y="125"/>
                      <a:pt x="54" y="114"/>
                      <a:pt x="51" y="102"/>
                    </a:cubicBezTo>
                    <a:cubicBezTo>
                      <a:pt x="49" y="91"/>
                      <a:pt x="55" y="78"/>
                      <a:pt x="58" y="64"/>
                    </a:cubicBezTo>
                    <a:cubicBezTo>
                      <a:pt x="58" y="64"/>
                      <a:pt x="56" y="63"/>
                      <a:pt x="53" y="63"/>
                    </a:cubicBezTo>
                    <a:cubicBezTo>
                      <a:pt x="33" y="62"/>
                      <a:pt x="24" y="53"/>
                      <a:pt x="26" y="37"/>
                    </a:cubicBezTo>
                    <a:cubicBezTo>
                      <a:pt x="28" y="20"/>
                      <a:pt x="42" y="11"/>
                      <a:pt x="59" y="14"/>
                    </a:cubicBezTo>
                    <a:cubicBezTo>
                      <a:pt x="62" y="15"/>
                      <a:pt x="66" y="17"/>
                      <a:pt x="68" y="16"/>
                    </a:cubicBezTo>
                    <a:cubicBezTo>
                      <a:pt x="93" y="0"/>
                      <a:pt x="107" y="11"/>
                      <a:pt x="116" y="35"/>
                    </a:cubicBezTo>
                    <a:cubicBezTo>
                      <a:pt x="117" y="37"/>
                      <a:pt x="122" y="38"/>
                      <a:pt x="124" y="40"/>
                    </a:cubicBezTo>
                    <a:cubicBezTo>
                      <a:pt x="134" y="46"/>
                      <a:pt x="141" y="54"/>
                      <a:pt x="138" y="68"/>
                    </a:cubicBezTo>
                    <a:cubicBezTo>
                      <a:pt x="135" y="80"/>
                      <a:pt x="128" y="87"/>
                      <a:pt x="115" y="88"/>
                    </a:cubicBezTo>
                    <a:cubicBezTo>
                      <a:pt x="112" y="89"/>
                      <a:pt x="109" y="90"/>
                      <a:pt x="107" y="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41"/>
              <p:cNvSpPr/>
              <p:nvPr/>
            </p:nvSpPr>
            <p:spPr bwMode="auto">
              <a:xfrm>
                <a:off x="2837822" y="2320790"/>
                <a:ext cx="159402" cy="104934"/>
              </a:xfrm>
              <a:custGeom>
                <a:avLst/>
                <a:gdLst>
                  <a:gd name="T0" fmla="*/ 177 w 178"/>
                  <a:gd name="T1" fmla="*/ 107 h 117"/>
                  <a:gd name="T2" fmla="*/ 158 w 178"/>
                  <a:gd name="T3" fmla="*/ 115 h 117"/>
                  <a:gd name="T4" fmla="*/ 108 w 178"/>
                  <a:gd name="T5" fmla="*/ 78 h 117"/>
                  <a:gd name="T6" fmla="*/ 97 w 178"/>
                  <a:gd name="T7" fmla="*/ 72 h 117"/>
                  <a:gd name="T8" fmla="*/ 30 w 178"/>
                  <a:gd name="T9" fmla="*/ 49 h 117"/>
                  <a:gd name="T10" fmla="*/ 9 w 178"/>
                  <a:gd name="T11" fmla="*/ 34 h 117"/>
                  <a:gd name="T12" fmla="*/ 1 w 178"/>
                  <a:gd name="T13" fmla="*/ 18 h 117"/>
                  <a:gd name="T14" fmla="*/ 15 w 178"/>
                  <a:gd name="T15" fmla="*/ 7 h 117"/>
                  <a:gd name="T16" fmla="*/ 88 w 178"/>
                  <a:gd name="T17" fmla="*/ 39 h 117"/>
                  <a:gd name="T18" fmla="*/ 135 w 178"/>
                  <a:gd name="T19" fmla="*/ 63 h 117"/>
                  <a:gd name="T20" fmla="*/ 178 w 178"/>
                  <a:gd name="T21" fmla="*/ 99 h 117"/>
                  <a:gd name="T22" fmla="*/ 177 w 178"/>
                  <a:gd name="T23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17">
                    <a:moveTo>
                      <a:pt x="177" y="107"/>
                    </a:moveTo>
                    <a:cubicBezTo>
                      <a:pt x="170" y="110"/>
                      <a:pt x="162" y="117"/>
                      <a:pt x="158" y="115"/>
                    </a:cubicBezTo>
                    <a:cubicBezTo>
                      <a:pt x="139" y="107"/>
                      <a:pt x="111" y="110"/>
                      <a:pt x="108" y="78"/>
                    </a:cubicBezTo>
                    <a:cubicBezTo>
                      <a:pt x="108" y="76"/>
                      <a:pt x="100" y="72"/>
                      <a:pt x="97" y="72"/>
                    </a:cubicBezTo>
                    <a:cubicBezTo>
                      <a:pt x="69" y="77"/>
                      <a:pt x="49" y="67"/>
                      <a:pt x="30" y="49"/>
                    </a:cubicBezTo>
                    <a:cubicBezTo>
                      <a:pt x="24" y="43"/>
                      <a:pt x="15" y="40"/>
                      <a:pt x="9" y="34"/>
                    </a:cubicBezTo>
                    <a:cubicBezTo>
                      <a:pt x="5" y="30"/>
                      <a:pt x="0" y="23"/>
                      <a:pt x="1" y="18"/>
                    </a:cubicBezTo>
                    <a:cubicBezTo>
                      <a:pt x="3" y="14"/>
                      <a:pt x="10" y="8"/>
                      <a:pt x="15" y="7"/>
                    </a:cubicBezTo>
                    <a:cubicBezTo>
                      <a:pt x="44" y="0"/>
                      <a:pt x="68" y="15"/>
                      <a:pt x="88" y="39"/>
                    </a:cubicBezTo>
                    <a:cubicBezTo>
                      <a:pt x="98" y="51"/>
                      <a:pt x="121" y="53"/>
                      <a:pt x="135" y="63"/>
                    </a:cubicBezTo>
                    <a:cubicBezTo>
                      <a:pt x="151" y="73"/>
                      <a:pt x="164" y="87"/>
                      <a:pt x="178" y="99"/>
                    </a:cubicBezTo>
                    <a:cubicBezTo>
                      <a:pt x="178" y="102"/>
                      <a:pt x="177" y="105"/>
                      <a:pt x="17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45"/>
              <p:cNvSpPr/>
              <p:nvPr/>
            </p:nvSpPr>
            <p:spPr bwMode="auto">
              <a:xfrm>
                <a:off x="2888287" y="1899456"/>
                <a:ext cx="99326" cy="79302"/>
              </a:xfrm>
              <a:custGeom>
                <a:avLst/>
                <a:gdLst>
                  <a:gd name="T0" fmla="*/ 111 w 111"/>
                  <a:gd name="T1" fmla="*/ 55 h 88"/>
                  <a:gd name="T2" fmla="*/ 101 w 111"/>
                  <a:gd name="T3" fmla="*/ 68 h 88"/>
                  <a:gd name="T4" fmla="*/ 37 w 111"/>
                  <a:gd name="T5" fmla="*/ 69 h 88"/>
                  <a:gd name="T6" fmla="*/ 20 w 111"/>
                  <a:gd name="T7" fmla="*/ 66 h 88"/>
                  <a:gd name="T8" fmla="*/ 1 w 111"/>
                  <a:gd name="T9" fmla="*/ 44 h 88"/>
                  <a:gd name="T10" fmla="*/ 17 w 111"/>
                  <a:gd name="T11" fmla="*/ 22 h 88"/>
                  <a:gd name="T12" fmla="*/ 38 w 111"/>
                  <a:gd name="T13" fmla="*/ 10 h 88"/>
                  <a:gd name="T14" fmla="*/ 40 w 111"/>
                  <a:gd name="T15" fmla="*/ 9 h 88"/>
                  <a:gd name="T16" fmla="*/ 111 w 111"/>
                  <a:gd name="T17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88">
                    <a:moveTo>
                      <a:pt x="111" y="55"/>
                    </a:moveTo>
                    <a:cubicBezTo>
                      <a:pt x="109" y="58"/>
                      <a:pt x="104" y="68"/>
                      <a:pt x="101" y="68"/>
                    </a:cubicBezTo>
                    <a:cubicBezTo>
                      <a:pt x="80" y="63"/>
                      <a:pt x="59" y="88"/>
                      <a:pt x="37" y="69"/>
                    </a:cubicBezTo>
                    <a:cubicBezTo>
                      <a:pt x="33" y="66"/>
                      <a:pt x="24" y="69"/>
                      <a:pt x="20" y="66"/>
                    </a:cubicBezTo>
                    <a:cubicBezTo>
                      <a:pt x="12" y="60"/>
                      <a:pt x="3" y="52"/>
                      <a:pt x="1" y="44"/>
                    </a:cubicBezTo>
                    <a:cubicBezTo>
                      <a:pt x="0" y="37"/>
                      <a:pt x="10" y="28"/>
                      <a:pt x="17" y="22"/>
                    </a:cubicBezTo>
                    <a:cubicBezTo>
                      <a:pt x="23" y="17"/>
                      <a:pt x="31" y="14"/>
                      <a:pt x="38" y="10"/>
                    </a:cubicBezTo>
                    <a:cubicBezTo>
                      <a:pt x="39" y="10"/>
                      <a:pt x="39" y="9"/>
                      <a:pt x="40" y="9"/>
                    </a:cubicBezTo>
                    <a:cubicBezTo>
                      <a:pt x="56" y="0"/>
                      <a:pt x="111" y="32"/>
                      <a:pt x="111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265937" y="486695"/>
            <a:ext cx="38393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疑难句理解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02765" y="3733800"/>
            <a:ext cx="7723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后世的人们把历史上的</a:t>
            </a:r>
            <a:r>
              <a:rPr lang="zh-CN" altLang="en-US" sz="2400" b="1" dirty="0">
                <a:solidFill>
                  <a:srgbClr val="7030A0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入侵者的行宫</a:t>
            </a:r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误以为是一座</a:t>
            </a:r>
            <a:r>
              <a:rPr lang="zh-CN" altLang="en-US" sz="2400" dirty="0">
                <a:solidFill>
                  <a:srgbClr val="7030A0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福佑人民的神庙</a:t>
            </a:r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，春秋祭祀。时代已冲洗掉民族耻辱的意义。</a:t>
            </a:r>
            <a:endParaRPr lang="zh-CN" altLang="en-US" sz="2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8005" y="1230630"/>
            <a:ext cx="1007110" cy="3333115"/>
            <a:chOff x="954722" y="1666770"/>
            <a:chExt cx="1006873" cy="2971316"/>
          </a:xfrm>
        </p:grpSpPr>
        <p:sp>
          <p:nvSpPr>
            <p:cNvPr id="13" name="缺角矩形 12"/>
            <p:cNvSpPr/>
            <p:nvPr/>
          </p:nvSpPr>
          <p:spPr>
            <a:xfrm rot="2820000">
              <a:off x="964245" y="1944537"/>
              <a:ext cx="997350" cy="997350"/>
            </a:xfrm>
            <a:prstGeom prst="plaque">
              <a:avLst>
                <a:gd name="adj" fmla="val 2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351943" y="2982294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/>
            <p:cNvSpPr/>
            <p:nvPr/>
          </p:nvSpPr>
          <p:spPr>
            <a:xfrm rot="2700000">
              <a:off x="954722" y="3386554"/>
              <a:ext cx="997350" cy="997350"/>
            </a:xfrm>
            <a:prstGeom prst="plaque">
              <a:avLst>
                <a:gd name="adj" fmla="val 2666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335437" y="4402166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47831" y="2155281"/>
              <a:ext cx="630182" cy="575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一</a:t>
              </a:r>
              <a:endParaRPr lang="zh-CN" altLang="en-US" sz="36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37671" y="3562222"/>
              <a:ext cx="630182" cy="575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二</a:t>
              </a:r>
              <a:endParaRPr lang="zh-CN" altLang="en-US" sz="36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335437" y="1666770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777999" y="5252958"/>
            <a:ext cx="77235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南宋朝廷一直未能振作恢复中原，再过几十年，恐怕南宋朝廷也会在历史上消失，</a:t>
            </a:r>
            <a:r>
              <a:rPr lang="zh-CN" altLang="en-US" sz="2400" b="1" dirty="0">
                <a:solidFill>
                  <a:srgbClr val="7030A0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沦陷区百姓</a:t>
            </a:r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久而久之也会</a:t>
            </a:r>
            <a:r>
              <a:rPr lang="zh-CN" altLang="en-US" sz="2400" b="1" dirty="0">
                <a:solidFill>
                  <a:srgbClr val="7030A0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安于异族的统治</a:t>
            </a:r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zh-CN" altLang="en-US" sz="2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9383395" y="3639820"/>
            <a:ext cx="2607310" cy="219138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想到这些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，辛弃疾对南归后的四十三年的经历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感到不堪回首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下箭头 22"/>
          <p:cNvSpPr/>
          <p:nvPr/>
        </p:nvSpPr>
        <p:spPr>
          <a:xfrm>
            <a:off x="4630420" y="4666615"/>
            <a:ext cx="878840" cy="586105"/>
          </a:xfrm>
          <a:prstGeom prst="down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4375" y="1256665"/>
            <a:ext cx="67060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四十三年，望中犹记，烽火扬州路。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945006" y="1846185"/>
            <a:ext cx="5792470" cy="285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945006" y="1973123"/>
            <a:ext cx="7438390" cy="82994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登高望远，引出了对</a:t>
            </a:r>
            <a:r>
              <a:rPr lang="en-US" altLang="zh-CN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43</a:t>
            </a:r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年前的一段经历的回忆：在他</a:t>
            </a:r>
            <a:r>
              <a:rPr lang="en-US" altLang="zh-CN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22</a:t>
            </a:r>
            <a:r>
              <a:rPr lang="zh-CN" altLang="en-US" sz="24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岁时，曾经穿越战火纷飞的扬州古道，奔驰南下。</a:t>
            </a:r>
            <a:endParaRPr lang="zh-CN" altLang="en-US" sz="24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45006" y="3103920"/>
            <a:ext cx="6704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可堪回首</a:t>
            </a:r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，佛狸祠下，一片神鸦社鼓。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984375" y="3625971"/>
            <a:ext cx="5937886" cy="138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6" grpId="0"/>
      <p:bldP spid="23" grpId="0" animBg="1"/>
      <p:bldP spid="17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C:\Users\admin-001\Desktop\备课\辛弃疾\图片\廉颇.png廉颇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286000" y="433705"/>
            <a:ext cx="1703705" cy="161099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11960" y="396240"/>
            <a:ext cx="368935" cy="9220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廉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颇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57155" y="1009015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借古抒怀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4175" y="596265"/>
            <a:ext cx="4998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赵王派使者探望廉颇极力表现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4175" y="1230630"/>
            <a:ext cx="6505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北伐抗敌的迫切愿望，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不受重用、报国无路、壮志难酬的悲愤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7290" y="396421"/>
            <a:ext cx="747395" cy="2084310"/>
            <a:chOff x="-9341422" y="401955"/>
            <a:chExt cx="747395" cy="2084310"/>
          </a:xfrm>
        </p:grpSpPr>
        <p:sp>
          <p:nvSpPr>
            <p:cNvPr id="11" name="椭圆 10"/>
            <p:cNvSpPr/>
            <p:nvPr/>
          </p:nvSpPr>
          <p:spPr>
            <a:xfrm>
              <a:off x="-9341422" y="1739115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9330627" y="401955"/>
              <a:ext cx="736600" cy="1982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600" dirty="0">
                  <a:latin typeface="黑体" panose="02010609060101010101" charset="-122"/>
                  <a:ea typeface="黑体" panose="02010609060101010101" charset="-122"/>
                </a:rPr>
                <a:t>赏析用典</a:t>
              </a:r>
              <a:endParaRPr lang="zh-CN" altLang="en-US" sz="36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559175" y="2876550"/>
            <a:ext cx="507365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凭谁问，廉颇老矣，尚能饭否？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1055" y="3780155"/>
            <a:ext cx="108654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战国时赵国名将。因被人陷害，跑到魏国去。</a:t>
            </a:r>
            <a:r>
              <a: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来秦兵攻打赵国，赵王有意起用，遣使问讯。廉颇一饭斗米，肉十斤，披甲上马，以示能战。使者受廉颇政敌郭开贿赂，回来谎报赵王说：“与臣坐，顷之三遗矢矣。”赵王以为老，遂罢。事见《史记·廉颇蔺相如列传》</a:t>
            </a:r>
            <a:r>
              <a:rPr 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endParaRPr lang="zh-CN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2" grpId="0" bldLvl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0679" y="498021"/>
            <a:ext cx="1013460" cy="2861582"/>
            <a:chOff x="-9473928" y="401955"/>
            <a:chExt cx="1013460" cy="2861582"/>
          </a:xfrm>
        </p:grpSpPr>
        <p:sp>
          <p:nvSpPr>
            <p:cNvPr id="6" name="椭圆 5"/>
            <p:cNvSpPr/>
            <p:nvPr/>
          </p:nvSpPr>
          <p:spPr>
            <a:xfrm>
              <a:off x="-9340787" y="2515720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-9473928" y="401955"/>
              <a:ext cx="1013460" cy="28615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latin typeface="黑体" panose="02010609060101010101" charset="-122"/>
                  <a:ea typeface="黑体" panose="02010609060101010101" charset="-122"/>
                </a:rPr>
                <a:t>赏析用典</a:t>
              </a:r>
              <a:endParaRPr lang="zh-CN" altLang="en-US" sz="5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4" name="图片 3" descr="孙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190" y="398145"/>
            <a:ext cx="1497965" cy="1654175"/>
          </a:xfrm>
          <a:prstGeom prst="rect">
            <a:avLst/>
          </a:prstGeom>
        </p:spPr>
      </p:pic>
      <p:pic>
        <p:nvPicPr>
          <p:cNvPr id="14" name="图片 13" descr="刘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590" y="2375535"/>
            <a:ext cx="1447165" cy="1725930"/>
          </a:xfrm>
          <a:prstGeom prst="rect">
            <a:avLst/>
          </a:prstGeom>
        </p:spPr>
      </p:pic>
      <p:pic>
        <p:nvPicPr>
          <p:cNvPr id="15" name="图片 14" descr="QQ图片201905121008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190" y="4625975"/>
            <a:ext cx="1582420" cy="176276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032000" y="585470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孙  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权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32000" y="2621915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裕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32000" y="4912360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义隆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91065" y="1319530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借古抒怀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91065" y="3359150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借古讽今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91065" y="5527040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借古讽今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3110" y="821055"/>
            <a:ext cx="4650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志在统一中国，有英雄业绩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3110" y="1319530"/>
            <a:ext cx="34042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对英雄业绩的仰慕，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恢复中原的雄心壮志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3110" y="3057524"/>
            <a:ext cx="4523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为恢复中原北伐，气吞万里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03241" y="3579634"/>
            <a:ext cx="579805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对南宋主和派的讽刺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03110" y="5246152"/>
            <a:ext cx="3111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草率北伐失败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03115" y="5742305"/>
            <a:ext cx="5798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对想草率北伐的韩侂胄的警告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5104" y="536756"/>
            <a:ext cx="1013460" cy="2861582"/>
            <a:chOff x="-9474563" y="401955"/>
            <a:chExt cx="1013460" cy="2861582"/>
          </a:xfrm>
        </p:grpSpPr>
        <p:sp>
          <p:nvSpPr>
            <p:cNvPr id="6" name="椭圆 5"/>
            <p:cNvSpPr/>
            <p:nvPr/>
          </p:nvSpPr>
          <p:spPr>
            <a:xfrm>
              <a:off x="-9340787" y="2515720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-9474563" y="401955"/>
              <a:ext cx="1013460" cy="28615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赏析用典</a:t>
              </a:r>
              <a:endParaRPr lang="zh-CN" altLang="en-US" sz="5400" dirty="0"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</p:grpSp>
      <p:pic>
        <p:nvPicPr>
          <p:cNvPr id="4" name="图片 3" descr="C:\Users\admin-001\Desktop\备课\辛弃疾\图片\拓跋焘.png拓跋焘"/>
          <p:cNvPicPr>
            <a:picLocks noChangeAspect="1"/>
          </p:cNvPicPr>
          <p:nvPr/>
        </p:nvPicPr>
        <p:blipFill>
          <a:blip r:embed="rId1"/>
          <a:srcRect b="5137"/>
          <a:stretch>
            <a:fillRect/>
          </a:stretch>
        </p:blipFill>
        <p:spPr>
          <a:xfrm flipH="1">
            <a:off x="2021840" y="452755"/>
            <a:ext cx="1831975" cy="1915160"/>
          </a:xfrm>
          <a:prstGeom prst="rect">
            <a:avLst/>
          </a:prstGeom>
        </p:spPr>
      </p:pic>
      <p:pic>
        <p:nvPicPr>
          <p:cNvPr id="14" name="图片 13" descr="C:\Users\admin-001\Desktop\备课\辛弃疾\图片\廉颇.png廉颇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57425" y="2995295"/>
            <a:ext cx="1596390" cy="150939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55775" y="536575"/>
            <a:ext cx="368935" cy="9220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拓跋焘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55775" y="3166745"/>
            <a:ext cx="368935" cy="9220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廉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颇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48595" y="998220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借古讽今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348595" y="3688715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借古抒怀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3815" y="936626"/>
            <a:ext cx="4351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入侵者却受后世百姓祭祀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1100" y="1458596"/>
            <a:ext cx="6627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对南宋朝廷一直未能振作收复中原的不满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9860" y="3166745"/>
            <a:ext cx="4998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赵王派使者探望廉颇极力表现</a:t>
            </a:r>
            <a:endParaRPr lang="zh-CN" altLang="en-US" sz="2800" dirty="0">
              <a:solidFill>
                <a:srgbClr val="D32F2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59860" y="3688715"/>
            <a:ext cx="6505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北伐抗敌的迫切愿望，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l"/>
            <a:r>
              <a:rPr lang="zh-CN" altLang="en-US" sz="2800" dirty="0"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不受重用、报国无路、壮志难酬的悲愤</a:t>
            </a:r>
            <a:endParaRPr lang="zh-CN" altLang="en-US" sz="2800" dirty="0"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6055" y="4863465"/>
            <a:ext cx="7465695" cy="1383665"/>
          </a:xfrm>
          <a:prstGeom prst="rect">
            <a:avLst/>
          </a:prstGeom>
          <a:solidFill>
            <a:srgbClr val="F1FC72"/>
          </a:solidFill>
        </p:spPr>
        <p:txBody>
          <a:bodyPr wrap="square" rtlCol="0">
            <a:spAutoFit/>
          </a:bodyPr>
          <a:p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定义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：引用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古籍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中的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故事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，或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词句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，从而丰富而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含蓄地表达有关的内容和思想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作用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：言简意丰、含蓄委婉、耐人寻味。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6037" y="964955"/>
            <a:ext cx="1877695" cy="583565"/>
            <a:chOff x="1616982" y="2333380"/>
            <a:chExt cx="1877695" cy="583565"/>
          </a:xfrm>
        </p:grpSpPr>
        <p:grpSp>
          <p:nvGrpSpPr>
            <p:cNvPr id="10" name="组合 9"/>
            <p:cNvGrpSpPr/>
            <p:nvPr/>
          </p:nvGrpSpPr>
          <p:grpSpPr>
            <a:xfrm>
              <a:off x="1616982" y="2412325"/>
              <a:ext cx="743946" cy="426112"/>
              <a:chOff x="1459367" y="2127931"/>
              <a:chExt cx="5060950" cy="2898775"/>
            </a:xfrm>
          </p:grpSpPr>
          <p:sp>
            <p:nvSpPr>
              <p:cNvPr id="7" name="Freeform 15"/>
              <p:cNvSpPr>
                <a:spLocks noEditPoints="1"/>
              </p:cNvSpPr>
              <p:nvPr/>
            </p:nvSpPr>
            <p:spPr bwMode="auto">
              <a:xfrm>
                <a:off x="1459367" y="2127931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3691392" y="3010581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2291352" y="2333380"/>
              <a:ext cx="120332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</a:rPr>
                <a:t>主旨</a:t>
              </a:r>
              <a:endParaRPr lang="zh-CN" altLang="en-US" sz="32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5765" y="2331085"/>
            <a:ext cx="2064385" cy="1383665"/>
            <a:chOff x="856887" y="3996052"/>
            <a:chExt cx="2265948" cy="1383899"/>
          </a:xfrm>
        </p:grpSpPr>
        <p:grpSp>
          <p:nvGrpSpPr>
            <p:cNvPr id="12" name="组合 11"/>
            <p:cNvGrpSpPr/>
            <p:nvPr/>
          </p:nvGrpSpPr>
          <p:grpSpPr>
            <a:xfrm>
              <a:off x="856887" y="4051351"/>
              <a:ext cx="771251" cy="426112"/>
              <a:chOff x="-3711442" y="3009172"/>
              <a:chExt cx="5246702" cy="2898775"/>
            </a:xfrm>
          </p:grpSpPr>
          <p:sp>
            <p:nvSpPr>
              <p:cNvPr id="13" name="Freeform 15"/>
              <p:cNvSpPr>
                <a:spLocks noEditPoints="1"/>
              </p:cNvSpPr>
              <p:nvPr/>
            </p:nvSpPr>
            <p:spPr bwMode="auto">
              <a:xfrm>
                <a:off x="-3711442" y="3009172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9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4" name="Freeform 35"/>
              <p:cNvSpPr>
                <a:spLocks noEditPoints="1"/>
              </p:cNvSpPr>
              <p:nvPr/>
            </p:nvSpPr>
            <p:spPr bwMode="auto">
              <a:xfrm>
                <a:off x="-1293665" y="3896142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90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627597" y="3996052"/>
              <a:ext cx="1495238" cy="1383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与《水龙吟》的比较：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3507" y="4119817"/>
            <a:ext cx="1729105" cy="583565"/>
            <a:chOff x="1616982" y="5352987"/>
            <a:chExt cx="1729105" cy="583565"/>
          </a:xfrm>
        </p:grpSpPr>
        <p:grpSp>
          <p:nvGrpSpPr>
            <p:cNvPr id="16" name="组合 15"/>
            <p:cNvGrpSpPr/>
            <p:nvPr/>
          </p:nvGrpSpPr>
          <p:grpSpPr>
            <a:xfrm>
              <a:off x="1616982" y="5431297"/>
              <a:ext cx="743946" cy="426112"/>
              <a:chOff x="1459367" y="2127931"/>
              <a:chExt cx="5060950" cy="2898775"/>
            </a:xfrm>
          </p:grpSpPr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1459367" y="2127931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35"/>
              <p:cNvSpPr>
                <a:spLocks noEditPoints="1"/>
              </p:cNvSpPr>
              <p:nvPr/>
            </p:nvSpPr>
            <p:spPr bwMode="auto">
              <a:xfrm>
                <a:off x="3691392" y="3010581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319927" y="5352987"/>
              <a:ext cx="102616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</a:rPr>
                <a:t>手法</a:t>
              </a:r>
              <a:endParaRPr lang="zh-CN" altLang="en-US" sz="32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577465" y="2423160"/>
            <a:ext cx="8877300" cy="1198880"/>
          </a:xfrm>
          <a:prstGeom prst="rect">
            <a:avLst/>
          </a:prstGeom>
          <a:noFill/>
          <a:ln w="28575" cmpd="dbl">
            <a:solidFill>
              <a:srgbClr val="D32F2F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同：①北伐抗敌的迫切愿望和壮志未酬的愤慨之情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②风格雄健、豪放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异：前期词多些昂扬、激愤，后期词多些苍凉、悲壮。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48255" y="3927475"/>
            <a:ext cx="8938260" cy="1938020"/>
          </a:xfrm>
          <a:prstGeom prst="rect">
            <a:avLst/>
          </a:prstGeom>
          <a:noFill/>
          <a:ln w="28575" cmpd="dbl">
            <a:solidFill>
              <a:srgbClr val="D32F2F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    孙权、刘裕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南宋统治者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        刘裕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刘义隆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用典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对比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拓跋焘是入侵者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受祭祀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        辛弃疾有心抗金报国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当权者主和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           赵王想起用廉颇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当权者不中用辛弃疾      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15915" y="149860"/>
            <a:ext cx="1695450" cy="706755"/>
            <a:chOff x="3586011" y="2552132"/>
            <a:chExt cx="5429916" cy="708873"/>
          </a:xfrm>
        </p:grpSpPr>
        <p:sp>
          <p:nvSpPr>
            <p:cNvPr id="6" name="文本框 5"/>
            <p:cNvSpPr txBox="1"/>
            <p:nvPr/>
          </p:nvSpPr>
          <p:spPr>
            <a:xfrm>
              <a:off x="3588045" y="2552132"/>
              <a:ext cx="5427882" cy="708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</a:rPr>
                <a:t>总结</a:t>
              </a:r>
              <a:endParaRPr lang="zh-CN" altLang="en-US" sz="4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3586011" y="2660953"/>
              <a:ext cx="491320" cy="491320"/>
            </a:xfrm>
            <a:custGeom>
              <a:avLst/>
              <a:gdLst>
                <a:gd name="connsiteX0" fmla="*/ 0 w 3193576"/>
                <a:gd name="connsiteY0" fmla="*/ 0 h 3193576"/>
                <a:gd name="connsiteX1" fmla="*/ 313898 w 3193576"/>
                <a:gd name="connsiteY1" fmla="*/ 313898 h 3193576"/>
                <a:gd name="connsiteX2" fmla="*/ 313898 w 3193576"/>
                <a:gd name="connsiteY2" fmla="*/ 2906973 h 3193576"/>
                <a:gd name="connsiteX3" fmla="*/ 2906973 w 3193576"/>
                <a:gd name="connsiteY3" fmla="*/ 2906973 h 3193576"/>
                <a:gd name="connsiteX4" fmla="*/ 3193576 w 3193576"/>
                <a:gd name="connsiteY4" fmla="*/ 3193576 h 3193576"/>
                <a:gd name="connsiteX5" fmla="*/ 0 w 3193576"/>
                <a:gd name="connsiteY5" fmla="*/ 3193576 h 3193576"/>
                <a:gd name="connsiteX6" fmla="*/ 0 w 3193576"/>
                <a:gd name="connsiteY6" fmla="*/ 0 h 319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3576" h="3193576">
                  <a:moveTo>
                    <a:pt x="0" y="0"/>
                  </a:moveTo>
                  <a:lnTo>
                    <a:pt x="313898" y="313898"/>
                  </a:lnTo>
                  <a:lnTo>
                    <a:pt x="313898" y="2906973"/>
                  </a:lnTo>
                  <a:lnTo>
                    <a:pt x="2906973" y="2906973"/>
                  </a:lnTo>
                  <a:lnTo>
                    <a:pt x="3193576" y="3193576"/>
                  </a:lnTo>
                  <a:lnTo>
                    <a:pt x="0" y="3193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flipH="1" flipV="1">
              <a:off x="7270090" y="2660880"/>
              <a:ext cx="491320" cy="491320"/>
            </a:xfrm>
            <a:custGeom>
              <a:avLst/>
              <a:gdLst>
                <a:gd name="connsiteX0" fmla="*/ 0 w 3193576"/>
                <a:gd name="connsiteY0" fmla="*/ 0 h 3193576"/>
                <a:gd name="connsiteX1" fmla="*/ 313898 w 3193576"/>
                <a:gd name="connsiteY1" fmla="*/ 313898 h 3193576"/>
                <a:gd name="connsiteX2" fmla="*/ 313898 w 3193576"/>
                <a:gd name="connsiteY2" fmla="*/ 2906973 h 3193576"/>
                <a:gd name="connsiteX3" fmla="*/ 2906973 w 3193576"/>
                <a:gd name="connsiteY3" fmla="*/ 2906973 h 3193576"/>
                <a:gd name="connsiteX4" fmla="*/ 3193576 w 3193576"/>
                <a:gd name="connsiteY4" fmla="*/ 3193576 h 3193576"/>
                <a:gd name="connsiteX5" fmla="*/ 0 w 3193576"/>
                <a:gd name="connsiteY5" fmla="*/ 3193576 h 3193576"/>
                <a:gd name="connsiteX6" fmla="*/ 0 w 3193576"/>
                <a:gd name="connsiteY6" fmla="*/ 0 h 319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3576" h="3193576">
                  <a:moveTo>
                    <a:pt x="0" y="0"/>
                  </a:moveTo>
                  <a:lnTo>
                    <a:pt x="313898" y="313898"/>
                  </a:lnTo>
                  <a:lnTo>
                    <a:pt x="313898" y="2906973"/>
                  </a:lnTo>
                  <a:lnTo>
                    <a:pt x="2906973" y="2906973"/>
                  </a:lnTo>
                  <a:lnTo>
                    <a:pt x="3193576" y="3193576"/>
                  </a:lnTo>
                  <a:lnTo>
                    <a:pt x="0" y="3193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547620" y="965200"/>
            <a:ext cx="8937625" cy="1198880"/>
          </a:xfrm>
          <a:prstGeom prst="rect">
            <a:avLst/>
          </a:prstGeom>
          <a:noFill/>
          <a:ln w="28575" cmpd="dbl">
            <a:solidFill>
              <a:srgbClr val="D32F2F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这首词借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怀古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赞扬孙权、刘裕的抗敌业绩，批评南宋统治者仓促北伐的冒险行动，表达自己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北伐抗敌的迫切愿望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不受重用、报国无路、壮志难酬的悲愤之情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260850" y="4195445"/>
            <a:ext cx="75565" cy="1597025"/>
          </a:xfrm>
          <a:prstGeom prst="leftBrac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83507" y="6048312"/>
            <a:ext cx="1729105" cy="583565"/>
            <a:chOff x="1616982" y="5352987"/>
            <a:chExt cx="1729105" cy="583565"/>
          </a:xfrm>
        </p:grpSpPr>
        <p:grpSp>
          <p:nvGrpSpPr>
            <p:cNvPr id="25" name="组合 24"/>
            <p:cNvGrpSpPr/>
            <p:nvPr/>
          </p:nvGrpSpPr>
          <p:grpSpPr>
            <a:xfrm>
              <a:off x="1616982" y="5431297"/>
              <a:ext cx="743946" cy="426112"/>
              <a:chOff x="1459367" y="2127931"/>
              <a:chExt cx="5060950" cy="2898775"/>
            </a:xfrm>
          </p:grpSpPr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1459367" y="2127931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" name="Freeform 35"/>
              <p:cNvSpPr>
                <a:spLocks noEditPoints="1"/>
              </p:cNvSpPr>
              <p:nvPr/>
            </p:nvSpPr>
            <p:spPr bwMode="auto">
              <a:xfrm>
                <a:off x="3691392" y="3010581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319927" y="5352987"/>
              <a:ext cx="102616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</a:rPr>
                <a:t>素材</a:t>
              </a:r>
              <a:endParaRPr lang="zh-CN" altLang="en-US" sz="32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548255" y="6109970"/>
            <a:ext cx="8938260" cy="460375"/>
          </a:xfrm>
          <a:prstGeom prst="rect">
            <a:avLst/>
          </a:prstGeom>
          <a:noFill/>
          <a:ln w="28575" cmpd="dbl">
            <a:solidFill>
              <a:srgbClr val="D32F2F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责任  执着  充分准备  沉潜积蓄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wind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12158">
            <a:off x="1119418" y="2135841"/>
            <a:ext cx="406176" cy="4061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12158">
            <a:off x="1618242" y="3255860"/>
            <a:ext cx="406176" cy="40617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12158">
            <a:off x="2314630" y="4334513"/>
            <a:ext cx="406176" cy="40617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012158">
            <a:off x="2966662" y="5670885"/>
            <a:ext cx="406176" cy="4061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4030" y="401955"/>
            <a:ext cx="2654935" cy="947834"/>
            <a:chOff x="493488" y="549275"/>
            <a:chExt cx="1924630" cy="947834"/>
          </a:xfrm>
        </p:grpSpPr>
        <p:sp>
          <p:nvSpPr>
            <p:cNvPr id="9" name="文本框 8"/>
            <p:cNvSpPr txBox="1"/>
            <p:nvPr/>
          </p:nvSpPr>
          <p:spPr>
            <a:xfrm>
              <a:off x="493488" y="549275"/>
              <a:ext cx="192463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方正启体繁体" panose="03000509000000000000" pitchFamily="65" charset="-122"/>
                  <a:ea typeface="方正启体繁体" panose="03000509000000000000" pitchFamily="65" charset="-122"/>
                </a:rPr>
                <a:t>整体把握</a:t>
              </a:r>
              <a:endParaRPr lang="zh-CN" altLang="en-US" sz="4800" dirty="0">
                <a:latin typeface="方正启体繁体" panose="03000509000000000000" pitchFamily="65" charset="-122"/>
                <a:ea typeface="方正启体繁体" panose="03000509000000000000" pitchFamily="65" charset="-122"/>
              </a:endParaRPr>
            </a:p>
          </p:txBody>
        </p:sp>
        <p:sp>
          <p:nvSpPr>
            <p:cNvPr id="21" name="Freeform 192"/>
            <p:cNvSpPr>
              <a:spLocks noEditPoints="1"/>
            </p:cNvSpPr>
            <p:nvPr/>
          </p:nvSpPr>
          <p:spPr bwMode="auto">
            <a:xfrm>
              <a:off x="742281" y="1267503"/>
              <a:ext cx="1426832" cy="229606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09725" y="1804670"/>
            <a:ext cx="3119755" cy="702945"/>
            <a:chOff x="2019595" y="1936365"/>
            <a:chExt cx="3753135" cy="702657"/>
          </a:xfrm>
        </p:grpSpPr>
        <p:sp>
          <p:nvSpPr>
            <p:cNvPr id="14" name="文本框 13">
              <a:hlinkClick r:id="rId3" action="ppaction://hlinksldjump"/>
            </p:cNvPr>
            <p:cNvSpPr txBox="1"/>
            <p:nvPr/>
          </p:nvSpPr>
          <p:spPr>
            <a:xfrm>
              <a:off x="2019595" y="1936365"/>
              <a:ext cx="3753135" cy="521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写作背景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Freeform 304"/>
            <p:cNvSpPr>
              <a:spLocks noEditPoints="1"/>
            </p:cNvSpPr>
            <p:nvPr/>
          </p:nvSpPr>
          <p:spPr bwMode="auto">
            <a:xfrm>
              <a:off x="2104390" y="2458756"/>
              <a:ext cx="2243631" cy="180266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08200" y="2872105"/>
            <a:ext cx="3266440" cy="702945"/>
            <a:chOff x="2715904" y="3004223"/>
            <a:chExt cx="3753135" cy="703248"/>
          </a:xfrm>
        </p:grpSpPr>
        <p:sp>
          <p:nvSpPr>
            <p:cNvPr id="16" name="文本框 15"/>
            <p:cNvSpPr txBox="1"/>
            <p:nvPr/>
          </p:nvSpPr>
          <p:spPr>
            <a:xfrm>
              <a:off x="2715904" y="3004223"/>
              <a:ext cx="3753135" cy="522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题材类别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Freeform 304"/>
            <p:cNvSpPr>
              <a:spLocks noEditPoints="1"/>
            </p:cNvSpPr>
            <p:nvPr/>
          </p:nvSpPr>
          <p:spPr bwMode="auto">
            <a:xfrm>
              <a:off x="2822428" y="3526418"/>
              <a:ext cx="2331117" cy="181053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4795" y="4070350"/>
            <a:ext cx="3044825" cy="638810"/>
            <a:chOff x="3844727" y="4171194"/>
            <a:chExt cx="3753135" cy="639107"/>
          </a:xfrm>
        </p:grpSpPr>
        <p:sp>
          <p:nvSpPr>
            <p:cNvPr id="18" name="文本框 17"/>
            <p:cNvSpPr txBox="1"/>
            <p:nvPr/>
          </p:nvSpPr>
          <p:spPr>
            <a:xfrm>
              <a:off x="3844727" y="4171194"/>
              <a:ext cx="3753135" cy="52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表达技巧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" name="Freeform 304"/>
            <p:cNvSpPr>
              <a:spLocks noEditPoints="1"/>
            </p:cNvSpPr>
            <p:nvPr/>
          </p:nvSpPr>
          <p:spPr bwMode="auto">
            <a:xfrm>
              <a:off x="3996574" y="4693407"/>
              <a:ext cx="2438168" cy="116894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02025" y="5586730"/>
            <a:ext cx="2618105" cy="574040"/>
            <a:chOff x="4705455" y="5341281"/>
            <a:chExt cx="3753135" cy="573779"/>
          </a:xfrm>
        </p:grpSpPr>
        <p:sp>
          <p:nvSpPr>
            <p:cNvPr id="20" name="文本框 19"/>
            <p:cNvSpPr txBox="1"/>
            <p:nvPr/>
          </p:nvSpPr>
          <p:spPr>
            <a:xfrm>
              <a:off x="4705455" y="5341281"/>
              <a:ext cx="3753135" cy="52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</a:rPr>
                <a:t>典故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5" name="Freeform 304"/>
            <p:cNvSpPr>
              <a:spLocks noEditPoints="1"/>
            </p:cNvSpPr>
            <p:nvPr/>
          </p:nvSpPr>
          <p:spPr bwMode="auto">
            <a:xfrm>
              <a:off x="4705455" y="5751304"/>
              <a:ext cx="2374042" cy="163756"/>
            </a:xfrm>
            <a:custGeom>
              <a:avLst/>
              <a:gdLst>
                <a:gd name="T0" fmla="*/ 329 w 391"/>
                <a:gd name="T1" fmla="*/ 15 h 48"/>
                <a:gd name="T2" fmla="*/ 332 w 391"/>
                <a:gd name="T3" fmla="*/ 16 h 48"/>
                <a:gd name="T4" fmla="*/ 344 w 391"/>
                <a:gd name="T5" fmla="*/ 16 h 48"/>
                <a:gd name="T6" fmla="*/ 354 w 391"/>
                <a:gd name="T7" fmla="*/ 14 h 48"/>
                <a:gd name="T8" fmla="*/ 368 w 391"/>
                <a:gd name="T9" fmla="*/ 13 h 48"/>
                <a:gd name="T10" fmla="*/ 340 w 391"/>
                <a:gd name="T11" fmla="*/ 11 h 48"/>
                <a:gd name="T12" fmla="*/ 336 w 391"/>
                <a:gd name="T13" fmla="*/ 8 h 48"/>
                <a:gd name="T14" fmla="*/ 334 w 391"/>
                <a:gd name="T15" fmla="*/ 7 h 48"/>
                <a:gd name="T16" fmla="*/ 318 w 391"/>
                <a:gd name="T17" fmla="*/ 5 h 48"/>
                <a:gd name="T18" fmla="*/ 259 w 391"/>
                <a:gd name="T19" fmla="*/ 3 h 48"/>
                <a:gd name="T20" fmla="*/ 253 w 391"/>
                <a:gd name="T21" fmla="*/ 2 h 48"/>
                <a:gd name="T22" fmla="*/ 242 w 391"/>
                <a:gd name="T23" fmla="*/ 2 h 48"/>
                <a:gd name="T24" fmla="*/ 31 w 391"/>
                <a:gd name="T25" fmla="*/ 16 h 48"/>
                <a:gd name="T26" fmla="*/ 13 w 391"/>
                <a:gd name="T27" fmla="*/ 43 h 48"/>
                <a:gd name="T28" fmla="*/ 138 w 391"/>
                <a:gd name="T29" fmla="*/ 42 h 48"/>
                <a:gd name="T30" fmla="*/ 156 w 391"/>
                <a:gd name="T31" fmla="*/ 41 h 48"/>
                <a:gd name="T32" fmla="*/ 211 w 391"/>
                <a:gd name="T33" fmla="*/ 35 h 48"/>
                <a:gd name="T34" fmla="*/ 291 w 391"/>
                <a:gd name="T35" fmla="*/ 30 h 48"/>
                <a:gd name="T36" fmla="*/ 300 w 391"/>
                <a:gd name="T37" fmla="*/ 28 h 48"/>
                <a:gd name="T38" fmla="*/ 322 w 391"/>
                <a:gd name="T39" fmla="*/ 26 h 48"/>
                <a:gd name="T40" fmla="*/ 391 w 391"/>
                <a:gd name="T41" fmla="*/ 17 h 48"/>
                <a:gd name="T42" fmla="*/ 269 w 391"/>
                <a:gd name="T43" fmla="*/ 12 h 48"/>
                <a:gd name="T44" fmla="*/ 266 w 391"/>
                <a:gd name="T45" fmla="*/ 10 h 48"/>
                <a:gd name="T46" fmla="*/ 276 w 391"/>
                <a:gd name="T47" fmla="*/ 12 h 48"/>
                <a:gd name="T48" fmla="*/ 277 w 391"/>
                <a:gd name="T49" fmla="*/ 12 h 48"/>
                <a:gd name="T50" fmla="*/ 288 w 391"/>
                <a:gd name="T51" fmla="*/ 13 h 48"/>
                <a:gd name="T52" fmla="*/ 292 w 391"/>
                <a:gd name="T53" fmla="*/ 18 h 48"/>
                <a:gd name="T54" fmla="*/ 290 w 391"/>
                <a:gd name="T55" fmla="*/ 17 h 48"/>
                <a:gd name="T56" fmla="*/ 292 w 391"/>
                <a:gd name="T57" fmla="*/ 18 h 48"/>
                <a:gd name="T58" fmla="*/ 294 w 391"/>
                <a:gd name="T59" fmla="*/ 12 h 48"/>
                <a:gd name="T60" fmla="*/ 332 w 391"/>
                <a:gd name="T61" fmla="*/ 11 h 48"/>
                <a:gd name="T62" fmla="*/ 327 w 391"/>
                <a:gd name="T63" fmla="*/ 11 h 48"/>
                <a:gd name="T64" fmla="*/ 322 w 391"/>
                <a:gd name="T65" fmla="*/ 9 h 48"/>
                <a:gd name="T66" fmla="*/ 325 w 391"/>
                <a:gd name="T67" fmla="*/ 6 h 48"/>
                <a:gd name="T68" fmla="*/ 325 w 391"/>
                <a:gd name="T69" fmla="*/ 6 h 48"/>
                <a:gd name="T70" fmla="*/ 317 w 391"/>
                <a:gd name="T71" fmla="*/ 12 h 48"/>
                <a:gd name="T72" fmla="*/ 316 w 391"/>
                <a:gd name="T73" fmla="*/ 5 h 48"/>
                <a:gd name="T74" fmla="*/ 316 w 391"/>
                <a:gd name="T75" fmla="*/ 6 h 48"/>
                <a:gd name="T76" fmla="*/ 316 w 391"/>
                <a:gd name="T77" fmla="*/ 6 h 48"/>
                <a:gd name="T78" fmla="*/ 303 w 391"/>
                <a:gd name="T79" fmla="*/ 18 h 48"/>
                <a:gd name="T80" fmla="*/ 301 w 391"/>
                <a:gd name="T81" fmla="*/ 13 h 48"/>
                <a:gd name="T82" fmla="*/ 304 w 391"/>
                <a:gd name="T83" fmla="*/ 12 h 48"/>
                <a:gd name="T84" fmla="*/ 307 w 391"/>
                <a:gd name="T85" fmla="*/ 5 h 48"/>
                <a:gd name="T86" fmla="*/ 307 w 391"/>
                <a:gd name="T87" fmla="*/ 18 h 48"/>
                <a:gd name="T88" fmla="*/ 313 w 391"/>
                <a:gd name="T89" fmla="*/ 17 h 48"/>
                <a:gd name="T90" fmla="*/ 313 w 391"/>
                <a:gd name="T91" fmla="*/ 12 h 48"/>
                <a:gd name="T92" fmla="*/ 315 w 391"/>
                <a:gd name="T93" fmla="*/ 11 h 48"/>
                <a:gd name="T94" fmla="*/ 316 w 391"/>
                <a:gd name="T9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48">
                  <a:moveTo>
                    <a:pt x="324" y="19"/>
                  </a:moveTo>
                  <a:cubicBezTo>
                    <a:pt x="320" y="17"/>
                    <a:pt x="320" y="17"/>
                    <a:pt x="320" y="17"/>
                  </a:cubicBezTo>
                  <a:cubicBezTo>
                    <a:pt x="323" y="15"/>
                    <a:pt x="326" y="18"/>
                    <a:pt x="329" y="15"/>
                  </a:cubicBezTo>
                  <a:cubicBezTo>
                    <a:pt x="329" y="16"/>
                    <a:pt x="330" y="17"/>
                    <a:pt x="331" y="16"/>
                  </a:cubicBezTo>
                  <a:cubicBezTo>
                    <a:pt x="330" y="16"/>
                    <a:pt x="331" y="15"/>
                    <a:pt x="331" y="15"/>
                  </a:cubicBezTo>
                  <a:cubicBezTo>
                    <a:pt x="332" y="16"/>
                    <a:pt x="332" y="16"/>
                    <a:pt x="332" y="16"/>
                  </a:cubicBezTo>
                  <a:cubicBezTo>
                    <a:pt x="333" y="16"/>
                    <a:pt x="335" y="17"/>
                    <a:pt x="336" y="15"/>
                  </a:cubicBezTo>
                  <a:cubicBezTo>
                    <a:pt x="338" y="16"/>
                    <a:pt x="343" y="17"/>
                    <a:pt x="342" y="14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4" y="15"/>
                    <a:pt x="344" y="15"/>
                    <a:pt x="344" y="14"/>
                  </a:cubicBezTo>
                  <a:cubicBezTo>
                    <a:pt x="347" y="14"/>
                    <a:pt x="351" y="18"/>
                    <a:pt x="352" y="13"/>
                  </a:cubicBezTo>
                  <a:cubicBezTo>
                    <a:pt x="353" y="13"/>
                    <a:pt x="354" y="14"/>
                    <a:pt x="354" y="14"/>
                  </a:cubicBezTo>
                  <a:cubicBezTo>
                    <a:pt x="356" y="15"/>
                    <a:pt x="363" y="17"/>
                    <a:pt x="362" y="13"/>
                  </a:cubicBezTo>
                  <a:cubicBezTo>
                    <a:pt x="365" y="14"/>
                    <a:pt x="365" y="14"/>
                    <a:pt x="365" y="14"/>
                  </a:cubicBezTo>
                  <a:cubicBezTo>
                    <a:pt x="364" y="13"/>
                    <a:pt x="367" y="13"/>
                    <a:pt x="368" y="13"/>
                  </a:cubicBezTo>
                  <a:cubicBezTo>
                    <a:pt x="339" y="13"/>
                    <a:pt x="339" y="13"/>
                    <a:pt x="339" y="13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9" y="11"/>
                    <a:pt x="340" y="11"/>
                    <a:pt x="340" y="11"/>
                  </a:cubicBezTo>
                  <a:cubicBezTo>
                    <a:pt x="339" y="10"/>
                    <a:pt x="336" y="11"/>
                    <a:pt x="335" y="9"/>
                  </a:cubicBezTo>
                  <a:cubicBezTo>
                    <a:pt x="339" y="8"/>
                    <a:pt x="345" y="8"/>
                    <a:pt x="350" y="8"/>
                  </a:cubicBezTo>
                  <a:cubicBezTo>
                    <a:pt x="336" y="8"/>
                    <a:pt x="336" y="8"/>
                    <a:pt x="336" y="8"/>
                  </a:cubicBezTo>
                  <a:cubicBezTo>
                    <a:pt x="336" y="5"/>
                    <a:pt x="340" y="7"/>
                    <a:pt x="34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3" y="8"/>
                    <a:pt x="332" y="7"/>
                    <a:pt x="332" y="8"/>
                  </a:cubicBezTo>
                  <a:cubicBezTo>
                    <a:pt x="331" y="8"/>
                    <a:pt x="330" y="7"/>
                    <a:pt x="330" y="6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18" y="5"/>
                    <a:pt x="318" y="5"/>
                    <a:pt x="318" y="5"/>
                  </a:cubicBezTo>
                  <a:cubicBezTo>
                    <a:pt x="324" y="4"/>
                    <a:pt x="333" y="4"/>
                    <a:pt x="341" y="4"/>
                  </a:cubicBezTo>
                  <a:cubicBezTo>
                    <a:pt x="316" y="4"/>
                    <a:pt x="286" y="2"/>
                    <a:pt x="259" y="3"/>
                  </a:cubicBezTo>
                  <a:cubicBezTo>
                    <a:pt x="258" y="2"/>
                    <a:pt x="258" y="2"/>
                    <a:pt x="258" y="2"/>
                  </a:cubicBezTo>
                  <a:cubicBezTo>
                    <a:pt x="257" y="3"/>
                    <a:pt x="254" y="3"/>
                    <a:pt x="253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1" y="4"/>
                    <a:pt x="245" y="0"/>
                    <a:pt x="244" y="3"/>
                  </a:cubicBezTo>
                  <a:cubicBezTo>
                    <a:pt x="243" y="3"/>
                    <a:pt x="242" y="4"/>
                    <a:pt x="241" y="3"/>
                  </a:cubicBezTo>
                  <a:cubicBezTo>
                    <a:pt x="242" y="2"/>
                    <a:pt x="242" y="2"/>
                    <a:pt x="242" y="2"/>
                  </a:cubicBezTo>
                  <a:cubicBezTo>
                    <a:pt x="230" y="2"/>
                    <a:pt x="214" y="3"/>
                    <a:pt x="201" y="3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0" y="18"/>
                    <a:pt x="8" y="19"/>
                    <a:pt x="0" y="27"/>
                  </a:cubicBezTo>
                  <a:cubicBezTo>
                    <a:pt x="0" y="32"/>
                    <a:pt x="3" y="35"/>
                    <a:pt x="6" y="38"/>
                  </a:cubicBezTo>
                  <a:cubicBezTo>
                    <a:pt x="8" y="40"/>
                    <a:pt x="11" y="41"/>
                    <a:pt x="13" y="43"/>
                  </a:cubicBezTo>
                  <a:cubicBezTo>
                    <a:pt x="15" y="37"/>
                    <a:pt x="19" y="47"/>
                    <a:pt x="20" y="42"/>
                  </a:cubicBezTo>
                  <a:cubicBezTo>
                    <a:pt x="23" y="46"/>
                    <a:pt x="27" y="45"/>
                    <a:pt x="30" y="48"/>
                  </a:cubicBezTo>
                  <a:cubicBezTo>
                    <a:pt x="67" y="47"/>
                    <a:pt x="105" y="46"/>
                    <a:pt x="138" y="42"/>
                  </a:cubicBezTo>
                  <a:cubicBezTo>
                    <a:pt x="140" y="41"/>
                    <a:pt x="142" y="43"/>
                    <a:pt x="144" y="41"/>
                  </a:cubicBezTo>
                  <a:cubicBezTo>
                    <a:pt x="147" y="40"/>
                    <a:pt x="152" y="42"/>
                    <a:pt x="155" y="40"/>
                  </a:cubicBezTo>
                  <a:cubicBezTo>
                    <a:pt x="156" y="39"/>
                    <a:pt x="156" y="40"/>
                    <a:pt x="156" y="41"/>
                  </a:cubicBezTo>
                  <a:cubicBezTo>
                    <a:pt x="161" y="40"/>
                    <a:pt x="165" y="38"/>
                    <a:pt x="169" y="39"/>
                  </a:cubicBezTo>
                  <a:cubicBezTo>
                    <a:pt x="171" y="38"/>
                    <a:pt x="174" y="40"/>
                    <a:pt x="176" y="38"/>
                  </a:cubicBezTo>
                  <a:cubicBezTo>
                    <a:pt x="187" y="40"/>
                    <a:pt x="200" y="34"/>
                    <a:pt x="211" y="35"/>
                  </a:cubicBezTo>
                  <a:cubicBezTo>
                    <a:pt x="211" y="34"/>
                    <a:pt x="213" y="35"/>
                    <a:pt x="214" y="35"/>
                  </a:cubicBezTo>
                  <a:cubicBezTo>
                    <a:pt x="227" y="33"/>
                    <a:pt x="240" y="32"/>
                    <a:pt x="253" y="32"/>
                  </a:cubicBezTo>
                  <a:cubicBezTo>
                    <a:pt x="265" y="30"/>
                    <a:pt x="278" y="30"/>
                    <a:pt x="291" y="30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7" y="29"/>
                    <a:pt x="299" y="30"/>
                    <a:pt x="300" y="28"/>
                  </a:cubicBezTo>
                  <a:cubicBezTo>
                    <a:pt x="300" y="28"/>
                    <a:pt x="300" y="29"/>
                    <a:pt x="300" y="29"/>
                  </a:cubicBezTo>
                  <a:cubicBezTo>
                    <a:pt x="304" y="28"/>
                    <a:pt x="307" y="29"/>
                    <a:pt x="311" y="29"/>
                  </a:cubicBezTo>
                  <a:cubicBezTo>
                    <a:pt x="314" y="25"/>
                    <a:pt x="320" y="31"/>
                    <a:pt x="322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36" y="27"/>
                    <a:pt x="346" y="23"/>
                    <a:pt x="359" y="23"/>
                  </a:cubicBezTo>
                  <a:cubicBezTo>
                    <a:pt x="370" y="23"/>
                    <a:pt x="382" y="19"/>
                    <a:pt x="391" y="17"/>
                  </a:cubicBezTo>
                  <a:cubicBezTo>
                    <a:pt x="369" y="17"/>
                    <a:pt x="343" y="18"/>
                    <a:pt x="324" y="19"/>
                  </a:cubicBezTo>
                  <a:close/>
                  <a:moveTo>
                    <a:pt x="266" y="10"/>
                  </a:moveTo>
                  <a:cubicBezTo>
                    <a:pt x="268" y="10"/>
                    <a:pt x="268" y="13"/>
                    <a:pt x="269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2"/>
                    <a:pt x="270" y="12"/>
                    <a:pt x="269" y="12"/>
                  </a:cubicBezTo>
                  <a:cubicBezTo>
                    <a:pt x="268" y="14"/>
                    <a:pt x="266" y="12"/>
                    <a:pt x="266" y="10"/>
                  </a:cubicBezTo>
                  <a:close/>
                  <a:moveTo>
                    <a:pt x="274" y="12"/>
                  </a:moveTo>
                  <a:cubicBezTo>
                    <a:pt x="274" y="10"/>
                    <a:pt x="274" y="10"/>
                    <a:pt x="274" y="10"/>
                  </a:cubicBezTo>
                  <a:cubicBezTo>
                    <a:pt x="275" y="10"/>
                    <a:pt x="275" y="12"/>
                    <a:pt x="276" y="12"/>
                  </a:cubicBezTo>
                  <a:lnTo>
                    <a:pt x="274" y="12"/>
                  </a:lnTo>
                  <a:close/>
                  <a:moveTo>
                    <a:pt x="280" y="12"/>
                  </a:moveTo>
                  <a:cubicBezTo>
                    <a:pt x="277" y="12"/>
                    <a:pt x="277" y="12"/>
                    <a:pt x="277" y="12"/>
                  </a:cubicBezTo>
                  <a:cubicBezTo>
                    <a:pt x="280" y="11"/>
                    <a:pt x="280" y="11"/>
                    <a:pt x="280" y="11"/>
                  </a:cubicBezTo>
                  <a:lnTo>
                    <a:pt x="280" y="12"/>
                  </a:lnTo>
                  <a:close/>
                  <a:moveTo>
                    <a:pt x="288" y="13"/>
                  </a:move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8" y="13"/>
                    <a:pt x="288" y="13"/>
                  </a:cubicBezTo>
                  <a:close/>
                  <a:moveTo>
                    <a:pt x="292" y="18"/>
                  </a:moveTo>
                  <a:cubicBezTo>
                    <a:pt x="291" y="18"/>
                    <a:pt x="291" y="17"/>
                    <a:pt x="290" y="17"/>
                  </a:cubicBezTo>
                  <a:cubicBezTo>
                    <a:pt x="289" y="17"/>
                    <a:pt x="289" y="18"/>
                    <a:pt x="289" y="18"/>
                  </a:cubicBezTo>
                  <a:cubicBezTo>
                    <a:pt x="289" y="18"/>
                    <a:pt x="289" y="17"/>
                    <a:pt x="290" y="17"/>
                  </a:cubicBezTo>
                  <a:cubicBezTo>
                    <a:pt x="291" y="17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2" y="18"/>
                    <a:pt x="292" y="18"/>
                  </a:cubicBezTo>
                  <a:close/>
                  <a:moveTo>
                    <a:pt x="294" y="13"/>
                  </a:moveTo>
                  <a:cubicBezTo>
                    <a:pt x="293" y="11"/>
                    <a:pt x="293" y="11"/>
                    <a:pt x="293" y="11"/>
                  </a:cubicBezTo>
                  <a:cubicBezTo>
                    <a:pt x="294" y="12"/>
                    <a:pt x="294" y="12"/>
                    <a:pt x="294" y="12"/>
                  </a:cubicBezTo>
                  <a:lnTo>
                    <a:pt x="294" y="13"/>
                  </a:lnTo>
                  <a:close/>
                  <a:moveTo>
                    <a:pt x="334" y="9"/>
                  </a:moveTo>
                  <a:cubicBezTo>
                    <a:pt x="334" y="12"/>
                    <a:pt x="333" y="9"/>
                    <a:pt x="332" y="11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12"/>
                    <a:pt x="328" y="12"/>
                    <a:pt x="327" y="11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2" y="10"/>
                    <a:pt x="321" y="10"/>
                    <a:pt x="321" y="10"/>
                  </a:cubicBezTo>
                  <a:cubicBezTo>
                    <a:pt x="325" y="7"/>
                    <a:pt x="330" y="10"/>
                    <a:pt x="334" y="9"/>
                  </a:cubicBezTo>
                  <a:close/>
                  <a:moveTo>
                    <a:pt x="325" y="6"/>
                  </a:moveTo>
                  <a:cubicBezTo>
                    <a:pt x="329" y="7"/>
                    <a:pt x="329" y="7"/>
                    <a:pt x="329" y="7"/>
                  </a:cubicBezTo>
                  <a:cubicBezTo>
                    <a:pt x="323" y="7"/>
                    <a:pt x="323" y="7"/>
                    <a:pt x="323" y="7"/>
                  </a:cubicBezTo>
                  <a:lnTo>
                    <a:pt x="325" y="6"/>
                  </a:lnTo>
                  <a:close/>
                  <a:moveTo>
                    <a:pt x="319" y="12"/>
                  </a:moveTo>
                  <a:cubicBezTo>
                    <a:pt x="322" y="12"/>
                    <a:pt x="322" y="12"/>
                    <a:pt x="322" y="12"/>
                  </a:cubicBezTo>
                  <a:cubicBezTo>
                    <a:pt x="317" y="12"/>
                    <a:pt x="317" y="12"/>
                    <a:pt x="317" y="12"/>
                  </a:cubicBezTo>
                  <a:lnTo>
                    <a:pt x="319" y="12"/>
                  </a:lnTo>
                  <a:close/>
                  <a:moveTo>
                    <a:pt x="315" y="5"/>
                  </a:moveTo>
                  <a:cubicBezTo>
                    <a:pt x="316" y="5"/>
                    <a:pt x="316" y="5"/>
                    <a:pt x="316" y="5"/>
                  </a:cubicBezTo>
                  <a:cubicBezTo>
                    <a:pt x="313" y="5"/>
                    <a:pt x="313" y="5"/>
                    <a:pt x="313" y="5"/>
                  </a:cubicBezTo>
                  <a:lnTo>
                    <a:pt x="315" y="5"/>
                  </a:lnTo>
                  <a:close/>
                  <a:moveTo>
                    <a:pt x="316" y="6"/>
                  </a:moveTo>
                  <a:cubicBezTo>
                    <a:pt x="316" y="7"/>
                    <a:pt x="316" y="7"/>
                    <a:pt x="316" y="7"/>
                  </a:cubicBezTo>
                  <a:cubicBezTo>
                    <a:pt x="313" y="7"/>
                    <a:pt x="313" y="7"/>
                    <a:pt x="313" y="7"/>
                  </a:cubicBezTo>
                  <a:lnTo>
                    <a:pt x="316" y="6"/>
                  </a:lnTo>
                  <a:close/>
                  <a:moveTo>
                    <a:pt x="301" y="18"/>
                  </a:moveTo>
                  <a:cubicBezTo>
                    <a:pt x="302" y="17"/>
                    <a:pt x="302" y="17"/>
                    <a:pt x="302" y="17"/>
                  </a:cubicBezTo>
                  <a:cubicBezTo>
                    <a:pt x="303" y="18"/>
                    <a:pt x="303" y="18"/>
                    <a:pt x="303" y="18"/>
                  </a:cubicBezTo>
                  <a:lnTo>
                    <a:pt x="301" y="18"/>
                  </a:lnTo>
                  <a:close/>
                  <a:moveTo>
                    <a:pt x="304" y="12"/>
                  </a:moveTo>
                  <a:cubicBezTo>
                    <a:pt x="301" y="13"/>
                    <a:pt x="301" y="13"/>
                    <a:pt x="301" y="13"/>
                  </a:cubicBezTo>
                  <a:cubicBezTo>
                    <a:pt x="300" y="11"/>
                    <a:pt x="302" y="8"/>
                    <a:pt x="304" y="10"/>
                  </a:cubicBezTo>
                  <a:cubicBezTo>
                    <a:pt x="303" y="12"/>
                    <a:pt x="301" y="8"/>
                    <a:pt x="301" y="11"/>
                  </a:cubicBezTo>
                  <a:cubicBezTo>
                    <a:pt x="302" y="13"/>
                    <a:pt x="303" y="12"/>
                    <a:pt x="304" y="12"/>
                  </a:cubicBezTo>
                  <a:close/>
                  <a:moveTo>
                    <a:pt x="303" y="4"/>
                  </a:moveTo>
                  <a:cubicBezTo>
                    <a:pt x="304" y="5"/>
                    <a:pt x="305" y="5"/>
                    <a:pt x="306" y="5"/>
                  </a:cubicBezTo>
                  <a:cubicBezTo>
                    <a:pt x="306" y="4"/>
                    <a:pt x="307" y="4"/>
                    <a:pt x="307" y="5"/>
                  </a:cubicBezTo>
                  <a:cubicBezTo>
                    <a:pt x="307" y="5"/>
                    <a:pt x="306" y="5"/>
                    <a:pt x="306" y="5"/>
                  </a:cubicBezTo>
                  <a:cubicBezTo>
                    <a:pt x="305" y="5"/>
                    <a:pt x="304" y="6"/>
                    <a:pt x="303" y="4"/>
                  </a:cubicBezTo>
                  <a:close/>
                  <a:moveTo>
                    <a:pt x="307" y="18"/>
                  </a:moveTo>
                  <a:cubicBezTo>
                    <a:pt x="307" y="18"/>
                    <a:pt x="307" y="17"/>
                    <a:pt x="306" y="17"/>
                  </a:cubicBezTo>
                  <a:cubicBezTo>
                    <a:pt x="307" y="17"/>
                    <a:pt x="307" y="17"/>
                    <a:pt x="307" y="18"/>
                  </a:cubicBezTo>
                  <a:cubicBezTo>
                    <a:pt x="310" y="18"/>
                    <a:pt x="311" y="16"/>
                    <a:pt x="313" y="17"/>
                  </a:cubicBezTo>
                  <a:cubicBezTo>
                    <a:pt x="312" y="20"/>
                    <a:pt x="309" y="18"/>
                    <a:pt x="307" y="18"/>
                  </a:cubicBezTo>
                  <a:close/>
                  <a:moveTo>
                    <a:pt x="315" y="11"/>
                  </a:moveTo>
                  <a:cubicBezTo>
                    <a:pt x="314" y="11"/>
                    <a:pt x="314" y="11"/>
                    <a:pt x="313" y="12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4" y="9"/>
                    <a:pt x="314" y="10"/>
                    <a:pt x="315" y="9"/>
                  </a:cubicBezTo>
                  <a:lnTo>
                    <a:pt x="315" y="11"/>
                  </a:lnTo>
                  <a:close/>
                  <a:moveTo>
                    <a:pt x="316" y="17"/>
                  </a:moveTo>
                  <a:cubicBezTo>
                    <a:pt x="317" y="17"/>
                    <a:pt x="318" y="17"/>
                    <a:pt x="319" y="17"/>
                  </a:cubicBezTo>
                  <a:lnTo>
                    <a:pt x="3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159885" y="2872105"/>
            <a:ext cx="1960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怀古词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1290" y="3898265"/>
            <a:ext cx="171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借古抒怀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1345" y="3898265"/>
            <a:ext cx="171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借古讽今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84590" y="3898265"/>
            <a:ext cx="171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41290" y="4420235"/>
            <a:ext cx="1577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用典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51345" y="4420235"/>
            <a:ext cx="171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虚实结合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8576945" y="4420235"/>
            <a:ext cx="84455" cy="755650"/>
          </a:xfrm>
          <a:prstGeom prst="leftBrace">
            <a:avLst>
              <a:gd name="adj1" fmla="val 0"/>
              <a:gd name="adj2" fmla="val 50000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661400" y="4420235"/>
            <a:ext cx="29921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黑体" panose="02010609060101010101" charset="-122"/>
                <a:ea typeface="黑体" panose="02010609060101010101" charset="-122"/>
              </a:rPr>
              <a:t>实</a:t>
            </a:r>
            <a:r>
              <a:rPr lang="zh-CN" altLang="en-US" sz="2200">
                <a:latin typeface="黑体" panose="02010609060101010101" charset="-122"/>
                <a:ea typeface="黑体" panose="02010609060101010101" charset="-122"/>
              </a:rPr>
              <a:t>：眼前所见</a:t>
            </a: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200" b="1">
                <a:latin typeface="黑体" panose="02010609060101010101" charset="-122"/>
                <a:ea typeface="黑体" panose="02010609060101010101" charset="-122"/>
              </a:rPr>
              <a:t>虚</a:t>
            </a:r>
            <a:r>
              <a:rPr lang="zh-CN" altLang="en-US" sz="2200">
                <a:latin typeface="黑体" panose="02010609060101010101" charset="-122"/>
                <a:ea typeface="黑体" panose="02010609060101010101" charset="-122"/>
              </a:rPr>
              <a:t>：联想历史人物回忆自己过去的经历</a:t>
            </a:r>
            <a:endParaRPr lang="zh-CN" altLang="en-US" sz="2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41290" y="5817870"/>
            <a:ext cx="6161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孙权、刘裕、刘义隆、拓跋焘、廉颇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26" grpId="0"/>
      <p:bldP spid="28" grpId="0"/>
      <p:bldP spid="27" grpId="0" bldLvl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29028" y="4486446"/>
            <a:ext cx="5662431" cy="2386068"/>
          </a:xfrm>
          <a:custGeom>
            <a:avLst/>
            <a:gdLst>
              <a:gd name="connsiteX0" fmla="*/ 0 w 5662431"/>
              <a:gd name="connsiteY0" fmla="*/ 0 h 2386068"/>
              <a:gd name="connsiteX1" fmla="*/ 4457429 w 5662431"/>
              <a:gd name="connsiteY1" fmla="*/ 0 h 2386068"/>
              <a:gd name="connsiteX2" fmla="*/ 4461056 w 5662431"/>
              <a:gd name="connsiteY2" fmla="*/ 71835 h 2386068"/>
              <a:gd name="connsiteX3" fmla="*/ 5457371 w 5662431"/>
              <a:gd name="connsiteY3" fmla="*/ 970925 h 2386068"/>
              <a:gd name="connsiteX4" fmla="*/ 5659205 w 5662431"/>
              <a:gd name="connsiteY4" fmla="*/ 950578 h 2386068"/>
              <a:gd name="connsiteX5" fmla="*/ 5662431 w 5662431"/>
              <a:gd name="connsiteY5" fmla="*/ 949749 h 2386068"/>
              <a:gd name="connsiteX6" fmla="*/ 5662431 w 5662431"/>
              <a:gd name="connsiteY6" fmla="*/ 2386068 h 2386068"/>
              <a:gd name="connsiteX7" fmla="*/ 0 w 5662431"/>
              <a:gd name="connsiteY7" fmla="*/ 2386068 h 2386068"/>
              <a:gd name="connsiteX8" fmla="*/ 0 w 5662431"/>
              <a:gd name="connsiteY8" fmla="*/ 0 h 238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62431" h="2386068">
                <a:moveTo>
                  <a:pt x="0" y="0"/>
                </a:moveTo>
                <a:lnTo>
                  <a:pt x="4457429" y="0"/>
                </a:lnTo>
                <a:lnTo>
                  <a:pt x="4461056" y="71835"/>
                </a:lnTo>
                <a:cubicBezTo>
                  <a:pt x="4512342" y="576840"/>
                  <a:pt x="4938835" y="970925"/>
                  <a:pt x="5457371" y="970925"/>
                </a:cubicBezTo>
                <a:cubicBezTo>
                  <a:pt x="5526509" y="970925"/>
                  <a:pt x="5594011" y="963919"/>
                  <a:pt x="5659205" y="950578"/>
                </a:cubicBezTo>
                <a:lnTo>
                  <a:pt x="5662431" y="949749"/>
                </a:lnTo>
                <a:lnTo>
                  <a:pt x="5662431" y="2386068"/>
                </a:lnTo>
                <a:lnTo>
                  <a:pt x="0" y="238606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48784" y="452514"/>
            <a:ext cx="1152686" cy="57158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05192" y="587426"/>
            <a:ext cx="1152686" cy="571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57425" y="365125"/>
            <a:ext cx="94278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写作背景</a:t>
            </a:r>
            <a:endParaRPr lang="zh-CN" altLang="en-US" sz="28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写于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1205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年任镇江知府时，时年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66岁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。两年后去世。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当时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韩侂胄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执政，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为巩固自己的地位，急于立一场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伐金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大功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。他想借用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辛弃疾作为号召北伐的旗帜。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1204年，辛弃疾被起用担任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镇江知府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辛弃疾支持北伐，但认为要做好充分准备，不能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草率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行事。然而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韩侂胄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不仅不接受，反而对他产生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疑忌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辛弃疾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被调离镇江，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后来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北伐失败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辛弃疾满怀悲愤写下了《永遇乐》词。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29028" y="4486446"/>
            <a:ext cx="5662431" cy="2386068"/>
          </a:xfrm>
          <a:custGeom>
            <a:avLst/>
            <a:gdLst>
              <a:gd name="connsiteX0" fmla="*/ 0 w 5662431"/>
              <a:gd name="connsiteY0" fmla="*/ 0 h 2386068"/>
              <a:gd name="connsiteX1" fmla="*/ 4457429 w 5662431"/>
              <a:gd name="connsiteY1" fmla="*/ 0 h 2386068"/>
              <a:gd name="connsiteX2" fmla="*/ 4461056 w 5662431"/>
              <a:gd name="connsiteY2" fmla="*/ 71835 h 2386068"/>
              <a:gd name="connsiteX3" fmla="*/ 5457371 w 5662431"/>
              <a:gd name="connsiteY3" fmla="*/ 970925 h 2386068"/>
              <a:gd name="connsiteX4" fmla="*/ 5659205 w 5662431"/>
              <a:gd name="connsiteY4" fmla="*/ 950578 h 2386068"/>
              <a:gd name="connsiteX5" fmla="*/ 5662431 w 5662431"/>
              <a:gd name="connsiteY5" fmla="*/ 949749 h 2386068"/>
              <a:gd name="connsiteX6" fmla="*/ 5662431 w 5662431"/>
              <a:gd name="connsiteY6" fmla="*/ 2386068 h 2386068"/>
              <a:gd name="connsiteX7" fmla="*/ 0 w 5662431"/>
              <a:gd name="connsiteY7" fmla="*/ 2386068 h 2386068"/>
              <a:gd name="connsiteX8" fmla="*/ 0 w 5662431"/>
              <a:gd name="connsiteY8" fmla="*/ 0 h 238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62431" h="2386068">
                <a:moveTo>
                  <a:pt x="0" y="0"/>
                </a:moveTo>
                <a:lnTo>
                  <a:pt x="4457429" y="0"/>
                </a:lnTo>
                <a:lnTo>
                  <a:pt x="4461056" y="71835"/>
                </a:lnTo>
                <a:cubicBezTo>
                  <a:pt x="4512342" y="576840"/>
                  <a:pt x="4938835" y="970925"/>
                  <a:pt x="5457371" y="970925"/>
                </a:cubicBezTo>
                <a:cubicBezTo>
                  <a:pt x="5526509" y="970925"/>
                  <a:pt x="5594011" y="963919"/>
                  <a:pt x="5659205" y="950578"/>
                </a:cubicBezTo>
                <a:lnTo>
                  <a:pt x="5662431" y="949749"/>
                </a:lnTo>
                <a:lnTo>
                  <a:pt x="5662431" y="2386068"/>
                </a:lnTo>
                <a:lnTo>
                  <a:pt x="0" y="238606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48784" y="452514"/>
            <a:ext cx="1152686" cy="57158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05192" y="587426"/>
            <a:ext cx="1152686" cy="5715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57425" y="365125"/>
            <a:ext cx="942784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字词梳理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风流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总被雨打风吹去：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这里指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英雄业绩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，即英雄人物在历史舞台上所创伟绩带来的意义上的影响，所谓流风余韵。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寻常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巷陌：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普通</a:t>
            </a:r>
            <a:r>
              <a:rPr lang="zh-CN" altLang="en-US" sz="28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金戈铁马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指代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精锐部队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元嘉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草草：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仓皇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北顾：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可堪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回首：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9870" y="5096510"/>
            <a:ext cx="6227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哪堪，怎堪，也就是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怎能忍受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9870" y="3874770"/>
            <a:ext cx="7736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本来是杂乱不齐的样子，这里引申作</a:t>
            </a:r>
            <a:r>
              <a:rPr lang="zh-CN" altLang="en-US" sz="2800" b="1"/>
              <a:t>草率马虎</a:t>
            </a:r>
            <a:r>
              <a:rPr lang="zh-CN" altLang="en-US" sz="2800"/>
              <a:t>。 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4039870" y="4486275"/>
            <a:ext cx="3692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回头向北望</a:t>
            </a:r>
            <a:r>
              <a:rPr lang="zh-CN" altLang="en-US" sz="2800"/>
              <a:t>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0679" y="498021"/>
            <a:ext cx="1013460" cy="2861582"/>
            <a:chOff x="-9473928" y="401955"/>
            <a:chExt cx="1013460" cy="2861582"/>
          </a:xfrm>
        </p:grpSpPr>
        <p:sp>
          <p:nvSpPr>
            <p:cNvPr id="6" name="椭圆 5"/>
            <p:cNvSpPr/>
            <p:nvPr/>
          </p:nvSpPr>
          <p:spPr>
            <a:xfrm>
              <a:off x="-9340787" y="2515720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-9473928" y="401955"/>
              <a:ext cx="1013460" cy="28615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latin typeface="黑体" panose="02010609060101010101" charset="-122"/>
                  <a:ea typeface="黑体" panose="02010609060101010101" charset="-122"/>
                </a:rPr>
                <a:t>赏析用典</a:t>
              </a:r>
              <a:endParaRPr lang="zh-CN" altLang="en-US" sz="5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4" name="图片 3" descr="孙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7335" y="497840"/>
            <a:ext cx="1497965" cy="1654175"/>
          </a:xfrm>
          <a:prstGeom prst="rect">
            <a:avLst/>
          </a:prstGeom>
        </p:spPr>
      </p:pic>
      <p:pic>
        <p:nvPicPr>
          <p:cNvPr id="14" name="图片 13" descr="刘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100" y="2566035"/>
            <a:ext cx="1447165" cy="1725930"/>
          </a:xfrm>
          <a:prstGeom prst="rect">
            <a:avLst/>
          </a:prstGeom>
        </p:spPr>
      </p:pic>
      <p:pic>
        <p:nvPicPr>
          <p:cNvPr id="15" name="图片 14" descr="QQ图片201905121008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880" y="4772660"/>
            <a:ext cx="1582420" cy="176276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820285" y="723265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孙  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权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20285" y="2794000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裕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20285" y="4926965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义隆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 descr="C:\Users\admin-001\Desktop\备课\辛弃疾\图片\拓跋焘.png拓跋焘"/>
          <p:cNvPicPr>
            <a:picLocks noChangeAspect="1"/>
          </p:cNvPicPr>
          <p:nvPr/>
        </p:nvPicPr>
        <p:blipFill>
          <a:blip r:embed="rId4"/>
          <a:srcRect b="5137"/>
          <a:stretch>
            <a:fillRect/>
          </a:stretch>
        </p:blipFill>
        <p:spPr>
          <a:xfrm flipH="1">
            <a:off x="8747760" y="585470"/>
            <a:ext cx="1831975" cy="19151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78825" y="631190"/>
            <a:ext cx="368935" cy="9220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拓跋焘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2" name="图片 11" descr="C:\Users\admin-001\Desktop\备课\辛弃疾\图片\廉颇.png廉颇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983345" y="2794000"/>
            <a:ext cx="1596390" cy="15093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378825" y="2967990"/>
            <a:ext cx="368935" cy="9220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廉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颇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20265" y="878840"/>
            <a:ext cx="1659890" cy="4878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何人？ 何事？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抒发了作者什么样的情感？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7290" y="396421"/>
            <a:ext cx="747395" cy="2084310"/>
            <a:chOff x="-9341422" y="401955"/>
            <a:chExt cx="747395" cy="2084310"/>
          </a:xfrm>
        </p:grpSpPr>
        <p:sp>
          <p:nvSpPr>
            <p:cNvPr id="6" name="椭圆 5"/>
            <p:cNvSpPr/>
            <p:nvPr/>
          </p:nvSpPr>
          <p:spPr>
            <a:xfrm>
              <a:off x="-9341422" y="1739115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-9330627" y="401955"/>
              <a:ext cx="736600" cy="1982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dirty="0">
                  <a:latin typeface="黑体" panose="02010609060101010101" charset="-122"/>
                  <a:ea typeface="黑体" panose="02010609060101010101" charset="-122"/>
                </a:rPr>
                <a:t>赏析用典</a:t>
              </a:r>
              <a:endParaRPr lang="zh-CN" altLang="en-US" sz="36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4" name="图片 3" descr="孙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935" y="237490"/>
            <a:ext cx="1650365" cy="182308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924050" y="585470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孙  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权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91065" y="1107440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借古抒怀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3110" y="585470"/>
            <a:ext cx="4650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黑体" panose="02010609060101010101" charset="-122"/>
                <a:ea typeface="黑体" panose="02010609060101010101" charset="-122"/>
              </a:rPr>
              <a:t>志在统一中国，有英雄业绩</a:t>
            </a:r>
            <a:endParaRPr lang="zh-CN" altLang="en-US" sz="2800" dirty="0">
              <a:solidFill>
                <a:srgbClr val="D32F2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3110" y="1107440"/>
            <a:ext cx="34042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对英雄业绩的仰慕，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恢复中原的雄心壮志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0335" y="2480310"/>
            <a:ext cx="1036510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千古江山，英雄无觅孙仲谋处。舞榭歌台，风流总被雨打风吹去。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475" y="3560445"/>
            <a:ext cx="110483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800"/>
              <a:t>三国时吴国的皇帝孙权，据守江东，他有着</a:t>
            </a:r>
            <a:r>
              <a:rPr lang="zh-CN" altLang="en-US" sz="2800" b="1"/>
              <a:t>统一中原的雄图大略</a:t>
            </a:r>
            <a:r>
              <a:rPr lang="zh-CN" altLang="en-US" sz="2800"/>
              <a:t>，于建安十四年（</a:t>
            </a:r>
            <a:r>
              <a:rPr lang="en-US" altLang="zh-CN" sz="2800"/>
              <a:t>209</a:t>
            </a:r>
            <a:r>
              <a:rPr lang="zh-CN" altLang="en-US" sz="2800"/>
              <a:t>）在京口建都城，并且打垮了来自北方的侵犯者曹操的军队，保卫了国家。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498475" y="4944110"/>
            <a:ext cx="109264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/>
              <a:t>         </a:t>
            </a:r>
            <a:r>
              <a:rPr lang="zh-CN" altLang="en-US" sz="2800"/>
              <a:t>舞榭歌台：演出歌舞的台榭，这里代指孙权故宫，是反映他光辉功业的遗物。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22" grpId="0" bldLvl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刘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3460" y="198755"/>
            <a:ext cx="1625600" cy="193929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914525" y="526415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裕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91065" y="1273175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借古讽今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53555" y="995044"/>
            <a:ext cx="4523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黑体" panose="02010609060101010101" charset="-122"/>
                <a:ea typeface="黑体" panose="02010609060101010101" charset="-122"/>
              </a:rPr>
              <a:t>为恢复中原北伐，气吞万里</a:t>
            </a:r>
            <a:endParaRPr lang="zh-CN" altLang="en-US" sz="2800" dirty="0">
              <a:solidFill>
                <a:srgbClr val="D32F2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53686" y="1616214"/>
            <a:ext cx="579805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对南宋主和派的讽刺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7290" y="396421"/>
            <a:ext cx="747395" cy="2084310"/>
            <a:chOff x="-9341422" y="401955"/>
            <a:chExt cx="747395" cy="2084310"/>
          </a:xfrm>
        </p:grpSpPr>
        <p:sp>
          <p:nvSpPr>
            <p:cNvPr id="11" name="椭圆 10"/>
            <p:cNvSpPr/>
            <p:nvPr/>
          </p:nvSpPr>
          <p:spPr>
            <a:xfrm>
              <a:off x="-9341422" y="1739115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9330627" y="401955"/>
              <a:ext cx="736600" cy="1982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600" dirty="0">
                  <a:latin typeface="黑体" panose="02010609060101010101" charset="-122"/>
                  <a:ea typeface="黑体" panose="02010609060101010101" charset="-122"/>
                </a:rPr>
                <a:t>赏析用典</a:t>
              </a:r>
              <a:endParaRPr lang="zh-CN" altLang="en-US" sz="36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194050" y="2952750"/>
            <a:ext cx="6114415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斜阳草树，寻常巷陌，人道寄奴曾住。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想当年，金戈铁马，气吞万里如虎。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285" y="4337050"/>
            <a:ext cx="107359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800"/>
              <a:t>南北朝</a:t>
            </a:r>
            <a:r>
              <a:rPr lang="zh-CN" altLang="en-US" sz="2800" b="1"/>
              <a:t>宋武帝刘裕</a:t>
            </a:r>
            <a:r>
              <a:rPr lang="zh-CN" altLang="en-US" sz="2800"/>
              <a:t>，小名“寄奴”，他出身贫寒，曾经生活在荒僻小街巷。刘裕</a:t>
            </a:r>
            <a:r>
              <a:rPr lang="zh-CN" altLang="en-US" sz="2800" b="1"/>
              <a:t>以京口为基地</a:t>
            </a:r>
            <a:r>
              <a:rPr lang="zh-CN" altLang="en-US" sz="2800"/>
              <a:t>，削平了内乱，取代了东晋政权。他曾两度挥师</a:t>
            </a:r>
            <a:r>
              <a:rPr lang="zh-CN" altLang="en-US" sz="2800" b="1"/>
              <a:t>北伐</a:t>
            </a:r>
            <a:r>
              <a:rPr lang="zh-CN" altLang="en-US" sz="2800"/>
              <a:t>，先后灭掉南燕、后秦，收复洛阳、长安。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3" grpId="0" bldLvl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QQ图片20190512100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212090"/>
            <a:ext cx="1659255" cy="184848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973580" y="396240"/>
            <a:ext cx="36893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义隆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93935" y="1273175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借古讽今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51980" y="1016417"/>
            <a:ext cx="3111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黑体" panose="02010609060101010101" charset="-122"/>
                <a:ea typeface="黑体" panose="02010609060101010101" charset="-122"/>
              </a:rPr>
              <a:t>草率北伐失败</a:t>
            </a:r>
            <a:endParaRPr lang="zh-CN" altLang="en-US" sz="2800" dirty="0">
              <a:solidFill>
                <a:srgbClr val="D32F2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51985" y="1538605"/>
            <a:ext cx="5798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对想草率北伐的韩侂胄的警告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7290" y="396421"/>
            <a:ext cx="747395" cy="2084310"/>
            <a:chOff x="-9341422" y="401955"/>
            <a:chExt cx="747395" cy="2084310"/>
          </a:xfrm>
        </p:grpSpPr>
        <p:sp>
          <p:nvSpPr>
            <p:cNvPr id="11" name="椭圆 10"/>
            <p:cNvSpPr/>
            <p:nvPr/>
          </p:nvSpPr>
          <p:spPr>
            <a:xfrm>
              <a:off x="-9341422" y="1739115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9330627" y="401955"/>
              <a:ext cx="736600" cy="1982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600" dirty="0">
                  <a:latin typeface="黑体" panose="02010609060101010101" charset="-122"/>
                  <a:ea typeface="黑体" panose="02010609060101010101" charset="-122"/>
                </a:rPr>
                <a:t>赏析用典</a:t>
              </a:r>
              <a:endParaRPr lang="zh-CN" altLang="en-US" sz="36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950210" y="2480945"/>
            <a:ext cx="611441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元嘉草草，封狼居胥，赢得仓皇北顾。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9725" y="3225165"/>
            <a:ext cx="1151318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宋文帝刘义隆（刘裕之子）。他曾三次北伐，都没有成功，特别是元嘉二十七年（450年）最后一次，失败得更惨。他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好大喜功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，听信王玄漠北伐之策，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打没有准备的仗，结果一败涂地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反而招致北魏拓跋焘大举南侵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。吓得宋文帝亲自登上建康幕府山向北观望形势。北顾，宋文帝于兵败后写诗：“北顾涕交流”。</a:t>
            </a:r>
            <a:endParaRPr lang="zh-CN" altLang="en-US" sz="2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封狼居胥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汉朝霍去病追击匈奴至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狼居胥山，举行祭天大礼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。（封，积土为坛于山上进行祭天，以示胜利。）宋文帝听了王玄漠的大话，对臣下说： 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闻王玄漠陈说，使人有封狼居前意。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sz="2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2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4" grpId="0" bldLvl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-001\Desktop\备课\辛弃疾\图片\拓跋焘.png拓跋焘"/>
          <p:cNvPicPr>
            <a:picLocks noChangeAspect="1"/>
          </p:cNvPicPr>
          <p:nvPr/>
        </p:nvPicPr>
        <p:blipFill>
          <a:blip r:embed="rId1"/>
          <a:srcRect b="5137"/>
          <a:stretch>
            <a:fillRect/>
          </a:stretch>
        </p:blipFill>
        <p:spPr>
          <a:xfrm flipH="1">
            <a:off x="1849120" y="396875"/>
            <a:ext cx="1993265" cy="208407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816100" y="396240"/>
            <a:ext cx="368935" cy="9220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拓跋焘</a:t>
            </a:r>
            <a:endParaRPr lang="zh-CN" altLang="en-US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82250" y="1104265"/>
            <a:ext cx="14293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借古讽今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64965" y="1126491"/>
            <a:ext cx="4351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D32F2F"/>
                </a:solidFill>
                <a:latin typeface="黑体" panose="02010609060101010101" charset="-122"/>
                <a:ea typeface="黑体" panose="02010609060101010101" charset="-122"/>
              </a:rPr>
              <a:t>入侵者却受后世百姓祭祀</a:t>
            </a:r>
            <a:endParaRPr lang="zh-CN" altLang="en-US" sz="2800" dirty="0">
              <a:solidFill>
                <a:srgbClr val="D32F2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2385" y="1648461"/>
            <a:ext cx="6627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对南宋朝廷一直未能振作收复中原的不满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7290" y="396421"/>
            <a:ext cx="747395" cy="2084310"/>
            <a:chOff x="-9341422" y="401955"/>
            <a:chExt cx="747395" cy="2084310"/>
          </a:xfrm>
        </p:grpSpPr>
        <p:sp>
          <p:nvSpPr>
            <p:cNvPr id="11" name="椭圆 10"/>
            <p:cNvSpPr/>
            <p:nvPr/>
          </p:nvSpPr>
          <p:spPr>
            <a:xfrm>
              <a:off x="-9341422" y="1739115"/>
              <a:ext cx="747150" cy="74715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-9330627" y="401955"/>
              <a:ext cx="736600" cy="1982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600" dirty="0">
                  <a:latin typeface="黑体" panose="02010609060101010101" charset="-122"/>
                  <a:ea typeface="黑体" panose="02010609060101010101" charset="-122"/>
                </a:rPr>
                <a:t>赏析用典</a:t>
              </a:r>
              <a:endParaRPr lang="zh-CN" altLang="en-US" sz="36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39110" y="2687955"/>
            <a:ext cx="611441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可堪回首，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佛狸祠下，一片神鸦社鼓！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7840" y="3384550"/>
            <a:ext cx="1100518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800"/>
              <a:t>佛狸祠：佛狸，</a:t>
            </a:r>
            <a:r>
              <a:rPr lang="zh-CN" altLang="en-US" sz="2800" b="1"/>
              <a:t>北魏太武帝拓跋焘</a:t>
            </a:r>
            <a:r>
              <a:rPr lang="zh-CN" altLang="en-US" sz="2800"/>
              <a:t>的小字。他</a:t>
            </a:r>
            <a:r>
              <a:rPr lang="zh-CN" altLang="en-US" sz="2800" b="1"/>
              <a:t>击败宋文帝</a:t>
            </a:r>
            <a:r>
              <a:rPr lang="zh-CN" altLang="en-US" sz="2800"/>
              <a:t>，率军追到瓜步山，即在现在江苏省六合县东南，在山上</a:t>
            </a:r>
            <a:r>
              <a:rPr lang="zh-CN" altLang="en-US" sz="2800" b="1"/>
              <a:t>建立行宫</a:t>
            </a:r>
            <a:r>
              <a:rPr lang="zh-CN" altLang="en-US" sz="2800"/>
              <a:t>，后来改为祠庙，称佛狸祠。四十三年前，</a:t>
            </a:r>
            <a:r>
              <a:rPr lang="zh-CN" altLang="en-US" sz="2800" b="1"/>
              <a:t>完颜亮发兵南侵，曾驻扎在佛狸祠</a:t>
            </a:r>
            <a:r>
              <a:rPr lang="zh-CN" altLang="en-US" sz="2800"/>
              <a:t>所在的瓜步山上，严督金兵抢渡长江。</a:t>
            </a:r>
            <a:r>
              <a:rPr lang="zh-CN" altLang="en-US" sz="2800">
                <a:sym typeface="+mn-ea"/>
              </a:rPr>
              <a:t>辛弃疾是</a:t>
            </a:r>
            <a:r>
              <a:rPr lang="zh-CN" altLang="en-US" sz="2800" b="1">
                <a:sym typeface="+mn-ea"/>
              </a:rPr>
              <a:t>以古喻今，用“佛狸”代指金主完颜亮。</a:t>
            </a:r>
            <a:endParaRPr lang="zh-CN" altLang="en-US" sz="2800" b="1"/>
          </a:p>
          <a:p>
            <a:r>
              <a:rPr lang="zh-CN" altLang="en-US" sz="2800"/>
              <a:t>        神鸦社鼓：吃祭品的乌鸦和社日祭神的鼓声。说明中原人们</a:t>
            </a:r>
            <a:r>
              <a:rPr lang="zh-CN" altLang="en-US" sz="2800" b="1"/>
              <a:t>已经忘却战败的历史</a:t>
            </a:r>
            <a:r>
              <a:rPr lang="zh-CN" altLang="en-US" sz="2800"/>
              <a:t>，竟在佛里祠前频繁地迎神赛社。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23" grpId="0" bldLvl="0" animBg="1"/>
      <p:bldP spid="16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2271</Words>
  <Application>WPS 演示</Application>
  <PresentationFormat>自定义</PresentationFormat>
  <Paragraphs>257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隶书</vt:lpstr>
      <vt:lpstr>方正启体繁体</vt:lpstr>
      <vt:lpstr>黑体</vt:lpstr>
      <vt:lpstr>方正隶变简体</vt:lpstr>
      <vt:lpstr>汉仪颜楷繁</vt:lpstr>
      <vt:lpstr>微软雅黑</vt:lpstr>
      <vt:lpstr>Arial Unicode MS</vt:lpstr>
      <vt:lpstr>Calibri Light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第一PPT</dc:creator>
  <cp:keywords>www.1ppt.com</cp:keywords>
  <cp:lastModifiedBy>澄怀</cp:lastModifiedBy>
  <cp:revision>175</cp:revision>
  <dcterms:created xsi:type="dcterms:W3CDTF">2016-07-16T06:10:00Z</dcterms:created>
  <dcterms:modified xsi:type="dcterms:W3CDTF">2019-05-14T01:27:24Z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