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9" r:id="rId13"/>
    <p:sldId id="268" r:id="rId14"/>
    <p:sldId id="270" r:id="rId15"/>
    <p:sldId id="26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543C"/>
    <a:srgbClr val="994329"/>
    <a:srgbClr val="925747"/>
    <a:srgbClr val="CE5625"/>
    <a:srgbClr val="DB6A19"/>
    <a:srgbClr val="F4B98C"/>
    <a:srgbClr val="DFA6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1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0DF1C7-88F7-4B12-9014-BE5DB4FE05C7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5B7A0-68B4-4FE3-83F8-9D6D9143B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53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5B7A0-68B4-4FE3-83F8-9D6D9143B98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07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95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88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74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10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95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78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663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592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103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550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98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0C614-B9E6-47A0-9EFB-07948EF39DC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F41AA-B1D0-480B-BA45-5766EF466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06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imgsrc.baidu.com/baike/pic/item/fc5e5f3413662c50251f14af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069" y="-117566"/>
            <a:ext cx="12710160" cy="7067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295400" y="533400"/>
            <a:ext cx="2012950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u="sng" dirty="0">
                <a:solidFill>
                  <a:srgbClr val="0000FF"/>
                </a:solidFill>
                <a:ea typeface="华文行楷" panose="02010800040101010101" pitchFamily="2" charset="-122"/>
              </a:rPr>
              <a:t>水龙吟</a:t>
            </a:r>
          </a:p>
          <a:p>
            <a:pPr eaLnBrk="1" hangingPunct="1"/>
            <a:r>
              <a:rPr lang="zh-CN" altLang="en-US" sz="6000" u="sng" dirty="0">
                <a:solidFill>
                  <a:srgbClr val="0000FF"/>
                </a:solidFill>
                <a:ea typeface="华文行楷" panose="02010800040101010101" pitchFamily="2" charset="-122"/>
              </a:rPr>
              <a:t>登建康赏心亭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33400" y="3810000"/>
            <a:ext cx="681038" cy="1430338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华文行楷" panose="02010800040101010101" pitchFamily="2" charset="-122"/>
              </a:rPr>
              <a:t>辛弃疾</a:t>
            </a:r>
          </a:p>
        </p:txBody>
      </p:sp>
    </p:spTree>
    <p:extLst>
      <p:ext uri="{BB962C8B-B14F-4D97-AF65-F5344CB8AC3E}">
        <p14:creationId xmlns:p14="http://schemas.microsoft.com/office/powerpoint/2010/main" val="311152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55"/>
          <a:stretch/>
        </p:blipFill>
        <p:spPr>
          <a:xfrm>
            <a:off x="-449262" y="-188259"/>
            <a:ext cx="13099229" cy="7180730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164251" y="3251447"/>
            <a:ext cx="13684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上片：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8" name="AutoShape 5"/>
          <p:cNvSpPr>
            <a:spLocks/>
          </p:cNvSpPr>
          <p:nvPr/>
        </p:nvSpPr>
        <p:spPr bwMode="auto">
          <a:xfrm>
            <a:off x="3083833" y="2465387"/>
            <a:ext cx="215900" cy="2198688"/>
          </a:xfrm>
          <a:prstGeom prst="leftBrace">
            <a:avLst>
              <a:gd name="adj1" fmla="val 84865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587071" y="2211387"/>
            <a:ext cx="37449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 </a:t>
            </a:r>
            <a:r>
              <a:rPr kumimoji="1"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景色：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江天、山景、落日、断鸿 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3660096" y="3651250"/>
            <a:ext cx="36718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看、拍、会、登</a:t>
            </a:r>
            <a:r>
              <a:rPr kumimoji="1"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 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7966666" y="2405062"/>
            <a:ext cx="2627312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寓情于景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报国无门的忧愤</a:t>
            </a:r>
            <a:endParaRPr kumimoji="1"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0"/>
          <p:cNvSpPr>
            <a:spLocks/>
          </p:cNvSpPr>
          <p:nvPr/>
        </p:nvSpPr>
        <p:spPr bwMode="auto">
          <a:xfrm>
            <a:off x="7457488" y="2360612"/>
            <a:ext cx="215900" cy="2303463"/>
          </a:xfrm>
          <a:prstGeom prst="rightBrace">
            <a:avLst>
              <a:gd name="adj1" fmla="val 88909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59383" y="61395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上片小结</a:t>
            </a:r>
            <a:endParaRPr lang="zh-CN" altLang="en-US" sz="36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21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1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01632" y="541189"/>
            <a:ext cx="10289177" cy="2826306"/>
          </a:xfrm>
          <a:prstGeom prst="roundRect">
            <a:avLst/>
          </a:prstGeom>
          <a:solidFill>
            <a:srgbClr val="9943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、与上片相比，词的下片描写的对象变成了历史人物，那么词人写到了哪些人和哪些事呢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？借这些历史人物表达了自己什么样的感情？</a:t>
            </a:r>
            <a:r>
              <a:rPr kumimoji="1"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1"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1452155" y="3996145"/>
            <a:ext cx="19050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9943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季鹰</a:t>
            </a:r>
            <a:endParaRPr lang="zh-CN" altLang="en-US" sz="3600" kern="10" dirty="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9943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4191000" y="3577045"/>
            <a:ext cx="19050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endParaRPr lang="zh-CN" altLang="en-US" sz="3600" kern="10" dirty="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9943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725" t="61272" r="1166" b="3123"/>
          <a:stretch>
            <a:fillRect/>
          </a:stretch>
        </p:blipFill>
        <p:spPr bwMode="auto">
          <a:xfrm>
            <a:off x="8719503" y="4697413"/>
            <a:ext cx="35639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3849188" y="3996145"/>
            <a:ext cx="19050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9943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许汜</a:t>
            </a:r>
            <a:endParaRPr lang="zh-CN" altLang="en-US" sz="3600" kern="10" dirty="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9943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6246221" y="3996145"/>
            <a:ext cx="19050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9943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刘备</a:t>
            </a:r>
            <a:endParaRPr lang="zh-CN" altLang="en-US" sz="3600" kern="10" dirty="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9943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8643254" y="3996145"/>
            <a:ext cx="19050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9943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桓温</a:t>
            </a:r>
            <a:endParaRPr lang="zh-CN" altLang="en-US" sz="3600" kern="10" dirty="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9943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800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78525" y="2423160"/>
            <a:ext cx="614389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晋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朝吴地人张翰（字季鹰）在洛阳做官，在秋季西风起时，想到家乡莼菜羹和鲈鱼脍的美味，便立即辞官回乡。于是，</a:t>
            </a:r>
            <a:r>
              <a:rPr lang="zh-CN" altLang="en-US" sz="4000" dirty="0">
                <a:solidFill>
                  <a:srgbClr val="AD54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后来的文人将思念家乡，弃官归隐称为莼鲈之思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0" y="221456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三国志</a:t>
            </a:r>
            <a:r>
              <a:rPr lang="en-US" altLang="zh-CN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·</a:t>
            </a: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陈登传</a:t>
            </a:r>
            <a:r>
              <a:rPr lang="en-US" altLang="zh-CN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记载：许汜向刘备诉说自己去拜访陈登时，陈登不理睬他，自己上大床躺下，让许汜睡下床。刘备说：当今天下大乱，你没有救世之意，只知道求田问舍，言无可采。如果是我，我就睡在百尺楼上，而让你睡在地上。这里是指</a:t>
            </a:r>
            <a:r>
              <a:rPr lang="zh-CN" altLang="en-US" sz="2800" dirty="0" smtClean="0">
                <a:solidFill>
                  <a:srgbClr val="AD54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那些只知道谋求私利而不关心国家安危的人</a:t>
            </a: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1661160" y="903208"/>
            <a:ext cx="19050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9943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季鹰</a:t>
            </a:r>
            <a:endParaRPr lang="zh-CN" altLang="en-US" sz="3600" kern="10" dirty="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9943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 descr="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725" t="61272" r="1166" b="3123"/>
          <a:stretch>
            <a:fillRect/>
          </a:stretch>
        </p:blipFill>
        <p:spPr bwMode="auto">
          <a:xfrm>
            <a:off x="8719503" y="4697413"/>
            <a:ext cx="35639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6626178" y="3915590"/>
            <a:ext cx="19050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9943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许汜</a:t>
            </a:r>
            <a:endParaRPr lang="zh-CN" altLang="en-US" sz="3600" kern="10" dirty="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9943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6720341" y="5171802"/>
            <a:ext cx="19050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9943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刘备</a:t>
            </a:r>
            <a:endParaRPr lang="zh-CN" altLang="en-US" sz="3600" kern="10" dirty="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9943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64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96097" y="171544"/>
            <a:ext cx="67861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   语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出</a:t>
            </a:r>
            <a:r>
              <a:rPr lang="en-US" altLang="zh-CN" sz="2800" dirty="0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世说新语</a:t>
            </a:r>
            <a:r>
              <a:rPr lang="en-US" altLang="zh-CN" sz="2800" dirty="0"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。晋朝的桓温北伐，途中见到自己早年栽种的柳树已经粗过十围，便叹息道：“木犹如此，人何以堪？</a:t>
            </a: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  <a:r>
              <a:rPr lang="zh-CN" altLang="en-US" sz="2800" dirty="0" smtClean="0">
                <a:solidFill>
                  <a:srgbClr val="AD54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</a:t>
            </a:r>
            <a:r>
              <a:rPr lang="zh-CN" altLang="en-US" sz="2800" dirty="0">
                <a:solidFill>
                  <a:srgbClr val="AD54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借以抒发自己不能为抗击敌人，收复失地而效力，徒然虚度光阴的感慨。</a:t>
            </a:r>
            <a:endParaRPr lang="zh-CN" altLang="en-US" sz="2800" dirty="0">
              <a:solidFill>
                <a:srgbClr val="AD54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1838597" y="1109254"/>
            <a:ext cx="19050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9943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桓温</a:t>
            </a:r>
            <a:endParaRPr lang="zh-CN" altLang="en-US" sz="3600" kern="10" dirty="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9943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97" y="2477589"/>
            <a:ext cx="3810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1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725" t="61272" r="1166" b="3123"/>
          <a:stretch>
            <a:fillRect/>
          </a:stretch>
        </p:blipFill>
        <p:spPr bwMode="auto">
          <a:xfrm>
            <a:off x="8719503" y="4697413"/>
            <a:ext cx="35639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033639" y="2865365"/>
            <a:ext cx="6096000" cy="13849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自己既不愿弃官归隐，又不肯去追求享受，他决定要为实现自己抗金复国的理想而奋斗到底。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3639" y="4584667"/>
            <a:ext cx="4578493" cy="194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0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88389" y="251007"/>
            <a:ext cx="9688467" cy="1614801"/>
          </a:xfrm>
          <a:prstGeom prst="rect">
            <a:avLst/>
          </a:prstGeom>
          <a:solidFill>
            <a:srgbClr val="AD543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“倩何人唤取，红巾翠袖，揾英雄泪</a:t>
            </a:r>
            <a:r>
              <a:rPr kumimoji="1"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表达了作者怎样的心情？</a:t>
            </a:r>
          </a:p>
        </p:txBody>
      </p:sp>
      <p:sp>
        <p:nvSpPr>
          <p:cNvPr id="3" name="矩形 2"/>
          <p:cNvSpPr/>
          <p:nvPr/>
        </p:nvSpPr>
        <p:spPr>
          <a:xfrm>
            <a:off x="1088389" y="3158087"/>
            <a:ext cx="52601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  写辛弃疾自伤不能实现理想，又叹无知己，得不到同情与慰藉的孤寂。抒发作者内心的孤独与痛苦。</a:t>
            </a:r>
            <a:endParaRPr lang="zh-CN" altLang="en-US" sz="3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937" y="1938891"/>
            <a:ext cx="3810000" cy="4829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801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55"/>
          <a:stretch/>
        </p:blipFill>
        <p:spPr>
          <a:xfrm>
            <a:off x="-449262" y="-188259"/>
            <a:ext cx="13099229" cy="71807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59383" y="613955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下片小结</a:t>
            </a:r>
            <a:endParaRPr lang="zh-CN" altLang="en-US" sz="36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629353" y="3527542"/>
            <a:ext cx="13684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下片：</a:t>
            </a:r>
            <a:r>
              <a:rPr kumimoji="1"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0" name="AutoShape 24"/>
          <p:cNvSpPr>
            <a:spLocks/>
          </p:cNvSpPr>
          <p:nvPr/>
        </p:nvSpPr>
        <p:spPr bwMode="auto">
          <a:xfrm>
            <a:off x="2399529" y="2110184"/>
            <a:ext cx="215900" cy="3887787"/>
          </a:xfrm>
          <a:prstGeom prst="leftBrace">
            <a:avLst>
              <a:gd name="adj1" fmla="val 150061"/>
              <a:gd name="adj2" fmla="val 50000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2873284" y="1968370"/>
            <a:ext cx="4681538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张翰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乐于归隐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许汜 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谋取私利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刘备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雄才大略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桓温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</a:t>
            </a:r>
            <a:r>
              <a:rPr kumimoji="1"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时光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流逝</a:t>
            </a:r>
            <a:endParaRPr kumimoji="1"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AutoShape 26"/>
          <p:cNvSpPr>
            <a:spLocks/>
          </p:cNvSpPr>
          <p:nvPr/>
        </p:nvSpPr>
        <p:spPr bwMode="auto">
          <a:xfrm>
            <a:off x="7917270" y="2577175"/>
            <a:ext cx="171450" cy="2735263"/>
          </a:xfrm>
          <a:prstGeom prst="rightBrace">
            <a:avLst>
              <a:gd name="adj1" fmla="val 132948"/>
              <a:gd name="adj2" fmla="val 50042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8451168" y="2870176"/>
            <a:ext cx="2549526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用典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为国为民</a:t>
            </a:r>
          </a:p>
        </p:txBody>
      </p:sp>
      <p:sp>
        <p:nvSpPr>
          <p:cNvPr id="14" name="AutoShape 26"/>
          <p:cNvSpPr>
            <a:spLocks/>
          </p:cNvSpPr>
          <p:nvPr/>
        </p:nvSpPr>
        <p:spPr bwMode="auto">
          <a:xfrm>
            <a:off x="6473734" y="2112832"/>
            <a:ext cx="144463" cy="1150938"/>
          </a:xfrm>
          <a:prstGeom prst="rightBrace">
            <a:avLst>
              <a:gd name="adj1" fmla="val 66392"/>
              <a:gd name="adj2" fmla="val 50042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AutoShape 26"/>
          <p:cNvSpPr>
            <a:spLocks/>
          </p:cNvSpPr>
          <p:nvPr/>
        </p:nvSpPr>
        <p:spPr bwMode="auto">
          <a:xfrm>
            <a:off x="6577986" y="4655280"/>
            <a:ext cx="144463" cy="1150937"/>
          </a:xfrm>
          <a:prstGeom prst="rightBrace">
            <a:avLst>
              <a:gd name="adj1" fmla="val 66392"/>
              <a:gd name="adj2" fmla="val 50042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676934" y="4881483"/>
            <a:ext cx="110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黑体" panose="02010609060101010101" pitchFamily="49" charset="-122"/>
              </a:rPr>
              <a:t>正面</a:t>
            </a: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6618197" y="2349800"/>
            <a:ext cx="110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黑体" panose="02010609060101010101" pitchFamily="49" charset="-122"/>
              </a:rPr>
              <a:t>反面</a:t>
            </a:r>
          </a:p>
        </p:txBody>
      </p:sp>
    </p:spTree>
    <p:extLst>
      <p:ext uri="{BB962C8B-B14F-4D97-AF65-F5344CB8AC3E}">
        <p14:creationId xmlns:p14="http://schemas.microsoft.com/office/powerpoint/2010/main" val="31053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xin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09" y="266700"/>
            <a:ext cx="3657600" cy="6324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929052" y="359999"/>
            <a:ext cx="661851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辛弃疾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1140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1207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）享年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67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岁，南宋词人。原字坦夫，改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字幼安，号稼轩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，汉族， 山东历城（今山东济南）人。我国历史上伟大的豪放派词人和爱国者。 与苏轼齐名，并号称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“苏辛”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，史上与李清照并称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“济南二安”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有人这样赞美过他：稼轩者，人中之杰，词中之龙。其词题材广泛，善于熔铸典故，以文为词；词风以豪放为主；著有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稼轩长短句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811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725" t="61272" r="1166" b="3123"/>
          <a:stretch>
            <a:fillRect/>
          </a:stretch>
        </p:blipFill>
        <p:spPr bwMode="auto">
          <a:xfrm>
            <a:off x="8719503" y="4697413"/>
            <a:ext cx="35639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81446" y="95371"/>
            <a:ext cx="11101251" cy="423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1161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岁的辛弃疾率众 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多人起义，加入以耿京为首的抗金义军。辛弃疾曾亲率 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骑，直入驻有 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万大军的金营，活捉了杀害耿京、瓦解义军的叛徒张安国，渡过淮水，南归建康（南京）。历任湖北、湖南、江西安抚使（掌管一路军政的长官），多有利国便民举措。从 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岁起，闲居江西信州达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余年。到了晚年，朝廷又起用他，任浙东安抚使和镇江知府。任内因力主抗金而不能久于其位，抑郁而殁。</a:t>
            </a:r>
          </a:p>
          <a:p>
            <a:pPr eaLnBrk="1" hangingPunct="1">
              <a:spcBef>
                <a:spcPct val="50000"/>
              </a:spcBef>
            </a:pP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 descr="fc5e5f3413662c50251f14a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1446" y="3579111"/>
            <a:ext cx="2690993" cy="3257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3505201" y="3868823"/>
            <a:ext cx="6096000" cy="26776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他原是智勇双全的英雄，也天生一副英雄相貌。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因生长于金人占领区，自幼就决心为民族复仇雪耻、收复失地。因此，他一生都在进行抗金御敌，统一中原的奋斗。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其词多数抒写力图恢复国家统一的爱国热情，倾诉壮志难酬的悲愤。</a:t>
            </a:r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54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26687" y="1225689"/>
            <a:ext cx="11491141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000000"/>
                </a:solidFill>
                <a:latin typeface="宋体" pitchFamily="2" charset="-122"/>
              </a:rPr>
              <a:t>　　</a:t>
            </a:r>
            <a:r>
              <a:rPr lang="zh-CN" altLang="en-US" sz="36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这首词作于淳熙元年（</a:t>
            </a:r>
            <a:r>
              <a:rPr lang="en-US" altLang="zh-CN" sz="36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1174</a:t>
            </a:r>
            <a:r>
              <a:rPr lang="zh-CN" altLang="en-US" sz="36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秋。这一年春天，辛弃疾由滁州知府改调江东安抚司参议官，得以再返建康（今南京）。这时他已经三十五岁了，南归已逾十年，壮志依然难酬，胸中充满郁愤之气。为了消愁解闷而登上赏心亭时，辛弃疾面对着大好江山，反而是无限感慨涌上心头，遂写下了这首慷慨激昂的抒情词。</a:t>
            </a:r>
          </a:p>
        </p:txBody>
      </p:sp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3686105" y="313509"/>
            <a:ext cx="4177733" cy="820602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pic>
        <p:nvPicPr>
          <p:cNvPr id="4" name="Picture 2" descr="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8" r="2574"/>
          <a:stretch/>
        </p:blipFill>
        <p:spPr bwMode="auto">
          <a:xfrm>
            <a:off x="526687" y="4642009"/>
            <a:ext cx="11073130" cy="1987391"/>
          </a:xfrm>
          <a:prstGeom prst="rect">
            <a:avLst/>
          </a:prstGeom>
          <a:solidFill>
            <a:srgbClr val="AD543C"/>
          </a:solidFill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80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7" t="1664" r="2158" b="1294"/>
          <a:stretch/>
        </p:blipFill>
        <p:spPr bwMode="auto">
          <a:xfrm>
            <a:off x="-1" y="0"/>
            <a:ext cx="1221377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238794" y="963190"/>
            <a:ext cx="10226041" cy="5016758"/>
          </a:xfrm>
          <a:prstGeom prst="rect">
            <a:avLst/>
          </a:prstGeom>
          <a:solidFill>
            <a:srgbClr val="925747">
              <a:alpha val="30000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楚天千里清秋，水随天去秋无际。遥岑远目，献愁供恨，玉簪螺髻。落日楼头，断鸿声里，江南游子。把吴钩看了，栏杆拍遍，无人会，登临意。 </a:t>
            </a:r>
            <a:br>
              <a:rPr lang="zh-CN" altLang="en-US" sz="4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r>
              <a:rPr lang="zh-CN" altLang="en-US" sz="4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休说鲈鱼堪脍，尽西风，季鹰归未？求田问舍，怕应羞见，刘郎才气。可惜流年，忧愁风雨，树犹如此。倩何人唤取，红巾翠袖，揾英雄泪？ </a:t>
            </a:r>
            <a:endParaRPr lang="zh-CN" altLang="en-US" sz="4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zmj-2082-241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99" end="105263.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53651" y="59799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1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7" t="1664" r="60843" b="1294"/>
          <a:stretch/>
        </p:blipFill>
        <p:spPr bwMode="auto">
          <a:xfrm>
            <a:off x="-1" y="0"/>
            <a:ext cx="544721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222465" y="754568"/>
            <a:ext cx="2971800" cy="5016758"/>
          </a:xfrm>
          <a:prstGeom prst="rect">
            <a:avLst/>
          </a:prstGeom>
          <a:solidFill>
            <a:srgbClr val="DFA670">
              <a:alpha val="40000"/>
            </a:srgb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楚天千里清秋，水随天去秋无际。遥岑远目，献愁供恨，玉簪螺髻。落日楼头，断鸿声里，江南游子。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把吴钩看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了，栏杆拍遍，无人会，登临意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6" name="Picture 2" descr="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4" t="1664" r="2158" b="1294"/>
          <a:stretch/>
        </p:blipFill>
        <p:spPr bwMode="auto">
          <a:xfrm>
            <a:off x="5447211" y="0"/>
            <a:ext cx="649224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745479" y="674400"/>
            <a:ext cx="5895704" cy="5509200"/>
          </a:xfrm>
          <a:prstGeom prst="rect">
            <a:avLst/>
          </a:prstGeom>
          <a:solidFill>
            <a:srgbClr val="925747">
              <a:alpha val="40000"/>
            </a:srgbClr>
          </a:solidFill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楚地的天空辽远空阔，千里弥漫着清爽的秋气，浩荡的江水流向天边，秋色无边无际。遥望远处起伏的山岭，有的如玉簪般峭立，有的如螺髻般回旋，向我呈献出无限的愁苦和怨恨。在落日斜照的赏心亭上，在孤雁的哀鸣声中，流落江南的游子站在楼上瞭望。我仔细把吴钩宝刀看过，把亭上的栏杆拍遍，但没有人能领会我登高望远的心情。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773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7" t="1664" r="60843" b="1294"/>
          <a:stretch/>
        </p:blipFill>
        <p:spPr bwMode="auto">
          <a:xfrm>
            <a:off x="-1" y="0"/>
            <a:ext cx="544721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66651" y="754568"/>
            <a:ext cx="2971800" cy="5016758"/>
          </a:xfrm>
          <a:prstGeom prst="rect">
            <a:avLst/>
          </a:prstGeom>
          <a:solidFill>
            <a:srgbClr val="DFA670">
              <a:alpha val="40000"/>
            </a:srgb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休说鲈鱼堪脍，尽西风，季鹰归未？求田问舍，怕应羞见，刘郎才气。可惜流年，忧愁风雨，树犹如此？倩何人唤取，红巾翠袖，揾英雄泪？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4" t="1664" r="2158" b="1294"/>
          <a:stretch/>
        </p:blipFill>
        <p:spPr bwMode="auto">
          <a:xfrm>
            <a:off x="5447211" y="0"/>
            <a:ext cx="649224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096000" y="754568"/>
            <a:ext cx="5501641" cy="5016758"/>
          </a:xfrm>
          <a:prstGeom prst="rect">
            <a:avLst/>
          </a:prstGeom>
          <a:solidFill>
            <a:srgbClr val="925747">
              <a:alpha val="40000"/>
            </a:srgbClr>
          </a:solidFill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不要说鲈鱼如何鲜美，可以切碎煮熟品尝，如今秋风已起，张季鹰回到故乡没有？求田问舍的许汜，恐怕会羞于见到雄才大略的刘备。可惜年华如水流去，我为这风雨飘摇中的祖国而忧愁，光阴虚度，连树木都这样老大了。请什么人唤得那穿红着绿的温情女子，来揩拭英雄留下的眼泪？</a:t>
            </a:r>
          </a:p>
        </p:txBody>
      </p:sp>
    </p:spTree>
    <p:extLst>
      <p:ext uri="{BB962C8B-B14F-4D97-AF65-F5344CB8AC3E}">
        <p14:creationId xmlns:p14="http://schemas.microsoft.com/office/powerpoint/2010/main" val="424353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260475" y="260350"/>
            <a:ext cx="9333502" cy="1728788"/>
          </a:xfrm>
          <a:prstGeom prst="round2DiagRect">
            <a:avLst/>
          </a:prstGeom>
          <a:solidFill>
            <a:srgbClr val="AD543C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1</a:t>
            </a: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、作者在赏心亭看到什么触动自己心弦的东西？表现了词人怎样的心境？  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63613" y="5445125"/>
            <a:ext cx="19526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断鸿</a:t>
            </a:r>
          </a:p>
          <a:p>
            <a:pPr eaLnBrk="1" hangingPunct="1">
              <a:spcBef>
                <a:spcPct val="20000"/>
              </a:spcBef>
            </a:pPr>
            <a:endParaRPr kumimoji="1" lang="en-US" altLang="zh-CN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193925" y="2087404"/>
            <a:ext cx="48974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水天相接，无边无际，雄浑，显得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空寂苍凉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400" b="1" dirty="0">
              <a:solidFill>
                <a:srgbClr val="CC33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2160588" y="3022600"/>
            <a:ext cx="48958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比喻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，清秀之美。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移情入景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，满怀</a:t>
            </a:r>
            <a:r>
              <a:rPr lang="zh-CN" altLang="en-US" sz="2800" b="1" dirty="0">
                <a:solidFill>
                  <a:srgbClr val="CC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愁恨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2144032" y="5198927"/>
            <a:ext cx="507176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4A4A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失群的孤雁，比喻自己因飘零</a:t>
            </a:r>
            <a:r>
              <a:rPr kumimoji="1" lang="zh-CN" altLang="en-US" sz="2800" b="1" dirty="0" smtClean="0">
                <a:solidFill>
                  <a:srgbClr val="4A4A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的身世</a:t>
            </a:r>
            <a:r>
              <a:rPr kumimoji="1" lang="zh-CN" altLang="en-US" sz="2800" b="1" dirty="0">
                <a:solidFill>
                  <a:srgbClr val="4A4A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悲苦</a:t>
            </a:r>
            <a:r>
              <a:rPr kumimoji="1"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和孤寂</a:t>
            </a:r>
            <a:r>
              <a:rPr kumimoji="1" lang="zh-CN" altLang="en-US" sz="2800" b="1" dirty="0">
                <a:solidFill>
                  <a:srgbClr val="4A4A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的心情。</a:t>
            </a:r>
            <a:endParaRPr kumimoji="1" lang="zh-CN" altLang="en-US" sz="2800" dirty="0">
              <a:solidFill>
                <a:srgbClr val="4A4A48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971550" y="2179638"/>
            <a:ext cx="1584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江天</a:t>
            </a: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973138" y="3187700"/>
            <a:ext cx="15113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山景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971550" y="427831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落日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2131809" y="4133850"/>
            <a:ext cx="508399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4A4A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比喻南宋国势</a:t>
            </a:r>
            <a:r>
              <a:rPr kumimoji="1"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衰颓</a:t>
            </a:r>
            <a:r>
              <a:rPr kumimoji="1" lang="zh-CN" altLang="en-US" sz="2800" b="1" dirty="0">
                <a:solidFill>
                  <a:srgbClr val="4A4A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的意思，也表达了作者的</a:t>
            </a:r>
            <a:r>
              <a:rPr kumimoji="1"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愁苦悲凉</a:t>
            </a:r>
            <a:r>
              <a:rPr kumimoji="1" lang="zh-CN" altLang="en-US" sz="2800" b="1" dirty="0">
                <a:solidFill>
                  <a:srgbClr val="4A4A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心情。</a:t>
            </a:r>
          </a:p>
        </p:txBody>
      </p:sp>
      <p:sp>
        <p:nvSpPr>
          <p:cNvPr id="11" name="AutoShape 20"/>
          <p:cNvSpPr>
            <a:spLocks/>
          </p:cNvSpPr>
          <p:nvPr/>
        </p:nvSpPr>
        <p:spPr bwMode="auto">
          <a:xfrm>
            <a:off x="7012191" y="2320607"/>
            <a:ext cx="215900" cy="3671888"/>
          </a:xfrm>
          <a:prstGeom prst="rightBrace">
            <a:avLst>
              <a:gd name="adj1" fmla="val 141728"/>
              <a:gd name="adj2" fmla="val 50000"/>
            </a:avLst>
          </a:prstGeom>
          <a:noFill/>
          <a:ln w="25400">
            <a:solidFill>
              <a:srgbClr val="925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7364820" y="3282156"/>
            <a:ext cx="18002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浩渺壮阔气势雄浑苍茫悲凉</a:t>
            </a:r>
            <a:r>
              <a:rPr kumimoji="1"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60" b="15306"/>
          <a:stretch/>
        </p:blipFill>
        <p:spPr>
          <a:xfrm>
            <a:off x="8986067" y="4095179"/>
            <a:ext cx="3048000" cy="1985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067" y="2161314"/>
            <a:ext cx="3048000" cy="1859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991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60637" y="2636149"/>
            <a:ext cx="9022551" cy="371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99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吴钩</a:t>
            </a:r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本是战场杀敌之锐器，现在却闲置身旁，烘托词人空有满腔雄心壮志，却是英雄无用武之地的苦闷。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　</a:t>
            </a:r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99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栏杆拍遍</a:t>
            </a:r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是胸中说不出的抑郁苦闷之气，借拍打栏杆来发泄，雄心壮志无处施展的急切悲愤的情态。 </a:t>
            </a:r>
            <a:b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</a:b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　</a:t>
            </a:r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99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无人会、登临意</a:t>
            </a: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”感叹自己空有恢复中原的抱负，而南宋统治集团中却无人是知己。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28112" y="323930"/>
            <a:ext cx="7345362" cy="1432500"/>
          </a:xfrm>
          <a:prstGeom prst="snip2DiagRect">
            <a:avLst/>
          </a:prstGeom>
          <a:solidFill>
            <a:srgbClr val="AD543C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2</a:t>
            </a: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、作者用了哪几个动作来表达自己内心的情绪？</a:t>
            </a:r>
          </a:p>
        </p:txBody>
      </p:sp>
      <p:sp>
        <p:nvSpPr>
          <p:cNvPr id="6" name="矩形 5"/>
          <p:cNvSpPr/>
          <p:nvPr/>
        </p:nvSpPr>
        <p:spPr>
          <a:xfrm>
            <a:off x="540817" y="1756430"/>
            <a:ext cx="3659976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en-US" sz="3600" b="1" dirty="0">
                <a:solidFill>
                  <a:srgbClr val="99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看、拍、会、登</a:t>
            </a:r>
            <a:r>
              <a:rPr lang="zh-CN" altLang="en-US" sz="36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zh-CN" altLang="en-US" sz="3600" b="1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Picture 3" descr="546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AC495"/>
              </a:clrFrom>
              <a:clrTo>
                <a:srgbClr val="FAC495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563" r="755" b="2670"/>
          <a:stretch/>
        </p:blipFill>
        <p:spPr bwMode="auto">
          <a:xfrm>
            <a:off x="8825752" y="323930"/>
            <a:ext cx="3366248" cy="6434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448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1077</Words>
  <Application>Microsoft Office PowerPoint</Application>
  <PresentationFormat>宽屏</PresentationFormat>
  <Paragraphs>63</Paragraphs>
  <Slides>15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黑体</vt:lpstr>
      <vt:lpstr>华文行楷</vt:lpstr>
      <vt:lpstr>楷体_GB2312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MBENBEN</cp:lastModifiedBy>
  <cp:revision>语文备课大师【全免费】</cp:revision>
  <dcterms:created xsi:type="dcterms:W3CDTF">2017-10-10T08:04:07Z</dcterms:created>
  <dcterms:modified xsi:type="dcterms:W3CDTF">2017-10-10T10:01:43Z</dcterms:modified>
</cp:coreProperties>
</file>