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70" r:id="rId3"/>
    <p:sldId id="293" r:id="rId4"/>
    <p:sldId id="324" r:id="rId5"/>
    <p:sldId id="325" r:id="rId6"/>
    <p:sldId id="326" r:id="rId7"/>
    <p:sldId id="327" r:id="rId8"/>
    <p:sldId id="329" r:id="rId9"/>
    <p:sldId id="328" r:id="rId10"/>
    <p:sldId id="330" r:id="rId11"/>
    <p:sldId id="331" r:id="rId12"/>
    <p:sldId id="332" r:id="rId13"/>
    <p:sldId id="333" r:id="rId14"/>
    <p:sldId id="334" r:id="rId15"/>
    <p:sldId id="323" r:id="rId16"/>
    <p:sldId id="335" r:id="rId17"/>
    <p:sldId id="336" r:id="rId18"/>
    <p:sldId id="338" r:id="rId19"/>
    <p:sldId id="337" r:id="rId20"/>
    <p:sldId id="339" r:id="rId21"/>
    <p:sldId id="340" r:id="rId22"/>
    <p:sldId id="341" r:id="rId23"/>
    <p:sldId id="342" r:id="rId24"/>
    <p:sldId id="343" r:id="rId25"/>
    <p:sldId id="344" r:id="rId26"/>
    <p:sldId id="346" r:id="rId27"/>
    <p:sldId id="347" r:id="rId28"/>
    <p:sldId id="348" r:id="rId29"/>
    <p:sldId id="285" r:id="rId30"/>
    <p:sldId id="349" r:id="rId31"/>
    <p:sldId id="350" r:id="rId32"/>
    <p:sldId id="315" r:id="rId33"/>
    <p:sldId id="351" r:id="rId34"/>
    <p:sldId id="291" r:id="rId35"/>
    <p:sldId id="292" r:id="rId36"/>
    <p:sldId id="258" r:id="rId3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574" autoAdjust="0"/>
    <p:restoredTop sz="94660"/>
  </p:normalViewPr>
  <p:slideViewPr>
    <p:cSldViewPr>
      <p:cViewPr varScale="1">
        <p:scale>
          <a:sx n="102" d="100"/>
          <a:sy n="102" d="100"/>
        </p:scale>
        <p:origin x="-14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9D010C-2BED-4DC2-80DC-C692246B1DF3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CBC80B-0D00-4BD1-8789-115615A819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48C7E7-722E-4459-BE85-A8A22541429D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A27CC7-633A-4B96-992A-927B37DFA4B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401BC1F-C29C-4450-9235-D440D41FC156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E933D5-726A-49A6-AC11-70185DAE7BA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E69BE2E-8F2E-4184-8ED8-D0C79726C76B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1A8009-FE5B-4729-A268-A976DDCF925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12D069-4869-4D18-9560-6F27143D85FA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A95C77-4517-4ADE-AC87-682AA5B82D5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5672C-35AB-4F48-9259-DEA4DF58B9DA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DF79DD-C799-4B50-87E7-DC880AEDB13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6888FB-1054-47E4-8130-8774DD93ECDD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ED5CE8-9490-432A-A6EA-DBD67876585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4AD651-AF32-4660-B93B-19ADD05E1143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544D11-6E29-485E-8427-BA2BF34930B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F224F5-10A5-4940-9134-F6CD77109869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CE3CC5-095E-4556-AA8B-9CFE0EB0ACF1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C8559B-914D-4C96-B20D-441D94F373CD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6D74C9-E949-4F30-881F-27F224986FD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D263CE-42BB-4367-BAD0-B6563C20AFD2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D0C26A-44BF-47A2-86FA-76C5EB29206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7DF160F-663B-4350-BBEA-EF7EDA83C8D6}" type="datetimeFigureOut">
              <a:rPr lang="zh-CN" altLang="en-US"/>
              <a:pPr>
                <a:defRPr/>
              </a:pPr>
              <a:t>2017/5/7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63D44B01-BD5F-421D-B687-BE2092DD256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4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20874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高中数学人教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A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选修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4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－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5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/>
            </a:r>
            <a:b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</a:b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不等式选讲</a:t>
            </a:r>
            <a:endParaRPr lang="zh-CN" altLang="en-US" b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3315" name="副标题 2"/>
          <p:cNvSpPr>
            <a:spLocks noGrp="1"/>
          </p:cNvSpPr>
          <p:nvPr>
            <p:ph type="subTitle" idx="1"/>
          </p:nvPr>
        </p:nvSpPr>
        <p:spPr>
          <a:xfrm>
            <a:off x="1447800" y="4124994"/>
            <a:ext cx="6400800" cy="1392238"/>
          </a:xfrm>
        </p:spPr>
        <p:txBody>
          <a:bodyPr/>
          <a:lstStyle/>
          <a:p>
            <a:r>
              <a:rPr lang="zh-CN" altLang="en-US" b="1" dirty="0" smtClean="0">
                <a:solidFill>
                  <a:srgbClr val="FF0000"/>
                </a:solidFill>
              </a:rPr>
              <a:t>四川省成都市新都一中</a:t>
            </a:r>
            <a:endParaRPr lang="en-US" altLang="zh-CN" b="1" dirty="0" smtClean="0">
              <a:solidFill>
                <a:srgbClr val="FF0000"/>
              </a:solidFill>
            </a:endParaRPr>
          </a:p>
          <a:p>
            <a:r>
              <a:rPr lang="zh-CN" altLang="en-US" b="1" dirty="0" smtClean="0">
                <a:solidFill>
                  <a:srgbClr val="FF0000"/>
                </a:solidFill>
              </a:rPr>
              <a:t>肖  宏</a:t>
            </a:r>
          </a:p>
        </p:txBody>
      </p:sp>
      <p:pic>
        <p:nvPicPr>
          <p:cNvPr id="13319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从而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222139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由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知，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上递增，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上递减，无法判断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上递减，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∞)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上递增，无法判断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为周期函数，无法判断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在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上为增函数，所以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，故选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51976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4: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运用不等式的性质需要注意的问题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不等式的基础就在于不等式的基本性质，不等式的性质与等式的性质是有区别的，特别是在不等式的两边同乘以或同除以一个数时，往往会像对待等式一样给予简单的乘除而不顾方向出错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特别是含有参数的不等式，在未知参数的符号时要注意对参数进行分类，并对各种情况进行分类解答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500170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议一议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，下面证明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的过程正确吗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如果不正确，请你给出正确的证明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证明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𝐜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𝐚</m:t>
                                  </m:r>
                                </m:den>
                              </m:f>
                              <m:r>
                                <a:rPr lang="en-US" altLang="zh-CN" b="1"/>
                                <m:t>&gt;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𝐝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𝐛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𝐛𝐜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𝐚𝐝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𝐚𝐛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𝐛𝐚</m:t>
                        </m:r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)&gt;0.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  <m:r>
                      <a:rPr lang="zh-CN" altLang="zh-CN" b="1"/>
                      <m:t>－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从而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r="-265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746694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题中的证明过程有两处错误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第一，两个不等式相乘，忽略了均大于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才可相乘这一条件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第二，由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得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𝐜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𝐝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时，应满足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两边才可进行平方，但本题没有这一条件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正确证明如下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𝐜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𝐚</m:t>
                                  </m:r>
                                </m:den>
                              </m:f>
                              <m:r>
                                <a:rPr lang="en-US" altLang="zh-CN" b="1"/>
                                <m:t>&gt;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𝐝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𝐛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𝐛𝐜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𝐚𝐝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𝐜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𝐚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𝐝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𝐛</m:t>
                                  </m:r>
                                </m:den>
                              </m:f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𝐛𝐜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𝐚𝐝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𝟎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𝐛𝐜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－</m:t>
                                  </m:r>
                                  <m:r>
                                    <a:rPr lang="en-US" altLang="zh-CN" b="1" i="1"/>
                                    <m:t>𝐚𝐝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𝐚𝐛</m:t>
                                  </m:r>
                                </m:den>
                              </m:f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𝟎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𝐛𝐜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𝐚𝐝</m:t>
                              </m:r>
                              <m:r>
                                <a:rPr lang="en-US" altLang="zh-CN" b="1"/>
                                <m:t>&gt;</m:t>
                              </m:r>
                              <m:r>
                                <a:rPr lang="en-US" altLang="zh-CN" b="1" i="1"/>
                                <m:t>𝟎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154379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不等式的性质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且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　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err="1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altLang="zh-CN" b="1" i="1" baseline="30000" dirty="0" err="1" smtClean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e</a:t>
                </a:r>
                <a:r>
                  <a:rPr lang="en-US" altLang="zh-CN" b="1" i="1" baseline="30000" dirty="0" err="1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R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“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”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充分不必要条件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必要不充分条件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充要条件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既不充分也不必要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条件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1037352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【方法指导】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利用排除法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利用特值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可解，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利用两命题间的关系可解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不正确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不正确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不正确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，所以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e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正确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，则必有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而当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时，不能推出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的充分不必要条件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48024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有三个条件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:①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;②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;③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，其中能成为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的充分条件的个数是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　　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.3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491414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①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由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，故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bc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的充分条件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;②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;③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当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时，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，故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②③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不是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的充分条件，故选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【答案】</a:t>
            </a:r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B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30760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比较大小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∈(0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的大小关系是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N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不确定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𝟐𝟏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		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err="1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 smtClean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z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501" b="-389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5864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250825"/>
            <a:ext cx="8229600" cy="1161951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不等式的基本性质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情境.eps" descr="id:2147505748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07504" y="1268760"/>
            <a:ext cx="2214984" cy="786502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2276872"/>
            <a:ext cx="8229600" cy="4392489"/>
          </a:xfrm>
        </p:spPr>
        <p:txBody>
          <a:bodyPr/>
          <a:lstStyle/>
          <a:p>
            <a:pPr>
              <a:lnSpc>
                <a:spcPct val="200000"/>
              </a:lnSpc>
            </a:pPr>
            <a:r>
              <a:rPr lang="zh-CN" altLang="zh-CN" b="1" dirty="0"/>
              <a:t>甲现在比乙大，再过几年，甲仍然比乙大，它揭示了一个什么问题</a:t>
            </a:r>
            <a:r>
              <a:rPr lang="en-US" altLang="zh-CN" b="1" dirty="0"/>
              <a:t>?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3748497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【方法指导】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将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作差、变形、因式分解可解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利用对数运算法则整理，再利用对数函数的单调性可解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又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∈(0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，所以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1&lt;0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baseline="-25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，即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M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N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2386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𝟔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𝟓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𝟐𝟏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𝟑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𝟕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𝟕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𝟔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𝟓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𝟓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𝟔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b="1" i="1" baseline="-25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b="1" i="1"/>
                        </m:ctrlPr>
                      </m:radPr>
                      <m:deg/>
                      <m:e>
                        <m:r>
                          <a:rPr lang="en-US" altLang="zh-CN" b="1" i="1"/>
                          <m:t>𝟕</m:t>
                        </m:r>
                      </m:e>
                    </m:ra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z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【答案】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14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082879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变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式训练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比较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的大小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设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，且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，试比较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的大小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【解析】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因为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≥0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，所以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1)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1&gt;0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即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2)&gt;0.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所以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baseline="30000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883301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≠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 所以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𝐚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𝐛</m:t>
                            </m:r>
                          </m:sup>
                        </m:sSup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𝐚</m:t>
                            </m:r>
                          </m:e>
                          <m:sup>
                            <m:r>
                              <a:rPr lang="en-US" altLang="zh-CN" b="1" i="1"/>
                              <m:t>𝐛</m:t>
                            </m:r>
                          </m:sup>
                        </m:sSup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𝐛</m:t>
                            </m:r>
                          </m:e>
                          <m:sup>
                            <m:r>
                              <a:rPr lang="en-US" altLang="zh-CN" b="1" i="1"/>
                              <m:t>𝐚</m:t>
                            </m:r>
                          </m:sup>
                        </m:sSup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0&lt;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baseline="30000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综上，当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，且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≠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时，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79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962414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不等式性质的应用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例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zh-CN" altLang="en-US" b="1" dirty="0" smtClean="0">
                <a:latin typeface="Times New Roman" pitchFamily="18" charset="0"/>
                <a:cs typeface="Times New Roman" pitchFamily="18" charset="0"/>
              </a:rPr>
              <a:t>、</a:t>
            </a: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已知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1≤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≤3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，求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x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y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的取值范围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【方法指导】用已知表示出未知，并运用不等式的性质求解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1994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m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𝐦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𝐧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𝐦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r>
                                <a:rPr lang="en-US" altLang="zh-CN" b="1" i="1"/>
                                <m:t>𝟐𝐧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𝟑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即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𝐦</m:t>
                              </m:r>
                              <m:r>
                                <a:rPr lang="zh-CN" altLang="zh-CN" b="1"/>
                                <m:t>＝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𝟓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𝟑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𝐧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－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𝟐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𝟑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≤3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b="-160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083722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𝟓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𝟐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)≤1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即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≤1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en-US" altLang="zh-CN" b="1" dirty="0" smtClean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[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𝟏𝟏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].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0389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变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式训练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、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二次函数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的图象关于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轴对称，且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(1)≤2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(2)≤4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，求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的取值范围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【解析】设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≠0)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𝐟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𝟏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𝐚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𝐜</m:t>
                              </m:r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𝐟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(</m:t>
                              </m:r>
                              <m:r>
                                <a:rPr lang="en-US" altLang="zh-CN" b="1" i="1"/>
                                <m:t>𝟐</m:t>
                              </m:r>
                              <m:r>
                                <m:rPr>
                                  <m:nor/>
                                </m:rPr>
                                <a:rPr lang="en-US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)</m:t>
                              </m:r>
                              <m:r>
                                <a:rPr lang="zh-CN" altLang="zh-CN" b="1"/>
                                <m:t>＝</m:t>
                              </m:r>
                              <m:r>
                                <a:rPr lang="en-US" altLang="zh-CN" b="1" i="1"/>
                                <m:t>𝟒𝐚</m:t>
                              </m:r>
                              <m:r>
                                <a:rPr lang="zh-CN" altLang="zh-CN" b="1"/>
                                <m:t>＋</m:t>
                              </m:r>
                              <m:r>
                                <a:rPr lang="en-US" altLang="zh-CN" b="1" i="1"/>
                                <m:t>𝐜</m:t>
                              </m:r>
                            </m:e>
                          </m:mr>
                        </m:m>
                      </m:e>
                    </m: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⇒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lang="zh-CN" altLang="zh-CN" b="1" i="1"/>
                        </m:ctrlPr>
                      </m:dPr>
                      <m:e>
                        <m:m>
                          <m:mPr>
                            <m:plcHide m:val="on"/>
                            <m:mcs>
                              <m:mc>
                                <m:mcPr>
                                  <m:count m:val="1"/>
                                  <m:mcJc m:val="center"/>
                                </m:mcPr>
                              </m:mc>
                            </m:mcs>
                            <m:ctrlPr>
                              <a:rPr lang="zh-CN" altLang="zh-CN" b="1" i="1"/>
                            </m:ctrlPr>
                          </m:mPr>
                          <m:mr>
                            <m:e>
                              <m:r>
                                <a:rPr lang="en-US" altLang="zh-CN" b="1" i="1"/>
                                <m:t>𝐚</m:t>
                              </m:r>
                              <m:r>
                                <a:rPr lang="zh-CN" altLang="zh-CN" b="1"/>
                                <m:t>＝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𝐟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1" i="1"/>
                                    <m:t>𝟐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)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－</m:t>
                                  </m:r>
                                  <m:r>
                                    <a:rPr lang="en-US" altLang="zh-CN" b="1" i="1"/>
                                    <m:t>𝐟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1" i="1"/>
                                    <m:t>𝟏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𝟑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  <m:mr>
                            <m:e>
                              <m:r>
                                <a:rPr lang="en-US" altLang="zh-CN" b="1" i="1"/>
                                <m:t>𝐜</m:t>
                              </m:r>
                              <m:r>
                                <a:rPr lang="zh-CN" altLang="zh-CN" b="1"/>
                                <m:t>＝</m:t>
                              </m:r>
                              <m:f>
                                <m:fPr>
                                  <m:ctrlPr>
                                    <a:rPr lang="zh-CN" altLang="zh-CN" b="1" i="1"/>
                                  </m:ctrlPr>
                                </m:fPr>
                                <m:num>
                                  <m:r>
                                    <a:rPr lang="en-US" altLang="zh-CN" b="1" i="1"/>
                                    <m:t>𝟒𝐟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1" i="1"/>
                                    <m:t>𝟏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)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－</m:t>
                                  </m:r>
                                  <m:r>
                                    <a:rPr lang="en-US" altLang="zh-CN" b="1" i="1"/>
                                    <m:t>𝐟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(</m:t>
                                  </m:r>
                                  <m:r>
                                    <a:rPr lang="en-US" altLang="zh-CN" b="1" i="1"/>
                                    <m:t>𝟐</m:t>
                                  </m:r>
                                  <m:r>
                                    <m:rPr>
                                      <m:nor/>
                                    </m:rPr>
                                    <a:rPr lang="en-US" altLang="zh-CN" b="1">
                                      <a:latin typeface="Times New Roman" pitchFamily="18" charset="0"/>
                                      <a:cs typeface="Times New Roman" pitchFamily="18" charset="0"/>
                                    </a:rPr>
                                    <m:t>)</m:t>
                                  </m:r>
                                </m:num>
                                <m:den>
                                  <m:r>
                                    <a:rPr lang="en-US" altLang="zh-CN" b="1" i="1"/>
                                    <m:t>𝟑</m:t>
                                  </m:r>
                                </m:den>
                              </m:f>
                              <m:r>
                                <m:rPr>
                                  <m:nor/>
                                </m:rPr>
                                <a:rPr lang="zh-CN" altLang="zh-CN" b="1">
                                  <a:latin typeface="Times New Roman" pitchFamily="18" charset="0"/>
                                  <a:cs typeface="Times New Roman" pitchFamily="18" charset="0"/>
                                </a:rPr>
                                <m:t>，</m:t>
                              </m:r>
                            </m:e>
                          </m:mr>
                        </m:m>
                      </m:e>
                    </m:d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43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332714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问题导学.eps" descr="id:2147505790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1619672" y="250825"/>
            <a:ext cx="2274039" cy="664711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9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c</a:t>
                </a:r>
              </a:p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𝟒𝐟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𝟐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  <m:r>
                      <a:rPr lang="zh-CN" altLang="zh-CN" b="1"/>
                      <m:t>＝</m:t>
                    </m:r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𝟖𝐟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𝟐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𝟓𝐟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因为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(1)≤2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3≤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(2)≤4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5≤5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(1)≤10⇒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10≤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(1)≤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24≤8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(2)≤32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，所以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14≤8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5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(1)≤27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所以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𝟏𝟒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𝟖𝐟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𝟐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  <m:r>
                          <m:rPr>
                            <m:nor/>
                          </m:rPr>
                          <a:rPr lang="zh-CN" altLang="zh-CN" b="1">
                            <a:latin typeface="Times New Roman" pitchFamily="18" charset="0"/>
                            <a:cs typeface="Times New Roman" pitchFamily="18" charset="0"/>
                          </a:rPr>
                          <m:t>－</m:t>
                        </m:r>
                        <m:r>
                          <a:rPr lang="en-US" altLang="zh-CN" b="1" i="1"/>
                          <m:t>𝟓𝐟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(</m:t>
                        </m:r>
                        <m:r>
                          <a:rPr lang="en-US" altLang="zh-CN" b="1" i="1"/>
                          <m:t>𝟏</m:t>
                        </m:r>
                        <m:r>
                          <m:rPr>
                            <m:nor/>
                          </m:rPr>
                          <a:rPr lang="en-US" altLang="zh-CN" b="1">
                            <a:latin typeface="Times New Roman" pitchFamily="18" charset="0"/>
                            <a:cs typeface="Times New Roman" pitchFamily="18" charset="0"/>
                          </a:rPr>
                          <m:t>)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≤9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，即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𝟏𝟒</m:t>
                        </m:r>
                      </m:num>
                      <m:den>
                        <m:r>
                          <a:rPr lang="en-US" altLang="zh-CN" b="1" i="1"/>
                          <m:t>𝟑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≤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f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(3)≤9.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461544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不等关系与不等式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(1)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不等关系强调的是关系，而不等式强调的则是表示两者不等关系的式子，可用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≠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≥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“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≤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”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等式子表示，不等关系可通过不等式来体现，离开不等式，不等关系就无法体现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将不等关系熟练化为不等式是解决不等式应用题的基础，不可忽视，比较法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作差、作商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是证明不等式的最基本也是最重要的方法，应引起高度重视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658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预学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1: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两个实数比较大小的依据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在数轴上不同的点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与点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分别表示两个不同的实数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与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，右边的点表示的数比左边的点表示的数大，实数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在数轴上的表示如图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可以看出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之间具有以下性质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&gt;0⇔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＝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;</a:t>
            </a:r>
          </a:p>
          <a:p>
            <a:r>
              <a:rPr lang="en-US" altLang="zh-CN" b="1" i="1" dirty="0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&lt;0⇔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15CG2SXDXARA4-5-2.EPS" descr="id:214749112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3779912" y="4365104"/>
            <a:ext cx="5112568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06939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2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不等式的性质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对于不等式的性质，关键是正确理解和运用，要弄清每一个性质的条件，注意条件放宽和加强后，结论是否发生了变化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;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运用不等式的性质时，一定要注意不等式成立的条件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26928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251520" y="1484313"/>
            <a:ext cx="8712968" cy="5185047"/>
          </a:xfrm>
        </p:spPr>
        <p:txBody>
          <a:bodyPr/>
          <a:lstStyle/>
          <a:p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3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比较两个实数的大小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要比较两个实数的大小，通常可以归结为判断它们的差的符号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仅判断差的符号，至于确切值是多少无关紧要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在判断两个具体实数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或代数式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的差的符号的过程中，常会涉及一些具体变形，如因式分解、配方等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对于具体问题，如何采用恰当的变形方式来达到目的，要视具体问题而定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技法归纳.eps" descr="id:2147505797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50825"/>
            <a:ext cx="2274039" cy="7367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48951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457200" y="1484313"/>
            <a:ext cx="8229600" cy="5185047"/>
          </a:xfrm>
        </p:spPr>
        <p:txBody>
          <a:bodyPr/>
          <a:lstStyle/>
          <a:p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(2016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年全国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Ⅰ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卷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若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0&lt;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&lt;1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，则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　　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baseline="30000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baseline="30000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ab</a:t>
            </a:r>
            <a:r>
              <a:rPr lang="en-US" altLang="zh-CN" b="1" i="1" baseline="30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ba</a:t>
            </a:r>
            <a:r>
              <a:rPr lang="en-US" altLang="zh-CN" b="1" i="1" baseline="30000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alog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blog</a:t>
            </a:r>
            <a:r>
              <a:rPr lang="en-US" altLang="zh-CN" b="1" i="1" baseline="-25000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	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dirty="0" err="1" smtClean="0">
                <a:latin typeface="Times New Roman" pitchFamily="18" charset="0"/>
                <a:cs typeface="Times New Roman" pitchFamily="18" charset="0"/>
              </a:rPr>
              <a:t>.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&lt;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log</a:t>
            </a:r>
            <a:r>
              <a:rPr lang="en-US" altLang="zh-CN" b="1" i="1" baseline="-25000" dirty="0" err="1" smtClean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i="1" dirty="0" err="1" smtClean="0">
                <a:latin typeface="Times New Roman" pitchFamily="18" charset="0"/>
                <a:cs typeface="Times New Roman" pitchFamily="18" charset="0"/>
              </a:rPr>
              <a:t>c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3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189255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单色拓展延伸.eps" descr="id:2147500242;FounderCES"/>
          <p:cNvPicPr/>
          <p:nvPr/>
        </p:nvPicPr>
        <p:blipFill>
          <a:blip r:embed="rId2"/>
          <a:stretch>
            <a:fillRect/>
          </a:stretch>
        </p:blipFill>
        <p:spPr>
          <a:xfrm>
            <a:off x="2051720" y="449262"/>
            <a:ext cx="1944216" cy="74748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457200" y="1484313"/>
                <a:ext cx="8229600" cy="5185047"/>
              </a:xfrm>
            </p:spPr>
            <p:txBody>
              <a:bodyPr/>
              <a:lstStyle/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取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  <m:r>
                      <a:rPr lang="zh-CN" altLang="zh-CN" sz="2800" b="1"/>
                      <m:t>，</m:t>
                    </m:r>
                    <m:sSup>
                      <m:sSupPr>
                        <m:ctrlPr>
                          <a:rPr lang="zh-CN" altLang="zh-CN" sz="2800" b="1" i="1"/>
                        </m:ctrlPr>
                      </m:sSupPr>
                      <m:e>
                        <m:r>
                          <a:rPr lang="en-US" altLang="zh-CN" sz="2800" b="1" i="1"/>
                          <m:t>𝟒</m:t>
                        </m:r>
                      </m:e>
                      <m:sup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/>
                        </m:ctrlPr>
                      </m:sSupPr>
                      <m:e>
                        <m:r>
                          <a:rPr lang="en-US" altLang="zh-CN" sz="2800" b="1" i="1"/>
                          <m:t>𝟐</m:t>
                        </m:r>
                      </m:e>
                      <m:sup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错误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/>
                        </m:ctrlPr>
                      </m:sSupPr>
                      <m:e>
                        <m:r>
                          <a:rPr lang="en-US" altLang="zh-CN" sz="2800" b="1" i="1"/>
                          <m:t>𝟐</m:t>
                        </m:r>
                      </m:e>
                      <m:sup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zh-CN" altLang="zh-CN" sz="2800" b="1" i="1"/>
                        </m:ctrlPr>
                      </m:radPr>
                      <m:deg/>
                      <m:e>
                        <m:r>
                          <a:rPr lang="en-US" altLang="zh-CN" sz="2800" b="1" i="1"/>
                          <m:t>𝟐</m:t>
                        </m:r>
                      </m:e>
                    </m:rad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&gt;2×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zh-CN" altLang="zh-CN" sz="2800" b="1" i="1"/>
                        </m:ctrlPr>
                      </m:sSupPr>
                      <m:e>
                        <m:r>
                          <a:rPr lang="en-US" altLang="zh-CN" sz="2800" b="1" i="1"/>
                          <m:t>𝟒</m:t>
                        </m:r>
                      </m:e>
                      <m:sup>
                        <m:f>
                          <m:fPr>
                            <m:ctrlPr>
                              <a:rPr lang="zh-CN" altLang="zh-CN" sz="2800" b="1" i="1"/>
                            </m:ctrlPr>
                          </m:fPr>
                          <m:num>
                            <m:r>
                              <a:rPr lang="en-US" altLang="zh-CN" sz="2800" b="1" i="1"/>
                              <m:t>𝟏</m:t>
                            </m:r>
                          </m:num>
                          <m:den>
                            <m:r>
                              <a:rPr lang="en-US" altLang="zh-CN" sz="2800" b="1" i="1"/>
                              <m:t>𝟐</m:t>
                            </m:r>
                          </m:den>
                        </m:f>
                      </m:sup>
                    </m:sSup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错误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:r>
                  <a:rPr lang="en-US" altLang="zh-CN" sz="2800" b="1" i="1" dirty="0" smtClean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4&lt;2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正确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;</a:t>
                </a:r>
              </a:p>
              <a:p>
                <a:r>
                  <a:rPr lang="en-US" altLang="zh-CN" sz="2800" b="1" i="1" dirty="0" smtClean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sz="2800" b="1" baseline="-25000" dirty="0" smtClean="0">
                    <a:latin typeface="Times New Roman" pitchFamily="18" charset="0"/>
                    <a:cs typeface="Times New Roman" pitchFamily="18" charset="0"/>
                  </a:rPr>
                  <a:t>4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log</a:t>
                </a:r>
                <a:r>
                  <a:rPr lang="en-US" altLang="zh-CN" sz="2800" b="1" baseline="-25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sz="2800" b="1" i="1"/>
                        </m:ctrlPr>
                      </m:fPr>
                      <m:num>
                        <m:r>
                          <a:rPr lang="en-US" altLang="zh-CN" sz="2800" b="1" i="1"/>
                          <m:t>𝟏</m:t>
                        </m:r>
                      </m:num>
                      <m:den>
                        <m:r>
                          <a:rPr lang="en-US" altLang="zh-CN" sz="2800" b="1" i="1"/>
                          <m:t>𝟐</m:t>
                        </m:r>
                      </m:den>
                    </m:f>
                  </m:oMath>
                </a14:m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＝－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错误</a:t>
                </a:r>
                <a:r>
                  <a:rPr lang="en-US" altLang="zh-CN" sz="2800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zh-CN" altLang="zh-CN" sz="2800" b="1" dirty="0" smtClean="0">
                    <a:latin typeface="Times New Roman" pitchFamily="18" charset="0"/>
                    <a:cs typeface="Times New Roman" pitchFamily="18" charset="0"/>
                  </a:rPr>
                  <a:t>故</a:t>
                </a:r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选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sz="2800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sz="2800" b="1" dirty="0">
                    <a:latin typeface="Times New Roman" pitchFamily="18" charset="0"/>
                    <a:cs typeface="Times New Roman" pitchFamily="18" charset="0"/>
                  </a:rPr>
                  <a:t>【答案】</a:t>
                </a:r>
                <a:r>
                  <a:rPr lang="en-US" altLang="zh-CN" sz="2800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endParaRPr lang="zh-CN" altLang="zh-CN" sz="2800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457200" y="1484313"/>
                <a:ext cx="8229600" cy="5185047"/>
              </a:xfrm>
              <a:blipFill rotWithShape="1">
                <a:blip r:embed="rId3"/>
                <a:stretch>
                  <a:fillRect l="-12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4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79784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单色知识重构.eps" descr="id:2147505832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123728" y="250825"/>
            <a:ext cx="1979340" cy="736719"/>
          </a:xfrm>
          <a:prstGeom prst="rect">
            <a:avLst/>
          </a:prstGeom>
        </p:spPr>
      </p:pic>
      <p:pic>
        <p:nvPicPr>
          <p:cNvPr id="8" name="15CG2SXDXARA4-5-3.EPS" descr="id:2147491192;FounderCES"/>
          <p:cNvPicPr/>
          <p:nvPr/>
        </p:nvPicPr>
        <p:blipFill>
          <a:blip r:embed="rId4"/>
          <a:stretch>
            <a:fillRect/>
          </a:stretch>
        </p:blipFill>
        <p:spPr>
          <a:xfrm>
            <a:off x="722312" y="1412776"/>
            <a:ext cx="7306072" cy="5256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1182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1763688" y="3140968"/>
            <a:ext cx="504056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/>
              <a:t>作业：见固学案</a:t>
            </a:r>
            <a:endParaRPr lang="zh-CN" altLang="en-US" sz="3200" b="1" dirty="0"/>
          </a:p>
        </p:txBody>
      </p:sp>
      <p:sp>
        <p:nvSpPr>
          <p:cNvPr id="14337" name="标题 1"/>
          <p:cNvSpPr>
            <a:spLocks noGrp="1"/>
          </p:cNvSpPr>
          <p:nvPr>
            <p:ph type="title"/>
          </p:nvPr>
        </p:nvSpPr>
        <p:spPr>
          <a:xfrm>
            <a:off x="468313" y="454025"/>
            <a:ext cx="8229600" cy="1143000"/>
          </a:xfrm>
        </p:spPr>
        <p:txBody>
          <a:bodyPr/>
          <a:lstStyle/>
          <a:p>
            <a:r>
              <a:rPr lang="zh-CN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第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课时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　不等式的基本性质</a:t>
            </a:r>
            <a:endParaRPr lang="zh-CN" altLang="en-US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513663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3" descr="C:\Users\Administrator\Desktop\2006060604.jpg"/>
          <p:cNvPicPr>
            <a:picLocks noChangeAspect="1" noChangeArrowheads="1"/>
          </p:cNvPicPr>
          <p:nvPr/>
        </p:nvPicPr>
        <p:blipFill>
          <a:blip r:embed="rId2"/>
          <a:srcRect b="6288"/>
          <a:stretch>
            <a:fillRect/>
          </a:stretch>
        </p:blipFill>
        <p:spPr bwMode="auto">
          <a:xfrm>
            <a:off x="0" y="11113"/>
            <a:ext cx="9144000" cy="684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62" name="标题 1"/>
          <p:cNvSpPr>
            <a:spLocks noGrp="1"/>
          </p:cNvSpPr>
          <p:nvPr>
            <p:ph type="ctrTitle"/>
          </p:nvPr>
        </p:nvSpPr>
        <p:spPr>
          <a:xfrm>
            <a:off x="723900" y="1125538"/>
            <a:ext cx="7772400" cy="1470025"/>
          </a:xfrm>
        </p:spPr>
        <p:txBody>
          <a:bodyPr/>
          <a:lstStyle/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ea typeface="黑体" pitchFamily="2" charset="-122"/>
                <a:cs typeface="Times New Roman" pitchFamily="18" charset="0"/>
              </a:rPr>
              <a:t>Thanks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ea typeface="黑体" pitchFamily="2" charset="-122"/>
              <a:cs typeface="Times New Roman" pitchFamily="18" charset="0"/>
            </a:endParaRPr>
          </a:p>
        </p:txBody>
      </p:sp>
      <p:sp>
        <p:nvSpPr>
          <p:cNvPr id="15363" name="副标题 2"/>
          <p:cNvSpPr>
            <a:spLocks noGrp="1"/>
          </p:cNvSpPr>
          <p:nvPr>
            <p:ph type="subTitle" idx="1"/>
          </p:nvPr>
        </p:nvSpPr>
        <p:spPr>
          <a:xfrm>
            <a:off x="1447800" y="2997200"/>
            <a:ext cx="6400800" cy="1295896"/>
          </a:xfrm>
        </p:spPr>
        <p:txBody>
          <a:bodyPr/>
          <a:lstStyle/>
          <a:p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2017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年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月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zh-CN" alt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日</a:t>
            </a:r>
            <a:endParaRPr lang="en-US" altLang="zh-CN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http://www.kaiquanjy.com</a:t>
            </a:r>
            <a:endParaRPr lang="zh-CN" altLang="en-US" b="1" i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5367" name="Picture 7" descr="图片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476375" cy="141605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练一练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，比较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与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的大小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【解析】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＝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1)[(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∵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&gt;1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1&gt;0.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又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1)[(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r>
                          <a:rPr lang="en-US" altLang="zh-CN" b="1" i="1"/>
                          <m:t>𝟐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𝟑</m:t>
                        </m:r>
                      </m:num>
                      <m:den>
                        <m:r>
                          <a:rPr lang="en-US" altLang="zh-CN" b="1" i="1"/>
                          <m:t>𝟒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]&gt;0.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∴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1&gt;2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－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49649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预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学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2: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不等式的性质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对称性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⇔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传递性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⇒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(3)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相加性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⇔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(4)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相乘性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(5)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乘方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&gt;0⇒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i="1" baseline="30000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(6)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开方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&gt;0⇒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𝐧</m:t>
                        </m:r>
                      </m:deg>
                      <m:e>
                        <m:r>
                          <a:rPr lang="en-US" altLang="zh-CN" b="1" i="1"/>
                          <m:t>𝐚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rad>
                      <m:radPr>
                        <m:ctrlPr>
                          <a:rPr lang="zh-CN" altLang="zh-CN" b="1" i="1"/>
                        </m:ctrlPr>
                      </m:radPr>
                      <m:deg>
                        <m:r>
                          <a:rPr lang="en-US" altLang="zh-CN" b="1" i="1"/>
                          <m:t>𝐧</m:t>
                        </m:r>
                      </m:deg>
                      <m:e>
                        <m:r>
                          <a:rPr lang="en-US" altLang="zh-CN" b="1" i="1"/>
                          <m:t>𝐛</m:t>
                        </m:r>
                      </m:e>
                    </m:rad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∈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≥2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93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61743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33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433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想一想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已知三个不等式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:①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&gt;0;②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;③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，以其中两个作为条件，余下一个作为结论，则可以组成多少个正确的命题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?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并写出这些命题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171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898916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【解析】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可以组成下列三</a:t>
                </a:r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个命题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命题一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命题二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;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命题三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𝐜</m:t>
                        </m:r>
                      </m:num>
                      <m:den>
                        <m:r>
                          <a:rPr lang="en-US" altLang="zh-CN" b="1" i="1"/>
                          <m:t>𝐚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𝐝</m:t>
                        </m:r>
                      </m:num>
                      <m:den>
                        <m:r>
                          <a:rPr lang="en-US" altLang="zh-CN" b="1" i="1"/>
                          <m:t>𝐛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ad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ab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</a:p>
              <a:p>
                <a:r>
                  <a:rPr lang="zh-CN" altLang="en-US" b="1" dirty="0" smtClean="0">
                    <a:latin typeface="Times New Roman" pitchFamily="18" charset="0"/>
                    <a:cs typeface="Times New Roman" pitchFamily="18" charset="0"/>
                  </a:rPr>
                  <a:t>他们都是正确的．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3432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p:sp>
        <p:nvSpPr>
          <p:cNvPr id="14338" name="副标题 2"/>
          <p:cNvSpPr>
            <a:spLocks noGrp="1"/>
          </p:cNvSpPr>
          <p:nvPr>
            <p:ph idx="1"/>
          </p:nvPr>
        </p:nvSpPr>
        <p:spPr>
          <a:xfrm>
            <a:off x="179512" y="1340768"/>
            <a:ext cx="8507288" cy="5328592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zh-CN" altLang="zh-CN" b="1" dirty="0" smtClean="0">
                <a:latin typeface="Times New Roman" pitchFamily="18" charset="0"/>
                <a:cs typeface="Times New Roman" pitchFamily="18" charset="0"/>
              </a:rPr>
              <a:t>预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学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3: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移项法则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 err="1">
                <a:latin typeface="Times New Roman" pitchFamily="18" charset="0"/>
                <a:cs typeface="Times New Roman" pitchFamily="18" charset="0"/>
              </a:rPr>
              <a:t>⇔</a:t>
            </a:r>
            <a:r>
              <a:rPr lang="en-US" altLang="zh-CN" b="1" i="1" dirty="0" err="1"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c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－</a:t>
            </a:r>
            <a:r>
              <a:rPr lang="en-US" altLang="zh-CN" b="1" i="1" dirty="0"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推论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同向不等式可加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⇒</a:t>
            </a:r>
            <a:r>
              <a:rPr lang="en-US" altLang="zh-CN" b="1" i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＋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推论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同向不等式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(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正</a:t>
            </a:r>
            <a:r>
              <a:rPr lang="en-US" altLang="zh-CN" b="1" dirty="0">
                <a:latin typeface="Times New Roman" pitchFamily="18" charset="0"/>
                <a:cs typeface="Times New Roman" pitchFamily="18" charset="0"/>
              </a:rPr>
              <a:t>)</a:t>
            </a:r>
            <a:r>
              <a:rPr lang="zh-CN" altLang="zh-CN" b="1" dirty="0">
                <a:latin typeface="Times New Roman" pitchFamily="18" charset="0"/>
                <a:cs typeface="Times New Roman" pitchFamily="18" charset="0"/>
              </a:rPr>
              <a:t>可乘</a:t>
            </a:r>
            <a:r>
              <a:rPr lang="en-US" altLang="zh-CN" b="1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>
              <a:lnSpc>
                <a:spcPct val="150000"/>
              </a:lnSpc>
            </a:pP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&gt;0</a:t>
            </a:r>
            <a:r>
              <a:rPr lang="zh-CN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d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&gt;0⇒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ac</a:t>
            </a:r>
            <a:r>
              <a:rPr lang="en-US" altLang="zh-CN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&gt;</a:t>
            </a:r>
            <a:r>
              <a:rPr lang="en-US" altLang="zh-CN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bd</a:t>
            </a:r>
            <a:r>
              <a:rPr lang="en-US" altLang="zh-CN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zh-CN" altLang="zh-CN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5461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9" name="Picture 2" descr="C:\Users\Administrator\Desktop\学校LOGO.jpg"/>
          <p:cNvPicPr>
            <a:picLocks noChangeAspect="1" noChangeArrowheads="1"/>
          </p:cNvPicPr>
          <p:nvPr/>
        </p:nvPicPr>
        <p:blipFill>
          <a:blip r:embed="rId2"/>
          <a:srcRect b="50735"/>
          <a:stretch>
            <a:fillRect/>
          </a:stretch>
        </p:blipFill>
        <p:spPr bwMode="auto">
          <a:xfrm>
            <a:off x="-23813" y="49213"/>
            <a:ext cx="1492251" cy="1435100"/>
          </a:xfrm>
          <a:prstGeom prst="rect">
            <a:avLst/>
          </a:prstGeom>
          <a:noFill/>
        </p:spPr>
      </p:pic>
      <p:sp>
        <p:nvSpPr>
          <p:cNvPr id="6" name="TextBox 3"/>
          <p:cNvSpPr txBox="1">
            <a:spLocks noChangeArrowheads="1"/>
          </p:cNvSpPr>
          <p:nvPr/>
        </p:nvSpPr>
        <p:spPr bwMode="auto">
          <a:xfrm>
            <a:off x="5004048" y="52388"/>
            <a:ext cx="413995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ea typeface="宋体" charset="-122"/>
              </a:defRPr>
            </a:lvl9pPr>
          </a:lstStyle>
          <a:p>
            <a:pPr eaLnBrk="1" hangingPunct="1"/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No.</a:t>
            </a:r>
            <a:r>
              <a:rPr lang="en-US" altLang="zh-CN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middle  school </a:t>
            </a:r>
            <a:r>
              <a:rPr lang="zh-CN" altLang="en-US" sz="20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，</a:t>
            </a:r>
            <a:r>
              <a:rPr lang="en-US" altLang="zh-CN" sz="2000" b="1" i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my  love </a:t>
            </a:r>
            <a:r>
              <a:rPr lang="zh-CN" altLang="en-US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！</a:t>
            </a:r>
            <a:endParaRPr lang="zh-CN" altLang="en-US" sz="2000" b="1" i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8" name="单色基础预学.eps" descr="id:2147508226;FounderCES"/>
          <p:cNvPicPr/>
          <p:nvPr/>
        </p:nvPicPr>
        <p:blipFill>
          <a:blip r:embed="rId3"/>
          <a:stretch>
            <a:fillRect/>
          </a:stretch>
        </p:blipFill>
        <p:spPr>
          <a:xfrm>
            <a:off x="2051720" y="229784"/>
            <a:ext cx="2003127" cy="711919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338" name="副标题 2"/>
              <p:cNvSpPr>
                <a:spLocks noGrp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</p:spPr>
            <p:txBody>
              <a:bodyPr/>
              <a:lstStyle/>
              <a:p>
                <a:r>
                  <a:rPr lang="zh-CN" altLang="zh-CN" b="1" dirty="0" smtClean="0">
                    <a:latin typeface="Times New Roman" pitchFamily="18" charset="0"/>
                    <a:cs typeface="Times New Roman" pitchFamily="18" charset="0"/>
                  </a:rPr>
                  <a:t>练一练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:(1)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若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&lt;0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，则一定有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𝐚</m:t>
                        </m:r>
                      </m:num>
                      <m:den>
                        <m:r>
                          <a:rPr lang="en-US" altLang="zh-CN" b="1" i="1"/>
                          <m:t>𝐝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𝐛</m:t>
                        </m:r>
                      </m:num>
                      <m:den>
                        <m:r>
                          <a:rPr lang="en-US" altLang="zh-CN" b="1" i="1"/>
                          <m:t>𝐜</m:t>
                        </m:r>
                      </m:den>
                    </m:f>
                  </m:oMath>
                </a14:m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(2)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已知实数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满足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i="1" baseline="30000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(0&lt;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&lt;1)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，则下列关系式恒成立的是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).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A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.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𝐱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zh-CN" altLang="zh-CN" b="1" i="1"/>
                        </m:ctrlPr>
                      </m:fPr>
                      <m:num>
                        <m:r>
                          <a:rPr lang="en-US" altLang="zh-CN" b="1" i="1"/>
                          <m:t>𝟏</m:t>
                        </m:r>
                      </m:num>
                      <m:den>
                        <m:sSup>
                          <m:sSupPr>
                            <m:ctrlPr>
                              <a:rPr lang="zh-CN" altLang="zh-CN" b="1" i="1"/>
                            </m:ctrlPr>
                          </m:sSupPr>
                          <m:e>
                            <m:r>
                              <a:rPr lang="en-US" altLang="zh-CN" b="1" i="1"/>
                              <m:t>𝐲</m:t>
                            </m:r>
                          </m:e>
                          <m:sup>
                            <m:r>
                              <a:rPr lang="en-US" altLang="zh-CN" b="1" i="1"/>
                              <m:t>𝟐</m:t>
                            </m:r>
                          </m:sup>
                        </m:sSup>
                        <m:r>
                          <a:rPr lang="zh-CN" altLang="zh-CN" b="1"/>
                          <m:t>＋</m:t>
                        </m:r>
                        <m:r>
                          <a:rPr lang="en-US" altLang="zh-CN" b="1" i="1"/>
                          <m:t>𝟏</m:t>
                        </m:r>
                      </m:den>
                    </m:f>
                  </m:oMath>
                </a14:m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B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1)&gt;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ln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(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>
                    <a:latin typeface="Times New Roman" pitchFamily="18" charset="0"/>
                    <a:cs typeface="Times New Roman" pitchFamily="18" charset="0"/>
                  </a:rPr>
                  <a:t>2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＋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1)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  <a:p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C</a:t>
                </a:r>
                <a:r>
                  <a:rPr lang="en-US" altLang="zh-CN" b="1" dirty="0" err="1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err="1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sin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 </a:t>
                </a:r>
                <a:r>
                  <a:rPr lang="en-US" altLang="zh-CN" b="1" i="1" dirty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zh-CN" altLang="zh-CN" b="1" dirty="0">
                    <a:latin typeface="Times New Roman" pitchFamily="18" charset="0"/>
                    <a:cs typeface="Times New Roman" pitchFamily="18" charset="0"/>
                  </a:rPr>
                  <a:t>　　</a:t>
                </a:r>
                <a:r>
                  <a:rPr lang="en-US" altLang="zh-CN" b="1" dirty="0">
                    <a:latin typeface="Times New Roman" pitchFamily="18" charset="0"/>
                    <a:cs typeface="Times New Roman" pitchFamily="18" charset="0"/>
                  </a:rPr>
                  <a:t>	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D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.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x</a:t>
                </a:r>
                <a:r>
                  <a:rPr lang="en-US" altLang="zh-CN" b="1" baseline="30000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r>
                  <a:rPr lang="en-US" altLang="zh-CN" b="1" dirty="0" smtClean="0">
                    <a:latin typeface="Times New Roman" pitchFamily="18" charset="0"/>
                    <a:cs typeface="Times New Roman" pitchFamily="18" charset="0"/>
                  </a:rPr>
                  <a:t>&gt;</a:t>
                </a:r>
                <a:r>
                  <a:rPr lang="en-US" altLang="zh-CN" b="1" i="1" dirty="0" smtClean="0">
                    <a:latin typeface="Times New Roman" pitchFamily="18" charset="0"/>
                    <a:cs typeface="Times New Roman" pitchFamily="18" charset="0"/>
                  </a:rPr>
                  <a:t>y</a:t>
                </a:r>
                <a:r>
                  <a:rPr lang="en-US" altLang="zh-CN" b="1" baseline="30000" dirty="0" smtClean="0">
                    <a:latin typeface="Times New Roman" pitchFamily="18" charset="0"/>
                    <a:cs typeface="Times New Roman" pitchFamily="18" charset="0"/>
                  </a:rPr>
                  <a:t>3</a:t>
                </a:r>
                <a:endParaRPr lang="zh-CN" altLang="zh-CN" dirty="0">
                  <a:latin typeface="Times New Roman" pitchFamily="18" charset="0"/>
                  <a:cs typeface="Times New Roman" pitchFamily="18" charset="0"/>
                </a:endParaRPr>
              </a:p>
            </p:txBody>
          </p:sp>
        </mc:Choice>
        <mc:Fallback>
          <p:sp>
            <p:nvSpPr>
              <p:cNvPr id="14338" name="副标题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xfrm>
                <a:off x="179512" y="1340768"/>
                <a:ext cx="8507288" cy="5328592"/>
              </a:xfrm>
              <a:blipFill rotWithShape="1">
                <a:blip r:embed="rId4"/>
                <a:stretch>
                  <a:fillRect l="-1576" t="-1945" r="-207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00561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33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433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33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1433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433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 build="p"/>
    </p:bld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465</TotalTime>
  <Words>3010</Words>
  <Application>Microsoft Office PowerPoint</Application>
  <PresentationFormat>全屏显示(4:3)</PresentationFormat>
  <Paragraphs>176</Paragraphs>
  <Slides>36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37" baseType="lpstr">
      <vt:lpstr>Office 主题​​</vt:lpstr>
      <vt:lpstr>高中数学人教A版 选修4－5 不等式选讲</vt:lpstr>
      <vt:lpstr>第1课时　不等式的基本性质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第1课时　不等式的基本性质</vt:lpstr>
      <vt:lpstr>Thanks</vt:lpstr>
    </vt:vector>
  </TitlesOfParts>
  <Company>Users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Windows 用户</dc:creator>
  <cp:lastModifiedBy>Windows 用户</cp:lastModifiedBy>
  <cp:revision>47</cp:revision>
  <dcterms:created xsi:type="dcterms:W3CDTF">2016-09-07T13:58:31Z</dcterms:created>
  <dcterms:modified xsi:type="dcterms:W3CDTF">2017-05-07T13:29:25Z</dcterms:modified>
</cp:coreProperties>
</file>