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93" r:id="rId4"/>
    <p:sldId id="349" r:id="rId5"/>
    <p:sldId id="350" r:id="rId6"/>
    <p:sldId id="351" r:id="rId7"/>
    <p:sldId id="332" r:id="rId8"/>
    <p:sldId id="352" r:id="rId9"/>
    <p:sldId id="353" r:id="rId10"/>
    <p:sldId id="354" r:id="rId11"/>
    <p:sldId id="355" r:id="rId12"/>
    <p:sldId id="356" r:id="rId13"/>
    <p:sldId id="357" r:id="rId14"/>
    <p:sldId id="358" r:id="rId15"/>
    <p:sldId id="359" r:id="rId16"/>
    <p:sldId id="360" r:id="rId17"/>
    <p:sldId id="361" r:id="rId18"/>
    <p:sldId id="362" r:id="rId19"/>
    <p:sldId id="363" r:id="rId20"/>
    <p:sldId id="364" r:id="rId21"/>
    <p:sldId id="365" r:id="rId22"/>
    <p:sldId id="366" r:id="rId23"/>
    <p:sldId id="285" r:id="rId24"/>
    <p:sldId id="367" r:id="rId25"/>
    <p:sldId id="348" r:id="rId26"/>
    <p:sldId id="368" r:id="rId27"/>
    <p:sldId id="291" r:id="rId28"/>
    <p:sldId id="292" r:id="rId29"/>
    <p:sldId id="258" r:id="rId3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74" autoAdjust="0"/>
    <p:restoredTop sz="94660"/>
  </p:normalViewPr>
  <p:slideViewPr>
    <p:cSldViewPr>
      <p:cViewPr varScale="1">
        <p:scale>
          <a:sx n="64" d="100"/>
          <a:sy n="64" d="100"/>
        </p:scale>
        <p:origin x="-34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9D010C-2BED-4DC2-80DC-C692246B1DF3}" type="datetimeFigureOut">
              <a:rPr lang="zh-CN" altLang="en-US"/>
              <a:pPr>
                <a:defRPr/>
              </a:pPr>
              <a:t>2017/5/11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CBC80B-0D00-4BD1-8789-115615A819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48C7E7-722E-4459-BE85-A8A22541429D}" type="datetimeFigureOut">
              <a:rPr lang="zh-CN" altLang="en-US"/>
              <a:pPr>
                <a:defRPr/>
              </a:pPr>
              <a:t>2017/5/11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A27CC7-633A-4B96-992A-927B37DFA4B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01BC1F-C29C-4450-9235-D440D41FC156}" type="datetimeFigureOut">
              <a:rPr lang="zh-CN" altLang="en-US"/>
              <a:pPr>
                <a:defRPr/>
              </a:pPr>
              <a:t>2017/5/11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933D5-726A-49A6-AC11-70185DAE7B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69BE2E-8F2E-4184-8ED8-D0C79726C76B}" type="datetimeFigureOut">
              <a:rPr lang="zh-CN" altLang="en-US"/>
              <a:pPr>
                <a:defRPr/>
              </a:pPr>
              <a:t>2017/5/11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1A8009-FE5B-4729-A268-A976DDCF925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12D069-4869-4D18-9560-6F27143D85FA}" type="datetimeFigureOut">
              <a:rPr lang="zh-CN" altLang="en-US"/>
              <a:pPr>
                <a:defRPr/>
              </a:pPr>
              <a:t>2017/5/11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A95C77-4517-4ADE-AC87-682AA5B82D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05672C-35AB-4F48-9259-DEA4DF58B9DA}" type="datetimeFigureOut">
              <a:rPr lang="zh-CN" altLang="en-US"/>
              <a:pPr>
                <a:defRPr/>
              </a:pPr>
              <a:t>2017/5/11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DF79DD-C799-4B50-87E7-DC880AEDB13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6888FB-1054-47E4-8130-8774DD93ECDD}" type="datetimeFigureOut">
              <a:rPr lang="zh-CN" altLang="en-US"/>
              <a:pPr>
                <a:defRPr/>
              </a:pPr>
              <a:t>2017/5/11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D5CE8-9490-432A-A6EA-DBD67876585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4AD651-AF32-4660-B93B-19ADD05E1143}" type="datetimeFigureOut">
              <a:rPr lang="zh-CN" altLang="en-US"/>
              <a:pPr>
                <a:defRPr/>
              </a:pPr>
              <a:t>2017/5/11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544D11-6E29-485E-8427-BA2BF34930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F224F5-10A5-4940-9134-F6CD77109869}" type="datetimeFigureOut">
              <a:rPr lang="zh-CN" altLang="en-US"/>
              <a:pPr>
                <a:defRPr/>
              </a:pPr>
              <a:t>2017/5/11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E3CC5-095E-4556-AA8B-9CFE0EB0ACF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8559B-914D-4C96-B20D-441D94F373CD}" type="datetimeFigureOut">
              <a:rPr lang="zh-CN" altLang="en-US"/>
              <a:pPr>
                <a:defRPr/>
              </a:pPr>
              <a:t>2017/5/11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6D74C9-E949-4F30-881F-27F224986F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D263CE-42BB-4367-BAD0-B6563C20AFD2}" type="datetimeFigureOut">
              <a:rPr lang="zh-CN" altLang="en-US"/>
              <a:pPr>
                <a:defRPr/>
              </a:pPr>
              <a:t>2017/5/11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D0C26A-44BF-47A2-86FA-76C5EB2920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7DF160F-663B-4350-BBEA-EF7EDA83C8D6}" type="datetimeFigureOut">
              <a:rPr lang="zh-CN" altLang="en-US"/>
              <a:pPr>
                <a:defRPr/>
              </a:pPr>
              <a:t>2017/5/11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3D44B01-BD5F-421D-B687-BE2092DD25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3" descr="C:\Users\Administrator\Desktop\2006060604.jpg"/>
          <p:cNvPicPr>
            <a:picLocks noChangeAspect="1" noChangeArrowheads="1"/>
          </p:cNvPicPr>
          <p:nvPr/>
        </p:nvPicPr>
        <p:blipFill>
          <a:blip r:embed="rId2"/>
          <a:srcRect b="6288"/>
          <a:stretch>
            <a:fillRect/>
          </a:stretch>
        </p:blipFill>
        <p:spPr bwMode="auto">
          <a:xfrm>
            <a:off x="0" y="11113"/>
            <a:ext cx="9144000" cy="684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标题 1"/>
          <p:cNvSpPr>
            <a:spLocks noGrp="1"/>
          </p:cNvSpPr>
          <p:nvPr>
            <p:ph type="ctrTitle"/>
          </p:nvPr>
        </p:nvSpPr>
        <p:spPr>
          <a:xfrm>
            <a:off x="723900" y="1125538"/>
            <a:ext cx="7772400" cy="2087438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高中数学人教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版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/>
            </a:r>
            <a:b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</a:b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选修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4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－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5</a:t>
            </a:r>
            <a:b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</a:b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不等式选讲</a:t>
            </a:r>
          </a:p>
        </p:txBody>
      </p:sp>
      <p:sp>
        <p:nvSpPr>
          <p:cNvPr id="13315" name="副标题 2"/>
          <p:cNvSpPr>
            <a:spLocks noGrp="1"/>
          </p:cNvSpPr>
          <p:nvPr>
            <p:ph type="subTitle" idx="1"/>
          </p:nvPr>
        </p:nvSpPr>
        <p:spPr>
          <a:xfrm>
            <a:off x="1447800" y="4124994"/>
            <a:ext cx="6400800" cy="1392238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四川省成都市新都一中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肖  宏</a:t>
            </a:r>
          </a:p>
        </p:txBody>
      </p:sp>
      <p:pic>
        <p:nvPicPr>
          <p:cNvPr id="13319" name="Picture 7" descr="图片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476375" cy="141605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∵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 err="1">
                    <a:latin typeface="Times New Roman" pitchFamily="18" charset="0"/>
                    <a:cs typeface="Times New Roman" pitchFamily="18" charset="0"/>
                  </a:rPr>
                  <a:t>≠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∴|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|&gt;0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∴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|×1&gt;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en-US" altLang="zh-CN" b="1" i="1"/>
                          <m:t>𝐚</m:t>
                        </m:r>
                        <m:r>
                          <m:rPr>
                            <m:nor/>
                          </m:rPr>
                          <a:rPr lang="zh-CN" altLang="zh-CN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r>
                          <a:rPr lang="en-US" altLang="zh-CN" b="1" i="1"/>
                          <m:t>𝐛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||</m:t>
                        </m:r>
                        <m:r>
                          <a:rPr lang="en-US" altLang="zh-CN" b="1" i="1"/>
                          <m:t>𝐚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𝐛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zh-CN" altLang="zh-CN" b="1" i="1"/>
                            </m:ctrlPr>
                          </m:radPr>
                          <m:deg/>
                          <m:e>
                            <m:r>
                              <a:rPr lang="en-US" altLang="zh-CN" b="1" i="1"/>
                              <m:t>𝟏</m:t>
                            </m:r>
                            <m:r>
                              <a:rPr lang="zh-CN" altLang="zh-CN" b="1"/>
                              <m:t>＋</m:t>
                            </m:r>
                            <m:sSup>
                              <m:sSupPr>
                                <m:ctrlPr>
                                  <a:rPr lang="zh-CN" altLang="zh-CN" b="1" i="1"/>
                                </m:ctrlPr>
                              </m:sSupPr>
                              <m:e>
                                <m:r>
                                  <a:rPr lang="en-US" altLang="zh-CN" b="1" i="1"/>
                                  <m:t>𝐚</m:t>
                                </m:r>
                              </m:e>
                              <m:sup>
                                <m:r>
                                  <a:rPr lang="en-US" altLang="zh-CN" b="1" i="1"/>
                                  <m:t>𝟐</m:t>
                                </m:r>
                              </m:sup>
                            </m:sSup>
                          </m:e>
                        </m:rad>
                        <m:r>
                          <a:rPr lang="zh-CN" altLang="zh-CN" b="1"/>
                          <m:t>＋</m:t>
                        </m:r>
                        <m:rad>
                          <m:radPr>
                            <m:degHide m:val="on"/>
                            <m:ctrlPr>
                              <a:rPr lang="zh-CN" altLang="zh-CN" b="1" i="1"/>
                            </m:ctrlPr>
                          </m:radPr>
                          <m:deg/>
                          <m:e>
                            <m:r>
                              <a:rPr lang="en-US" altLang="zh-CN" b="1" i="1"/>
                              <m:t>𝟏</m:t>
                            </m:r>
                            <m:r>
                              <a:rPr lang="zh-CN" altLang="zh-CN" b="1"/>
                              <m:t>＋</m:t>
                            </m:r>
                            <m:sSup>
                              <m:sSupPr>
                                <m:ctrlPr>
                                  <a:rPr lang="zh-CN" altLang="zh-CN" b="1" i="1"/>
                                </m:ctrlPr>
                              </m:sSupPr>
                              <m:e>
                                <m:r>
                                  <a:rPr lang="en-US" altLang="zh-CN" b="1" i="1"/>
                                  <m:t>𝐛</m:t>
                                </m:r>
                              </m:e>
                              <m:sup>
                                <m:r>
                                  <a:rPr lang="en-US" altLang="zh-CN" b="1" i="1"/>
                                  <m:t>𝟐</m:t>
                                </m:r>
                              </m:sup>
                            </m:sSup>
                          </m:e>
                        </m:rad>
                      </m:den>
                    </m:f>
                  </m:oMath>
                </a14:m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即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)|&lt;|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|.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9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781755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179512" y="1340768"/>
            <a:ext cx="8507288" cy="5328592"/>
          </a:xfrm>
        </p:spPr>
        <p:txBody>
          <a:bodyPr/>
          <a:lstStyle/>
          <a:p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利用绝对值三角不等式解决函数的最值问题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例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en-US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对于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任意的实数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≠0)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，不等式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|≥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·|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恒成立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求实数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的最大值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若实数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的最大值为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，当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&lt;1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时，解不等式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2|≤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96120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【方法指导】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(1)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不等式变形为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en-US" altLang="zh-CN" b="1" i="1"/>
                          <m:t>𝐚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𝐛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zh-CN" altLang="zh-CN" b="1"/>
                          <m:t>＋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en-US" altLang="zh-CN" b="1" i="1"/>
                          <m:t>𝐚</m:t>
                        </m:r>
                        <m:r>
                          <m:rPr>
                            <m:nor/>
                          </m:rPr>
                          <a:rPr lang="zh-CN" altLang="zh-CN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r>
                          <a:rPr lang="en-US" altLang="zh-CN" b="1" i="1"/>
                          <m:t>𝐛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en-US" altLang="zh-CN" b="1" i="1"/>
                          <m:t>𝐚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对于任意的实数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≠0)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恒成立，再进行求解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去掉绝对值可以求得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1|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2|≤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的解集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945" r="-10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923637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zh-CN" altLang="zh-CN" sz="2800" b="1" dirty="0" smtClean="0">
                    <a:latin typeface="Times New Roman" pitchFamily="18" charset="0"/>
                    <a:cs typeface="Times New Roman" pitchFamily="18" charset="0"/>
                  </a:rPr>
                  <a:t>【解析】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(1)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不等式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|≥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·|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恒成立，即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en-US" altLang="zh-CN" sz="2800" b="1" i="1"/>
                          <m:t>𝐚</m:t>
                        </m:r>
                        <m:r>
                          <a:rPr lang="zh-CN" altLang="zh-CN" sz="2800" b="1"/>
                          <m:t>＋</m:t>
                        </m:r>
                        <m:r>
                          <a:rPr lang="en-US" altLang="zh-CN" sz="2800" b="1" i="1"/>
                          <m:t>𝐛</m:t>
                        </m:r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zh-CN" altLang="zh-CN" sz="2800" b="1"/>
                          <m:t>＋</m:t>
                        </m:r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en-US" altLang="zh-CN" sz="2800" b="1" i="1"/>
                          <m:t>𝐚</m:t>
                        </m:r>
                        <m:r>
                          <m:rPr>
                            <m:nor/>
                          </m:rPr>
                          <a:rPr lang="zh-CN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r>
                          <a:rPr lang="en-US" altLang="zh-CN" sz="2800" b="1" i="1"/>
                          <m:t>𝐛</m:t>
                        </m:r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en-US" altLang="zh-CN" sz="2800" b="1" i="1"/>
                          <m:t>𝐚</m:t>
                        </m:r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</m:den>
                    </m:f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对于任意的实数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≠0)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和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恒成立，故只要左边恒小于或等于右边的最小值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所以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|≥|(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)|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2|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，当且仅当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)≥0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时等号成立，即当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|≥|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时，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en-US" altLang="zh-CN" sz="2800" b="1" i="1"/>
                          <m:t>𝐚</m:t>
                        </m:r>
                        <m:r>
                          <a:rPr lang="zh-CN" altLang="zh-CN" sz="2800" b="1"/>
                          <m:t>＋</m:t>
                        </m:r>
                        <m:r>
                          <a:rPr lang="en-US" altLang="zh-CN" sz="2800" b="1" i="1"/>
                          <m:t>𝐛</m:t>
                        </m:r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zh-CN" altLang="zh-CN" sz="2800" b="1"/>
                          <m:t>＋</m:t>
                        </m:r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en-US" altLang="zh-CN" sz="2800" b="1" i="1"/>
                          <m:t>𝐚</m:t>
                        </m:r>
                        <m:r>
                          <m:rPr>
                            <m:nor/>
                          </m:rPr>
                          <a:rPr lang="zh-CN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r>
                          <a:rPr lang="en-US" altLang="zh-CN" sz="2800" b="1" i="1"/>
                          <m:t>𝐛</m:t>
                        </m:r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en-US" altLang="zh-CN" sz="2800" b="1" i="1"/>
                          <m:t>𝐚</m:t>
                        </m:r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≥2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成立，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所以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en-US" altLang="zh-CN" sz="2800" b="1" i="1"/>
                          <m:t>𝐚</m:t>
                        </m:r>
                        <m:r>
                          <a:rPr lang="zh-CN" altLang="zh-CN" sz="2800" b="1"/>
                          <m:t>＋</m:t>
                        </m:r>
                        <m:r>
                          <a:rPr lang="en-US" altLang="zh-CN" sz="2800" b="1" i="1"/>
                          <m:t>𝐛</m:t>
                        </m:r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zh-CN" altLang="zh-CN" sz="2800" b="1"/>
                          <m:t>＋</m:t>
                        </m:r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en-US" altLang="zh-CN" sz="2800" b="1" i="1"/>
                          <m:t>𝐚</m:t>
                        </m:r>
                        <m:r>
                          <m:rPr>
                            <m:nor/>
                          </m:rPr>
                          <a:rPr lang="zh-CN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r>
                          <a:rPr lang="en-US" altLang="zh-CN" sz="2800" b="1" i="1"/>
                          <m:t>𝐛</m:t>
                        </m:r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</m:num>
                      <m:den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en-US" altLang="zh-CN" sz="2800" b="1" i="1"/>
                          <m:t>𝐚</m:t>
                        </m:r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</m:den>
                    </m:f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的最小值是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故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的最大值为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800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218" t="-1487" r="-100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253648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由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(1)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知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，不等式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1|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2|≤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，即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1|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2|≤2.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当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&lt;1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时，不等式可化为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≤2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解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𝟐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≤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&lt;1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故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1|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2|≤2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的解集为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{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𝟐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≤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&lt;1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}.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9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771659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pPr>
                  <a:lnSpc>
                    <a:spcPct val="200000"/>
                  </a:lnSpc>
                </a:pP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变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式训练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en-US" b="1" dirty="0" smtClean="0">
                    <a:latin typeface="Times New Roman" pitchFamily="18" charset="0"/>
                    <a:cs typeface="Times New Roman" pitchFamily="18" charset="0"/>
                  </a:rPr>
                  <a:t>、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设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函数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𝟒</m:t>
                        </m:r>
                      </m:num>
                      <m:den>
                        <m:r>
                          <a:rPr lang="en-US" altLang="zh-CN" b="1" i="1"/>
                          <m:t>𝐚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&gt;0).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lnSpc>
                    <a:spcPct val="200000"/>
                  </a:lnSpc>
                </a:pP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(1)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证明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)≥4;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pPr>
                  <a:lnSpc>
                    <a:spcPct val="200000"/>
                  </a:lnSpc>
                </a:pP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(2)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若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(2)&lt;5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，求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的取值范围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r="-57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74387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【解析】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(1)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由公式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 err="1">
                    <a:latin typeface="Times New Roman" pitchFamily="18" charset="0"/>
                    <a:cs typeface="Times New Roman" pitchFamily="18" charset="0"/>
                  </a:rPr>
                  <a:t>±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|≤|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及基本不等式可证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得</a:t>
                </a:r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i="1" dirty="0" smtClean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 smtClean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𝟒</m:t>
                        </m:r>
                      </m:num>
                      <m:den>
                        <m:r>
                          <a:rPr lang="en-US" altLang="zh-CN" b="1" i="1"/>
                          <m:t>𝐚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|</a:t>
                </a:r>
              </a:p>
              <a:p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≥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𝟒</m:t>
                        </m:r>
                      </m:num>
                      <m:den>
                        <m:r>
                          <a:rPr lang="en-US" altLang="zh-CN" b="1" i="1"/>
                          <m:t>𝐚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)|</a:t>
                </a:r>
              </a:p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𝟒</m:t>
                        </m:r>
                      </m:num>
                      <m:den>
                        <m:r>
                          <a:rPr lang="en-US" altLang="zh-CN" b="1" i="1"/>
                          <m:t>𝐚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𝟒</m:t>
                        </m:r>
                      </m:num>
                      <m:den>
                        <m:r>
                          <a:rPr lang="en-US" altLang="zh-CN" b="1" i="1"/>
                          <m:t>𝐚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|</a:t>
                </a:r>
              </a:p>
              <a:p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≥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f>
                          <m:fPr>
                            <m:ctrlPr>
                              <a:rPr lang="zh-CN" altLang="zh-CN" b="1" i="1"/>
                            </m:ctrlPr>
                          </m:fPr>
                          <m:num>
                            <m:r>
                              <a:rPr lang="en-US" altLang="zh-CN" b="1" i="1"/>
                              <m:t>𝟒</m:t>
                            </m:r>
                          </m:num>
                          <m:den>
                            <m:r>
                              <a:rPr lang="en-US" altLang="zh-CN" b="1" i="1"/>
                              <m:t>𝐚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|·|</m:t>
                        </m:r>
                        <m:r>
                          <a:rPr lang="en-US" altLang="zh-CN" b="1" i="1"/>
                          <m:t>𝐚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</m:e>
                    </m:ra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9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876881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因为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(2)&lt;5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，所以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𝟒</m:t>
                        </m:r>
                      </m:num>
                      <m:den>
                        <m:r>
                          <a:rPr lang="en-US" altLang="zh-CN" b="1" i="1"/>
                          <m:t>𝐚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|&lt;5.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当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𝟒</m:t>
                        </m:r>
                      </m:num>
                      <m:den>
                        <m:r>
                          <a:rPr lang="en-US" altLang="zh-CN" b="1" i="1"/>
                          <m:t>𝐚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|&lt;5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，显然满足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;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当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0&lt;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≤2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𝟒</m:t>
                        </m:r>
                      </m:num>
                      <m:den>
                        <m:r>
                          <a:rPr lang="en-US" altLang="zh-CN" b="1" i="1"/>
                          <m:t>𝐚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&lt;5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即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5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4&lt;0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，解得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1&lt;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&lt;4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∴1&lt;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≤2;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当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4&lt;0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，解得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  <m:r>
                          <m:rPr>
                            <m:nor/>
                          </m:rPr>
                          <a:rPr lang="zh-CN" altLang="zh-CN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rad>
                          <m:radPr>
                            <m:degHide m:val="on"/>
                            <m:ctrlPr>
                              <a:rPr lang="zh-CN" altLang="zh-CN" b="1" i="1"/>
                            </m:ctrlPr>
                          </m:radPr>
                          <m:deg/>
                          <m:e>
                            <m:r>
                              <a:rPr lang="en-US" altLang="zh-CN" b="1" i="1"/>
                              <m:t>𝟏𝟕</m:t>
                            </m:r>
                          </m:e>
                        </m:rad>
                      </m:num>
                      <m:den>
                        <m:r>
                          <a:rPr lang="en-US" altLang="zh-CN" b="1" i="1"/>
                          <m:t>𝟐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&lt;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  <m:r>
                          <a:rPr lang="zh-CN" altLang="zh-CN" b="1"/>
                          <m:t>＋</m:t>
                        </m:r>
                        <m:rad>
                          <m:radPr>
                            <m:degHide m:val="on"/>
                            <m:ctrlPr>
                              <a:rPr lang="zh-CN" altLang="zh-CN" b="1" i="1"/>
                            </m:ctrlPr>
                          </m:radPr>
                          <m:deg/>
                          <m:e>
                            <m:r>
                              <a:rPr lang="en-US" altLang="zh-CN" b="1" i="1"/>
                              <m:t>𝟏𝟕</m:t>
                            </m:r>
                          </m:e>
                        </m:rad>
                      </m:num>
                      <m:den>
                        <m:r>
                          <a:rPr lang="en-US" altLang="zh-CN" b="1" i="1"/>
                          <m:t>𝟐</m:t>
                        </m:r>
                      </m:den>
                    </m:f>
                  </m:oMath>
                </a14:m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∴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2&lt;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  <m:r>
                          <a:rPr lang="zh-CN" altLang="zh-CN" b="1"/>
                          <m:t>＋</m:t>
                        </m:r>
                        <m:rad>
                          <m:radPr>
                            <m:degHide m:val="on"/>
                            <m:ctrlPr>
                              <a:rPr lang="zh-CN" altLang="zh-CN" b="1" i="1"/>
                            </m:ctrlPr>
                          </m:radPr>
                          <m:deg/>
                          <m:e>
                            <m:r>
                              <a:rPr lang="en-US" altLang="zh-CN" b="1" i="1"/>
                              <m:t>𝟏𝟕</m:t>
                            </m:r>
                          </m:e>
                        </m:rad>
                      </m:num>
                      <m:den>
                        <m:r>
                          <a:rPr lang="en-US" altLang="zh-CN" b="1" i="1"/>
                          <m:t>𝟐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综上，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的取值范围为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1&lt;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  <m:r>
                          <a:rPr lang="zh-CN" altLang="zh-CN" b="1"/>
                          <m:t>＋</m:t>
                        </m:r>
                        <m:rad>
                          <m:radPr>
                            <m:degHide m:val="on"/>
                            <m:ctrlPr>
                              <a:rPr lang="zh-CN" altLang="zh-CN" b="1" i="1"/>
                            </m:ctrlPr>
                          </m:radPr>
                          <m:deg/>
                          <m:e>
                            <m:r>
                              <a:rPr lang="en-US" altLang="zh-CN" b="1" i="1"/>
                              <m:t>𝟏𝟕</m:t>
                            </m:r>
                          </m:e>
                        </m:rad>
                      </m:num>
                      <m:den>
                        <m:r>
                          <a:rPr lang="en-US" altLang="zh-CN" b="1" i="1"/>
                          <m:t>𝟐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14" b="-5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42727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绝对值三角不等式的应用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例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en-US" b="1" dirty="0" smtClean="0">
                    <a:latin typeface="Times New Roman" pitchFamily="18" charset="0"/>
                    <a:cs typeface="Times New Roman" pitchFamily="18" charset="0"/>
                  </a:rPr>
                  <a:t>、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若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 err="1">
                    <a:latin typeface="Times New Roman" pitchFamily="18" charset="0"/>
                    <a:cs typeface="Times New Roman" pitchFamily="18" charset="0"/>
                  </a:rPr>
                  <a:t>∈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且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|≤1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，函数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ax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1≤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≤1)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，求证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)|≤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𝟓</m:t>
                        </m:r>
                      </m:num>
                      <m:den>
                        <m:r>
                          <a:rPr lang="en-US" altLang="zh-CN" b="1" i="1"/>
                          <m:t>𝟒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【方法指导】可以根据绝对值三角不等式的性质对</a:t>
                </a:r>
                <a14:m>
                  <m:oMath xmlns:m="http://schemas.openxmlformats.org/officeDocument/2006/math">
                    <m:d>
                      <m:dPr>
                        <m:begChr m:val="|"/>
                        <m:endChr m:val="|"/>
                        <m:ctrlPr>
                          <a:rPr lang="zh-CN" altLang="zh-CN" b="1" i="1"/>
                        </m:ctrlPr>
                      </m:dPr>
                      <m:e>
                        <m:r>
                          <a:rPr lang="en-US" altLang="zh-CN" b="1" i="1"/>
                          <m:t>𝐟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(</m:t>
                        </m:r>
                        <m:r>
                          <a:rPr lang="en-US" altLang="zh-CN" b="1" i="1"/>
                          <m:t>𝐱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)</m:t>
                        </m:r>
                      </m:e>
                    </m: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进行变形，然后利用二次函数的性质进行证明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945" r="-4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36495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【解析】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)|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1)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|</a:t>
                </a:r>
              </a:p>
              <a:p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≤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1|·|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|</a:t>
                </a:r>
              </a:p>
              <a:p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≤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1|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|</a:t>
                </a:r>
              </a:p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|</a:t>
                </a:r>
              </a:p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＝－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𝟐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𝟓</m:t>
                        </m:r>
                      </m:num>
                      <m:den>
                        <m:r>
                          <a:rPr lang="en-US" altLang="zh-CN" b="1" i="1"/>
                          <m:t>𝟒</m:t>
                        </m:r>
                      </m:den>
                    </m:f>
                  </m:oMath>
                </a14:m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𝟓</m:t>
                        </m:r>
                      </m:num>
                      <m:den>
                        <m:r>
                          <a:rPr lang="en-US" altLang="zh-CN" b="1" i="1"/>
                          <m:t>𝟒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9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11989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37" name="标题 1"/>
          <p:cNvSpPr>
            <a:spLocks noGrp="1"/>
          </p:cNvSpPr>
          <p:nvPr>
            <p:ph type="title"/>
          </p:nvPr>
        </p:nvSpPr>
        <p:spPr>
          <a:xfrm>
            <a:off x="468313" y="250825"/>
            <a:ext cx="8229600" cy="1161951"/>
          </a:xfrm>
        </p:spPr>
        <p:txBody>
          <a:bodyPr/>
          <a:lstStyle/>
          <a:p>
            <a:r>
              <a:rPr lang="zh-CN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第</a:t>
            </a:r>
            <a:r>
              <a:rPr lang="en-US" altLang="zh-CN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课时</a:t>
            </a:r>
            <a:r>
              <a:rPr lang="zh-CN" altLang="zh-CN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绝对值三角</a:t>
            </a:r>
            <a:r>
              <a:rPr lang="zh-CN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不等式</a:t>
            </a:r>
            <a:endParaRPr lang="zh-CN" alt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情境.eps" descr="id:2147505748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07504" y="1268760"/>
            <a:ext cx="2214984" cy="786502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464496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若点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为数轴的原点，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为数轴上的任意两点，则一定有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AO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OB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吗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如果原点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的坐标为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两点在数轴上的坐标分别为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，那么一定有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吗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8497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179512" y="1340768"/>
            <a:ext cx="8507288" cy="5328592"/>
          </a:xfrm>
        </p:spPr>
        <p:txBody>
          <a:bodyPr/>
          <a:lstStyle/>
          <a:p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变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式训练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en-US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设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函数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，其中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 err="1">
                <a:latin typeface="Times New Roman" pitchFamily="18" charset="0"/>
                <a:cs typeface="Times New Roman" pitchFamily="18" charset="0"/>
              </a:rPr>
              <a:t>∈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时，解不等式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)&lt;1;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若对于任意实数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，恒有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)≤2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成立，求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的取值范围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87109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179512" y="1340768"/>
            <a:ext cx="8507288" cy="5328592"/>
          </a:xfrm>
        </p:spPr>
        <p:txBody>
          <a:bodyPr/>
          <a:lstStyle/>
          <a:p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【解析】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时，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)&lt;1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就是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2|&lt;1.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时，不等式为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2&lt;1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，得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5&lt;1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，不等式无解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当－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2≤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&lt;3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时，不等式为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2&lt;1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，得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&gt;0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，所以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0&lt;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&lt;3;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≥3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时，不等式为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2&lt;1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，得－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5&lt;1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，不等式恒成立，所以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≥3.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综上可知，不等式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)&lt;1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的解集是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(0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∞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).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74925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179512" y="1340768"/>
            <a:ext cx="8507288" cy="5328592"/>
          </a:xfrm>
        </p:spPr>
        <p:txBody>
          <a:bodyPr/>
          <a:lstStyle/>
          <a:p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因为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 ≤ |(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所以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的最大值为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3|.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对于任意实数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，恒有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f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)≤ 2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成立等价于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3| ≤ 2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 ≥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时，不等式为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 ≤ 2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，得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 ≥ 3;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 &lt;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时，不等式为－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 ≤ 2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，得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 ≥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，无解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综上，所求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的取值范围是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[3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∞).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2372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251520" y="1484313"/>
            <a:ext cx="8712968" cy="5185047"/>
          </a:xfrm>
        </p:spPr>
        <p:txBody>
          <a:bodyPr/>
          <a:lstStyle/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两数和与差的绝对值不等式的性质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:|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|≤|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 err="1">
                <a:latin typeface="Times New Roman" pitchFamily="18" charset="0"/>
                <a:cs typeface="Times New Roman" pitchFamily="18" charset="0"/>
              </a:rPr>
              <a:t>±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|≤|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对绝对值三角不等式定理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|≤|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 err="1">
                <a:latin typeface="Times New Roman" pitchFamily="18" charset="0"/>
                <a:cs typeface="Times New Roman" pitchFamily="18" charset="0"/>
              </a:rPr>
              <a:t>±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|≤|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中等号成立的条件要深刻理解，特别是用此定理求函数的最值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该定理可强化为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||≤|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 err="1">
                <a:latin typeface="Times New Roman" pitchFamily="18" charset="0"/>
                <a:cs typeface="Times New Roman" pitchFamily="18" charset="0"/>
              </a:rPr>
              <a:t>±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|≤|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，它经常用于证明含绝对值的不等式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技法归纳.eps" descr="id:2147505797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50825"/>
            <a:ext cx="2274039" cy="736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065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251520" y="1484313"/>
            <a:ext cx="8712968" cy="5185047"/>
          </a:xfrm>
        </p:spPr>
        <p:txBody>
          <a:bodyPr/>
          <a:lstStyle/>
          <a:p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含绝对值不等式的证明主要分两类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一类是比较简单的不等式，往往可通过平方法、换元法去掉绝对值符号转化为常见的不等式证明题，或利用绝对值不等式的性质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:||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||≤|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 err="1">
                <a:latin typeface="Times New Roman" pitchFamily="18" charset="0"/>
                <a:cs typeface="Times New Roman" pitchFamily="18" charset="0"/>
              </a:rPr>
              <a:t>±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|≤|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，通过适当的添、拆项证明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另一类是综合性较强的函数型含绝对值的不等式，往往可考虑利用一般情况成立则特殊情况也成立的思想，或利用一元二次方程的根的分布等方法来证明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技法归纳.eps" descr="id:2147505797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50825"/>
            <a:ext cx="2274039" cy="736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587538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单色拓展延伸.eps" descr="id:214750024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051720" y="449262"/>
            <a:ext cx="1944216" cy="747489"/>
          </a:xfrm>
          <a:prstGeom prst="rect">
            <a:avLst/>
          </a:prstGeom>
        </p:spPr>
      </p:pic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3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196751"/>
                <a:ext cx="8784976" cy="5472609"/>
              </a:xfrm>
            </p:spPr>
            <p:txBody>
              <a:bodyPr/>
              <a:lstStyle/>
              <a:p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(2016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年江苏卷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设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1|&lt;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𝐚</m:t>
                        </m:r>
                      </m:num>
                      <m:den>
                        <m:r>
                          <a:rPr lang="en-US" altLang="zh-CN" sz="2800" b="1" i="1"/>
                          <m:t>𝟑</m:t>
                        </m:r>
                      </m:den>
                    </m:f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2|&lt;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𝐚</m:t>
                        </m:r>
                      </m:num>
                      <m:den>
                        <m:r>
                          <a:rPr lang="en-US" altLang="zh-CN" sz="2800" b="1" i="1"/>
                          <m:t>𝟑</m:t>
                        </m:r>
                      </m:den>
                    </m:f>
                  </m:oMath>
                </a14:m>
                <a:r>
                  <a:rPr lang="zh-CN" altLang="zh-CN" sz="2800" b="1" dirty="0" smtClean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en-US" altLang="zh-CN" sz="2800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sz="2800" b="1" dirty="0" smtClean="0">
                    <a:latin typeface="Times New Roman" pitchFamily="18" charset="0"/>
                    <a:cs typeface="Times New Roman" pitchFamily="18" charset="0"/>
                  </a:rPr>
                  <a:t>求证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:|2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4|&lt;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sz="2800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196751"/>
                <a:ext cx="8784976" cy="5472609"/>
              </a:xfrm>
              <a:blipFill rotWithShape="1">
                <a:blip r:embed="rId4"/>
                <a:stretch>
                  <a:fillRect l="-1179" t="-6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98920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单色拓展延伸.eps" descr="id:214750024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051720" y="449262"/>
            <a:ext cx="1944216" cy="747489"/>
          </a:xfrm>
          <a:prstGeom prst="rect">
            <a:avLst/>
          </a:prstGeom>
        </p:spPr>
      </p:pic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3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196751"/>
                <a:ext cx="8784976" cy="5472609"/>
              </a:xfrm>
            </p:spPr>
            <p:txBody>
              <a:bodyPr/>
              <a:lstStyle/>
              <a:p>
                <a:r>
                  <a:rPr lang="zh-CN" altLang="zh-CN" sz="2800" b="1" dirty="0" smtClean="0">
                    <a:latin typeface="Times New Roman" pitchFamily="18" charset="0"/>
                    <a:cs typeface="Times New Roman" pitchFamily="18" charset="0"/>
                  </a:rPr>
                  <a:t>【解析】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因为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1|&lt;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𝐚</m:t>
                        </m:r>
                      </m:num>
                      <m:den>
                        <m:r>
                          <a:rPr lang="en-US" altLang="zh-CN" sz="2800" b="1" i="1"/>
                          <m:t>𝟑</m:t>
                        </m:r>
                      </m:den>
                    </m:f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2|&lt;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𝐚</m:t>
                        </m:r>
                      </m:num>
                      <m:den>
                        <m:r>
                          <a:rPr lang="en-US" altLang="zh-CN" sz="2800" b="1" i="1"/>
                          <m:t>𝟑</m:t>
                        </m:r>
                      </m:den>
                    </m:f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所以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|2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800" b="1" dirty="0" smtClean="0">
                    <a:latin typeface="Times New Roman" pitchFamily="18" charset="0"/>
                    <a:cs typeface="Times New Roman" pitchFamily="18" charset="0"/>
                  </a:rPr>
                  <a:t>|</a:t>
                </a:r>
              </a:p>
              <a:p>
                <a:r>
                  <a:rPr lang="zh-CN" altLang="zh-CN" sz="2800" b="1" dirty="0" smtClean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|2(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800" b="1" dirty="0" smtClean="0">
                    <a:latin typeface="Times New Roman" pitchFamily="18" charset="0"/>
                    <a:cs typeface="Times New Roman" pitchFamily="18" charset="0"/>
                  </a:rPr>
                  <a:t>)|</a:t>
                </a:r>
              </a:p>
              <a:p>
                <a:r>
                  <a:rPr lang="en-US" altLang="zh-CN" sz="2800" b="1" dirty="0" smtClean="0">
                    <a:latin typeface="Times New Roman" pitchFamily="18" charset="0"/>
                    <a:cs typeface="Times New Roman" pitchFamily="18" charset="0"/>
                  </a:rPr>
                  <a:t>≤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2|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1|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800" b="1" dirty="0" smtClean="0">
                    <a:latin typeface="Times New Roman" pitchFamily="18" charset="0"/>
                    <a:cs typeface="Times New Roman" pitchFamily="18" charset="0"/>
                  </a:rPr>
                  <a:t>|</a:t>
                </a:r>
              </a:p>
              <a:p>
                <a:r>
                  <a:rPr lang="en-US" altLang="zh-CN" sz="2800" b="1" dirty="0" smtClean="0">
                    <a:latin typeface="Times New Roman" pitchFamily="18" charset="0"/>
                    <a:cs typeface="Times New Roman" pitchFamily="18" charset="0"/>
                  </a:rPr>
                  <a:t>&lt;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2×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𝐚</m:t>
                        </m:r>
                      </m:num>
                      <m:den>
                        <m:r>
                          <a:rPr lang="en-US" altLang="zh-CN" sz="2800" b="1" i="1"/>
                          <m:t>𝟑</m:t>
                        </m:r>
                      </m:den>
                    </m:f>
                    <m:r>
                      <a:rPr lang="zh-CN" altLang="zh-CN" sz="2800" b="1"/>
                      <m:t>＋</m:t>
                    </m:r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𝐚</m:t>
                        </m:r>
                      </m:num>
                      <m:den>
                        <m:r>
                          <a:rPr lang="en-US" altLang="zh-CN" sz="2800" b="1" i="1"/>
                          <m:t>𝟑</m:t>
                        </m:r>
                      </m:den>
                    </m:f>
                  </m:oMath>
                </a14:m>
                <a:endParaRPr lang="en-US" altLang="zh-CN" sz="2800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196751"/>
                <a:ext cx="8784976" cy="5472609"/>
              </a:xfrm>
              <a:blipFill rotWithShape="1">
                <a:blip r:embed="rId4"/>
                <a:stretch>
                  <a:fillRect l="-1179" t="-66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495227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知识重构.eps" descr="id:2147505832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123728" y="250825"/>
            <a:ext cx="1979340" cy="736719"/>
          </a:xfrm>
          <a:prstGeom prst="rect">
            <a:avLst/>
          </a:prstGeom>
        </p:spPr>
      </p:pic>
      <p:pic>
        <p:nvPicPr>
          <p:cNvPr id="8" name="15CG2SXDXARA4-5-7.EPS" descr="id:2147491647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611560" y="1988840"/>
            <a:ext cx="7992888" cy="28083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182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63688" y="3140968"/>
            <a:ext cx="5040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作业：见固学案</a:t>
            </a:r>
            <a:endParaRPr lang="zh-CN" altLang="en-US" sz="3200" b="1" dirty="0"/>
          </a:p>
        </p:txBody>
      </p:sp>
      <p:sp>
        <p:nvSpPr>
          <p:cNvPr id="14337" name="标题 1"/>
          <p:cNvSpPr>
            <a:spLocks noGrp="1"/>
          </p:cNvSpPr>
          <p:nvPr>
            <p:ph type="title"/>
          </p:nvPr>
        </p:nvSpPr>
        <p:spPr>
          <a:xfrm>
            <a:off x="468313" y="454025"/>
            <a:ext cx="8229600" cy="1143000"/>
          </a:xfrm>
        </p:spPr>
        <p:txBody>
          <a:bodyPr/>
          <a:lstStyle/>
          <a:p>
            <a:r>
              <a:rPr lang="zh-CN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第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r>
              <a:rPr lang="zh-CN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课时</a:t>
            </a:r>
            <a:r>
              <a:rPr lang="zh-CN" altLang="zh-CN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en-US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绝对值三角</a:t>
            </a:r>
            <a:r>
              <a:rPr lang="zh-CN" altLang="zh-CN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不等式</a:t>
            </a:r>
            <a:endParaRPr lang="zh-CN" alt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1366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3" descr="C:\Users\Administrator\Desktop\2006060604.jpg"/>
          <p:cNvPicPr>
            <a:picLocks noChangeAspect="1" noChangeArrowheads="1"/>
          </p:cNvPicPr>
          <p:nvPr/>
        </p:nvPicPr>
        <p:blipFill>
          <a:blip r:embed="rId2"/>
          <a:srcRect b="6288"/>
          <a:stretch>
            <a:fillRect/>
          </a:stretch>
        </p:blipFill>
        <p:spPr bwMode="auto">
          <a:xfrm>
            <a:off x="0" y="11113"/>
            <a:ext cx="9144000" cy="684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标题 1"/>
          <p:cNvSpPr>
            <a:spLocks noGrp="1"/>
          </p:cNvSpPr>
          <p:nvPr>
            <p:ph type="ctrTitle"/>
          </p:nvPr>
        </p:nvSpPr>
        <p:spPr>
          <a:xfrm>
            <a:off x="723900" y="1125538"/>
            <a:ext cx="7772400" cy="1470025"/>
          </a:xfrm>
        </p:spPr>
        <p:txBody>
          <a:bodyPr/>
          <a:lstStyle/>
          <a:p>
            <a:r>
              <a:rPr lang="en-US" altLang="zh-CN" b="1" i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Thanks</a:t>
            </a:r>
            <a:endParaRPr lang="zh-CN" altLang="en-US" b="1" i="1" dirty="0" smtClean="0">
              <a:solidFill>
                <a:srgbClr val="FF0000"/>
              </a:solidFill>
              <a:latin typeface="Times New Roman" pitchFamily="18" charset="0"/>
              <a:ea typeface="黑体" pitchFamily="2" charset="-122"/>
              <a:cs typeface="Times New Roman" pitchFamily="18" charset="0"/>
            </a:endParaRPr>
          </a:p>
        </p:txBody>
      </p:sp>
      <p:sp>
        <p:nvSpPr>
          <p:cNvPr id="15363" name="副标题 2"/>
          <p:cNvSpPr>
            <a:spLocks noGrp="1"/>
          </p:cNvSpPr>
          <p:nvPr>
            <p:ph type="subTitle" idx="1"/>
          </p:nvPr>
        </p:nvSpPr>
        <p:spPr>
          <a:xfrm>
            <a:off x="1447800" y="2997200"/>
            <a:ext cx="6400800" cy="1295896"/>
          </a:xfrm>
        </p:spPr>
        <p:txBody>
          <a:bodyPr/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2017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年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月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日</a:t>
            </a:r>
            <a:endParaRPr lang="en-US" altLang="zh-CN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http://www.kaiquanjy.com</a:t>
            </a:r>
            <a:endParaRPr lang="zh-CN" altLang="en-US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7" name="Picture 7" descr="图片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476375" cy="141605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29784"/>
            <a:ext cx="2003127" cy="711919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179512" y="1340768"/>
            <a:ext cx="8640960" cy="5328592"/>
          </a:xfrm>
        </p:spPr>
        <p:txBody>
          <a:bodyPr/>
          <a:lstStyle/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预学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1: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定理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如果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是实数，那么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|≤|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，当且仅当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≥0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时，等号成立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议一议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说出不等式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|≤|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等号成立的条件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【解析】等号成立的条件是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≤0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且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|≥|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|.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80693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29784"/>
            <a:ext cx="2003127" cy="711919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179512" y="1340768"/>
            <a:ext cx="8640960" cy="5328592"/>
          </a:xfrm>
        </p:spPr>
        <p:txBody>
          <a:bodyPr/>
          <a:lstStyle/>
          <a:p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预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学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2: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定理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如果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是实数，那么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|≤|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，当且仅当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)≥0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时，等号成立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想一想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方程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4|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的解集是多少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【解析】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∵|2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4|≥|2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4|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，当且仅当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)·(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4)≥0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，即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2≤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≤4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时等号成立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∴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方程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4|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的解集为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[2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].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631388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29784"/>
            <a:ext cx="2003127" cy="711919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179512" y="1340768"/>
            <a:ext cx="8640960" cy="5328592"/>
          </a:xfrm>
        </p:spPr>
        <p:txBody>
          <a:bodyPr/>
          <a:lstStyle/>
          <a:p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预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学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3:|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及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之间的关系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|≤|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|≤|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|≤|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|.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≥0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时，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|;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≤0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时，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练一练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若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 err="1">
                <a:latin typeface="Times New Roman" pitchFamily="18" charset="0"/>
                <a:cs typeface="Times New Roman" pitchFamily="18" charset="0"/>
              </a:rPr>
              <a:t>∈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，且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|≤3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|≤2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，则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的最大值是</a:t>
            </a:r>
            <a:r>
              <a:rPr lang="zh-CN" altLang="zh-CN" b="1" u="sng" dirty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，最小值是</a:t>
            </a:r>
            <a:r>
              <a:rPr lang="zh-CN" altLang="zh-CN" b="1" u="sng" dirty="0">
                <a:latin typeface="Times New Roman" pitchFamily="18" charset="0"/>
                <a:cs typeface="Times New Roman" pitchFamily="18" charset="0"/>
              </a:rPr>
              <a:t>　　　　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 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【解析】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||≤|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|≤|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，故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的最大值是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，最小值是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0.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【答案】 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0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09533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29784"/>
            <a:ext cx="2003127" cy="711919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179512" y="1340768"/>
            <a:ext cx="8640960" cy="5328592"/>
          </a:xfrm>
        </p:spPr>
        <p:txBody>
          <a:bodyPr/>
          <a:lstStyle/>
          <a:p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预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学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4: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不等式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||≤|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|≤|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中等号成立的条件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左边等号成立的条件是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≤0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，右边等号成立的条件是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≥0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||≤|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等号成立的条件是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0.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想一想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不等式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||≤|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|≤|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，其中左右两边等号成立的条件分别是什么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【解析】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||≤|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等号成立的条件是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≥0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|≤|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|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等号成立的条件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≤0.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3397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1.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利用绝对值三角不等式证明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例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en-US" b="1" dirty="0" smtClean="0">
                    <a:latin typeface="Times New Roman" pitchFamily="18" charset="0"/>
                    <a:cs typeface="Times New Roman" pitchFamily="18" charset="0"/>
                  </a:rPr>
                  <a:t>、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已知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ε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𝛆</m:t>
                        </m:r>
                      </m:num>
                      <m:den>
                        <m:r>
                          <a:rPr lang="en-US" altLang="zh-CN" b="1" i="1"/>
                          <m:t>𝟒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𝛆</m:t>
                        </m:r>
                      </m:num>
                      <m:den>
                        <m:r>
                          <a:rPr lang="en-US" altLang="zh-CN" b="1" i="1"/>
                          <m:t>𝟔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求证</a:t>
                </a:r>
                <a:r>
                  <a:rPr lang="zh-CN" altLang="en-US" b="1" dirty="0">
                    <a:latin typeface="Times New Roman" pitchFamily="18" charset="0"/>
                    <a:cs typeface="Times New Roman" pitchFamily="18" charset="0"/>
                  </a:rPr>
                  <a:t>：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9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|&lt;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ε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【方法指导】利用绝对值不等式的性质及基本不等式的性质证明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945" r="-65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74686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【解析】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9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9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|2(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)|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≤2|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&lt;2×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𝛆</m:t>
                        </m:r>
                      </m:num>
                      <m:den>
                        <m:r>
                          <a:rPr lang="en-US" altLang="zh-CN" b="1" i="1"/>
                          <m:t>𝟒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𝛆</m:t>
                        </m:r>
                      </m:num>
                      <m:den>
                        <m:r>
                          <a:rPr lang="en-US" altLang="zh-CN" b="1" i="1"/>
                          <m:t>𝟔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ε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所以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9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|&lt;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ε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9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303245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变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式训练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en-US" b="1" dirty="0" smtClean="0">
                    <a:latin typeface="Times New Roman" pitchFamily="18" charset="0"/>
                    <a:cs typeface="Times New Roman" pitchFamily="18" charset="0"/>
                  </a:rPr>
                  <a:t>、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已知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𝟏</m:t>
                        </m:r>
                        <m:r>
                          <a:rPr lang="zh-CN" altLang="zh-CN" b="1"/>
                          <m:t>＋</m:t>
                        </m:r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𝐱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 err="1">
                    <a:latin typeface="Times New Roman" pitchFamily="18" charset="0"/>
                    <a:cs typeface="Times New Roman" pitchFamily="18" charset="0"/>
                  </a:rPr>
                  <a:t>≠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，求证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)|&lt;|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【解析】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∵|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)|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𝟏</m:t>
                        </m:r>
                        <m:r>
                          <a:rPr lang="zh-CN" altLang="zh-CN" b="1"/>
                          <m:t>＋</m:t>
                        </m:r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𝐚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e>
                    </m:rad>
                    <m:r>
                      <a:rPr lang="zh-CN" altLang="zh-CN" b="1"/>
                      <m:t>－</m:t>
                    </m:r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𝟏</m:t>
                        </m:r>
                        <m:r>
                          <a:rPr lang="zh-CN" altLang="zh-CN" b="1"/>
                          <m:t>＋</m:t>
                        </m:r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𝐛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𝐚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zh-CN" altLang="zh-CN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𝐛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zh-CN" altLang="zh-CN" b="1" i="1"/>
                            </m:ctrlPr>
                          </m:radPr>
                          <m:deg/>
                          <m:e>
                            <m:r>
                              <a:rPr lang="en-US" altLang="zh-CN" b="1" i="1"/>
                              <m:t>𝟏</m:t>
                            </m:r>
                            <m:r>
                              <a:rPr lang="zh-CN" altLang="zh-CN" b="1"/>
                              <m:t>＋</m:t>
                            </m:r>
                            <m:sSup>
                              <m:sSupPr>
                                <m:ctrlPr>
                                  <a:rPr lang="zh-CN" altLang="zh-CN" b="1" i="1"/>
                                </m:ctrlPr>
                              </m:sSupPr>
                              <m:e>
                                <m:r>
                                  <a:rPr lang="en-US" altLang="zh-CN" b="1" i="1"/>
                                  <m:t>𝐚</m:t>
                                </m:r>
                              </m:e>
                              <m:sup>
                                <m:r>
                                  <a:rPr lang="en-US" altLang="zh-CN" b="1" i="1"/>
                                  <m:t>𝟐</m:t>
                                </m:r>
                              </m:sup>
                            </m:sSup>
                          </m:e>
                        </m:rad>
                        <m:r>
                          <a:rPr lang="zh-CN" altLang="zh-CN" b="1"/>
                          <m:t>＋</m:t>
                        </m:r>
                        <m:rad>
                          <m:radPr>
                            <m:degHide m:val="on"/>
                            <m:ctrlPr>
                              <a:rPr lang="zh-CN" altLang="zh-CN" b="1" i="1"/>
                            </m:ctrlPr>
                          </m:radPr>
                          <m:deg/>
                          <m:e>
                            <m:r>
                              <a:rPr lang="en-US" altLang="zh-CN" b="1" i="1"/>
                              <m:t>𝟏</m:t>
                            </m:r>
                            <m:r>
                              <a:rPr lang="zh-CN" altLang="zh-CN" b="1"/>
                              <m:t>＋</m:t>
                            </m:r>
                            <m:sSup>
                              <m:sSupPr>
                                <m:ctrlPr>
                                  <a:rPr lang="zh-CN" altLang="zh-CN" b="1" i="1"/>
                                </m:ctrlPr>
                              </m:sSupPr>
                              <m:e>
                                <m:r>
                                  <a:rPr lang="en-US" altLang="zh-CN" b="1" i="1"/>
                                  <m:t>𝐛</m:t>
                                </m:r>
                              </m:e>
                              <m:sup>
                                <m:r>
                                  <a:rPr lang="en-US" altLang="zh-CN" b="1" i="1"/>
                                  <m:t>𝟐</m:t>
                                </m:r>
                              </m:sup>
                            </m:sSup>
                          </m:e>
                        </m:rad>
                      </m:den>
                    </m:f>
                    <m:r>
                      <a:rPr lang="zh-CN" altLang="zh-CN" b="1"/>
                      <m:t>＝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en-US" altLang="zh-CN" b="1" i="1"/>
                          <m:t>𝐚</m:t>
                        </m:r>
                        <m:r>
                          <m:rPr>
                            <m:nor/>
                          </m:rPr>
                          <a:rPr lang="zh-CN" altLang="zh-CN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r>
                          <a:rPr lang="en-US" altLang="zh-CN" b="1" i="1"/>
                          <m:t>𝐛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||</m:t>
                        </m:r>
                        <m:r>
                          <a:rPr lang="en-US" altLang="zh-CN" b="1" i="1"/>
                          <m:t>𝐚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𝐛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zh-CN" altLang="zh-CN" b="1" i="1"/>
                            </m:ctrlPr>
                          </m:radPr>
                          <m:deg/>
                          <m:e>
                            <m:r>
                              <a:rPr lang="en-US" altLang="zh-CN" b="1" i="1"/>
                              <m:t>𝟏</m:t>
                            </m:r>
                            <m:r>
                              <a:rPr lang="zh-CN" altLang="zh-CN" b="1"/>
                              <m:t>＋</m:t>
                            </m:r>
                            <m:sSup>
                              <m:sSupPr>
                                <m:ctrlPr>
                                  <a:rPr lang="zh-CN" altLang="zh-CN" b="1" i="1"/>
                                </m:ctrlPr>
                              </m:sSupPr>
                              <m:e>
                                <m:r>
                                  <a:rPr lang="en-US" altLang="zh-CN" b="1" i="1"/>
                                  <m:t>𝐚</m:t>
                                </m:r>
                              </m:e>
                              <m:sup>
                                <m:r>
                                  <a:rPr lang="en-US" altLang="zh-CN" b="1" i="1"/>
                                  <m:t>𝟐</m:t>
                                </m:r>
                              </m:sup>
                            </m:sSup>
                          </m:e>
                        </m:rad>
                        <m:r>
                          <a:rPr lang="zh-CN" altLang="zh-CN" b="1"/>
                          <m:t>＋</m:t>
                        </m:r>
                        <m:rad>
                          <m:radPr>
                            <m:degHide m:val="on"/>
                            <m:ctrlPr>
                              <a:rPr lang="zh-CN" altLang="zh-CN" b="1" i="1"/>
                            </m:ctrlPr>
                          </m:radPr>
                          <m:deg/>
                          <m:e>
                            <m:r>
                              <a:rPr lang="en-US" altLang="zh-CN" b="1" i="1"/>
                              <m:t>𝟏</m:t>
                            </m:r>
                            <m:r>
                              <a:rPr lang="zh-CN" altLang="zh-CN" b="1"/>
                              <m:t>＋</m:t>
                            </m:r>
                            <m:sSup>
                              <m:sSupPr>
                                <m:ctrlPr>
                                  <a:rPr lang="zh-CN" altLang="zh-CN" b="1" i="1"/>
                                </m:ctrlPr>
                              </m:sSupPr>
                              <m:e>
                                <m:r>
                                  <a:rPr lang="en-US" altLang="zh-CN" b="1" i="1"/>
                                  <m:t>𝐛</m:t>
                                </m:r>
                              </m:e>
                              <m:sup>
                                <m:r>
                                  <a:rPr lang="en-US" altLang="zh-CN" b="1" i="1"/>
                                  <m:t>𝟐</m:t>
                                </m:r>
                              </m:sup>
                            </m:sSup>
                          </m:e>
                        </m:rad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又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|≤|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|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/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zh-CN" altLang="zh-CN" sz="2800" b="1" i="1"/>
                            </m:ctrlPr>
                          </m:sSupPr>
                          <m:e>
                            <m:r>
                              <a:rPr lang="en-US" altLang="zh-CN" sz="2800" b="1" i="1"/>
                              <m:t>𝐚</m:t>
                            </m:r>
                          </m:e>
                          <m:sup>
                            <m:r>
                              <a:rPr lang="en-US" altLang="zh-CN" sz="2800" b="1" i="1"/>
                              <m:t>𝟐</m:t>
                            </m:r>
                          </m:sup>
                        </m:sSup>
                      </m:e>
                    </m:rad>
                    <m:r>
                      <a:rPr lang="zh-CN" altLang="zh-CN" sz="2800" b="1"/>
                      <m:t>＋</m:t>
                    </m:r>
                    <m:rad>
                      <m:radPr>
                        <m:degHide m:val="on"/>
                        <m:ctrlPr>
                          <a:rPr lang="zh-CN" altLang="zh-CN" sz="2800" b="1" i="1"/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zh-CN" altLang="zh-CN" sz="2800" b="1" i="1"/>
                            </m:ctrlPr>
                          </m:sSupPr>
                          <m:e>
                            <m:r>
                              <a:rPr lang="en-US" altLang="zh-CN" sz="2800" b="1" i="1"/>
                              <m:t>𝐛</m:t>
                            </m:r>
                          </m:e>
                          <m:sup>
                            <m:r>
                              <a:rPr lang="en-US" altLang="zh-CN" sz="2800" b="1" i="1"/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&lt;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/>
                        </m:ctrlPr>
                      </m:radPr>
                      <m:deg/>
                      <m:e>
                        <m:r>
                          <a:rPr lang="en-US" altLang="zh-CN" sz="2800" b="1" i="1"/>
                          <m:t>𝟏</m:t>
                        </m:r>
                        <m:r>
                          <a:rPr lang="zh-CN" altLang="zh-CN" sz="2800" b="1"/>
                          <m:t>＋</m:t>
                        </m:r>
                        <m:sSup>
                          <m:sSupPr>
                            <m:ctrlPr>
                              <a:rPr lang="zh-CN" altLang="zh-CN" sz="2800" b="1" i="1"/>
                            </m:ctrlPr>
                          </m:sSupPr>
                          <m:e>
                            <m:r>
                              <a:rPr lang="en-US" altLang="zh-CN" sz="2800" b="1" i="1"/>
                              <m:t>𝐚</m:t>
                            </m:r>
                          </m:e>
                          <m:sup>
                            <m:r>
                              <a:rPr lang="en-US" altLang="zh-CN" sz="2800" b="1" i="1"/>
                              <m:t>𝟐</m:t>
                            </m:r>
                          </m:sup>
                        </m:sSup>
                      </m:e>
                    </m:rad>
                    <m:r>
                      <a:rPr lang="zh-CN" altLang="zh-CN" sz="2800" b="1"/>
                      <m:t>＋</m:t>
                    </m:r>
                    <m:rad>
                      <m:radPr>
                        <m:degHide m:val="on"/>
                        <m:ctrlPr>
                          <a:rPr lang="zh-CN" altLang="zh-CN" sz="2800" b="1" i="1"/>
                        </m:ctrlPr>
                      </m:radPr>
                      <m:deg/>
                      <m:e>
                        <m:r>
                          <a:rPr lang="en-US" altLang="zh-CN" sz="2800" b="1" i="1"/>
                          <m:t>𝟏</m:t>
                        </m:r>
                        <m:r>
                          <a:rPr lang="zh-CN" altLang="zh-CN" sz="2800" b="1"/>
                          <m:t>＋</m:t>
                        </m:r>
                        <m:sSup>
                          <m:sSupPr>
                            <m:ctrlPr>
                              <a:rPr lang="zh-CN" altLang="zh-CN" sz="2800" b="1" i="1"/>
                            </m:ctrlPr>
                          </m:sSupPr>
                          <m:e>
                            <m:r>
                              <a:rPr lang="en-US" altLang="zh-CN" sz="2800" b="1" i="1"/>
                              <m:t>𝐛</m:t>
                            </m:r>
                          </m:e>
                          <m:sup>
                            <m:r>
                              <a:rPr lang="en-US" altLang="zh-CN" sz="2800" b="1" i="1"/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  <m:r>
                          <a:rPr lang="en-US" altLang="zh-CN" b="1" i="1"/>
                          <m:t>𝐚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𝐛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|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zh-CN" altLang="zh-CN" b="1" i="1"/>
                            </m:ctrlPr>
                          </m:radPr>
                          <m:deg/>
                          <m:e>
                            <m:r>
                              <a:rPr lang="en-US" altLang="zh-CN" b="1" i="1"/>
                              <m:t>𝟏</m:t>
                            </m:r>
                            <m:r>
                              <a:rPr lang="zh-CN" altLang="zh-CN" b="1"/>
                              <m:t>＋</m:t>
                            </m:r>
                            <m:sSup>
                              <m:sSupPr>
                                <m:ctrlPr>
                                  <a:rPr lang="zh-CN" altLang="zh-CN" b="1" i="1"/>
                                </m:ctrlPr>
                              </m:sSupPr>
                              <m:e>
                                <m:r>
                                  <a:rPr lang="en-US" altLang="zh-CN" b="1" i="1"/>
                                  <m:t>𝐚</m:t>
                                </m:r>
                              </m:e>
                              <m:sup>
                                <m:r>
                                  <a:rPr lang="en-US" altLang="zh-CN" b="1" i="1"/>
                                  <m:t>𝟐</m:t>
                                </m:r>
                              </m:sup>
                            </m:sSup>
                          </m:e>
                        </m:rad>
                        <m:r>
                          <a:rPr lang="zh-CN" altLang="zh-CN" b="1"/>
                          <m:t>＋</m:t>
                        </m:r>
                        <m:rad>
                          <m:radPr>
                            <m:degHide m:val="on"/>
                            <m:ctrlPr>
                              <a:rPr lang="zh-CN" altLang="zh-CN" b="1" i="1"/>
                            </m:ctrlPr>
                          </m:radPr>
                          <m:deg/>
                          <m:e>
                            <m:r>
                              <a:rPr lang="en-US" altLang="zh-CN" b="1" i="1"/>
                              <m:t>𝟏</m:t>
                            </m:r>
                            <m:r>
                              <a:rPr lang="zh-CN" altLang="zh-CN" b="1"/>
                              <m:t>＋</m:t>
                            </m:r>
                            <m:sSup>
                              <m:sSupPr>
                                <m:ctrlPr>
                                  <a:rPr lang="zh-CN" altLang="zh-CN" b="1" i="1"/>
                                </m:ctrlPr>
                              </m:sSupPr>
                              <m:e>
                                <m:r>
                                  <a:rPr lang="en-US" altLang="zh-CN" b="1" i="1"/>
                                  <m:t>𝐛</m:t>
                                </m:r>
                              </m:e>
                              <m:sup>
                                <m:r>
                                  <a:rPr lang="en-US" altLang="zh-CN" b="1" i="1"/>
                                  <m:t>𝟐</m:t>
                                </m:r>
                              </m:sup>
                            </m:sSup>
                          </m:e>
                        </m:rad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&lt;1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686" r="-56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149707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637</TotalTime>
  <Words>2710</Words>
  <Application>Microsoft Office PowerPoint</Application>
  <PresentationFormat>全屏显示(4:3)</PresentationFormat>
  <Paragraphs>136</Paragraphs>
  <Slides>29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Office 主题​​</vt:lpstr>
      <vt:lpstr>高中数学人教A版 选修4－5 不等式选讲</vt:lpstr>
      <vt:lpstr>第4课时　绝对值三角不等式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第4课时　绝对值三角不等式</vt:lpstr>
      <vt:lpstr>Thanks</vt:lpstr>
    </vt:vector>
  </TitlesOfParts>
  <Company>Users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home</cp:lastModifiedBy>
  <cp:revision>59</cp:revision>
  <dcterms:created xsi:type="dcterms:W3CDTF">2016-09-07T13:58:31Z</dcterms:created>
  <dcterms:modified xsi:type="dcterms:W3CDTF">2017-05-11T05:50:42Z</dcterms:modified>
</cp:coreProperties>
</file>