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0" r:id="rId4"/>
    <p:sldId id="316" r:id="rId5"/>
    <p:sldId id="317" r:id="rId6"/>
    <p:sldId id="318" r:id="rId7"/>
    <p:sldId id="319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320" r:id="rId16"/>
    <p:sldId id="329" r:id="rId17"/>
    <p:sldId id="328" r:id="rId18"/>
    <p:sldId id="347" r:id="rId19"/>
    <p:sldId id="330" r:id="rId20"/>
    <p:sldId id="293" r:id="rId21"/>
    <p:sldId id="332" r:id="rId22"/>
    <p:sldId id="331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285" r:id="rId36"/>
    <p:sldId id="346" r:id="rId37"/>
    <p:sldId id="315" r:id="rId38"/>
    <p:sldId id="291" r:id="rId39"/>
    <p:sldId id="292" r:id="rId40"/>
    <p:sldId id="258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66" d="100"/>
          <a:sy n="66" d="100"/>
        </p:scale>
        <p:origin x="-16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放缩法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放缩法就是将要证的不等式一边适当地放大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或缩小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，使之得出明显的不等量关系后，再应用不等量大小的传递性，使不等式得到证明的方法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这种方法是证明不等式常用的方法，尤其在今后学习高等数学时用处更广泛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88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用放缩法证明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𝟑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𝟐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latin typeface="Cambria Math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latin typeface="Cambria Math"/>
                              </a:rPr>
                              <m:t>𝒏</m:t>
                            </m:r>
                          </m:e>
                          <m:sup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，其右边不等式的证明如下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latin typeface="Cambria Math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sz="2800" b="1" i="1">
                                <a:latin typeface="Cambria Math"/>
                              </a:rPr>
                              <m:t>𝒏</m:t>
                            </m:r>
                          </m:e>
                          <m:sup>
                            <m:r>
                              <a:rPr lang="en-US" altLang="zh-CN" sz="2800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en-US" altLang="zh-CN" sz="2800" b="1">
                            <a:latin typeface="Cambria Math"/>
                          </a:rPr>
                          <m:t>×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𝟐</m:t>
                        </m:r>
                        <m:r>
                          <a:rPr lang="en-US" altLang="zh-CN" sz="2800" b="1">
                            <a:latin typeface="Cambria Math"/>
                          </a:rPr>
                          <m:t>×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</m:den>
                    </m:f>
                  </m:oMath>
                </a14:m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－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－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</m:den>
                    </m:f>
                  </m:oMath>
                </a14:m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𝒏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讨论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上面每一步成立的原因及不等式的左边应如何证明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259" b="-32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2232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第一个不等式成立的原因是将每一个分数的分母减小，从而分数值增大，第二个与第三个等号成立的原因是应用了裂项相消法，第四个不等式成立的原因是进行了放缩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549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左边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不等式证明如下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𝟐</m:t>
                            </m:r>
                          </m:e>
                          <m:sup>
                            <m:r>
                              <a:rPr lang="en-US" altLang="zh-CN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𝟑</m:t>
                            </m:r>
                          </m:e>
                          <m:sup>
                            <m:r>
                              <a:rPr lang="en-US" altLang="zh-CN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𝒏</m:t>
                            </m:r>
                          </m:e>
                          <m:sup>
                            <m:r>
                              <a:rPr lang="en-US" altLang="zh-CN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>
                            <a:latin typeface="Cambria Math"/>
                          </a:rPr>
                          <m:t>×</m:t>
                        </m:r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>
                            <a:latin typeface="Cambria Math"/>
                          </a:rPr>
                          <m:t>×</m:t>
                        </m:r>
                        <m:r>
                          <a:rPr lang="en-US" altLang="zh-CN" b="1" i="1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－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－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－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－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628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放缩法证明不等式的常用方法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添加或舍去一些项，如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𝒂</m:t>
                            </m:r>
                          </m:e>
                          <m:sup>
                            <m:r>
                              <a:rPr lang="en-US" altLang="zh-CN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将分子或分母放大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或缩小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𝒏</m:t>
                            </m:r>
                          </m:e>
                          <m:sup>
                            <m:r>
                              <a:rPr lang="en-US" altLang="zh-CN" b="1" i="1">
                                <a:latin typeface="Cambria Math"/>
                              </a:rPr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真分数的性质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:“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𝒎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𝒎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5893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利用基本不等式，如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lg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3·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lg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𝒍𝒈</m:t>
                        </m:r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𝒍𝒈</m:t>
                        </m:r>
                        <m:r>
                          <a:rPr lang="en-US" altLang="zh-CN" b="1" i="1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𝒍𝒈</m:t>
                        </m:r>
                        <m:r>
                          <a:rPr lang="en-US" altLang="zh-CN" b="1" i="1">
                            <a:latin typeface="Cambria Math"/>
                          </a:rPr>
                          <m:t>𝟏𝟓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𝒍𝒈</m:t>
                        </m:r>
                        <m:r>
                          <a:rPr lang="en-US" altLang="zh-CN" b="1" i="1">
                            <a:latin typeface="Cambria Math"/>
                          </a:rPr>
                          <m:t>𝟏𝟔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lg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4)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(5)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利用函数的单调性；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(6)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利用函数的有界性，如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|≤1(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(7)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绝对值不等式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:||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||≤|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±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 t="-1945" r="-1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2281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练一练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780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  <m:r>
                      <a:rPr lang="zh-CN" altLang="zh-CN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  <m:r>
                              <a:rPr lang="zh-CN" altLang="zh-CN" b="1">
                                <a:latin typeface="Cambria Math"/>
                              </a:rPr>
                              <m:t>＋</m:t>
                            </m:r>
                            <m:r>
                              <a:rPr lang="en-US" altLang="zh-CN" b="1" i="1">
                                <a:latin typeface="Cambria Math"/>
                              </a:rPr>
                              <m:t>𝟏</m:t>
                            </m:r>
                          </m:e>
                        </m:rad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>
                                <a:latin typeface="Cambria Math"/>
                              </a:rPr>
                              <m:t>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∴2(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b="1" i="1">
                                <a:latin typeface="Cambria Math"/>
                              </a:rPr>
                              <m:t>𝒌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</m:e>
                    </m:rad>
                    <m:r>
                      <a:rPr lang="zh-CN" altLang="zh-CN" b="1">
                        <a:latin typeface="Cambria Math"/>
                      </a:rPr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>
                            <a:latin typeface="Cambria Math"/>
                          </a:rPr>
                          <m:t>𝒌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823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en-US" b="1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 smtClean="0">
                            <a:latin typeface="Cambria Math"/>
                          </a:rPr>
                          <m:t>𝟏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·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𝟐</m:t>
                        </m:r>
                      </m:e>
                    </m:rad>
                    <m:r>
                      <a:rPr lang="zh-CN" altLang="en-US" b="1" i="1" smtClean="0">
                        <a:latin typeface="Cambria Math"/>
                      </a:rPr>
                      <m:t>＋</m:t>
                    </m:r>
                    <m:rad>
                      <m:radPr>
                        <m:degHide m:val="on"/>
                        <m:ctrlPr>
                          <a:rPr lang="zh-CN" alt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 smtClean="0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·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𝟑</m:t>
                        </m:r>
                      </m:e>
                    </m:rad>
                    <m:r>
                      <a:rPr lang="en-US" altLang="zh-CN" b="1" i="1" smtClean="0">
                        <a:latin typeface="Cambria Math"/>
                      </a:rPr>
                      <m:t>+</m:t>
                    </m:r>
                    <m:r>
                      <a:rPr lang="en-US" altLang="zh-CN" b="1" i="1">
                        <a:latin typeface="Cambria Math"/>
                      </a:rPr>
                      <m:t>…</m:t>
                    </m:r>
                    <m:r>
                      <a:rPr lang="en-US" altLang="zh-CN" b="1" i="1" smtClean="0">
                        <a:latin typeface="Cambria Math"/>
                      </a:rPr>
                      <m:t>+</m:t>
                    </m:r>
                    <m:rad>
                      <m:radPr>
                        <m:degHide m:val="on"/>
                        <m:ctrlPr>
                          <a:rPr lang="zh-CN" altLang="en-US" b="1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altLang="zh-CN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(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𝒏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𝟏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)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3……)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(1985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年全国卷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(16)10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分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en-US" altLang="zh-CN" b="1">
                    <a:latin typeface="Times New Roman" pitchFamily="18" charset="0"/>
                    <a:cs typeface="Times New Roman" pitchFamily="18" charset="0"/>
                  </a:rPr>
                </a:br>
                <a:r>
                  <a:rPr lang="en-US" altLang="zh-CN" b="1" smtClean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smtClean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不等式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：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𝒏</m:t>
                        </m:r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𝒏</m:t>
                        </m:r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  <m:r>
                      <a:rPr lang="zh-CN" altLang="en-US" b="1" i="1" smtClean="0">
                        <a:latin typeface="Cambria Math"/>
                        <a:cs typeface="Times New Roman" pitchFamily="18" charset="0"/>
                      </a:rPr>
                      <m:t>＜</m:t>
                    </m:r>
                    <m:sSub>
                      <m:sSubPr>
                        <m:ctrlP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𝒂</m:t>
                        </m:r>
                      </m:e>
                      <m:sub>
                        <m:r>
                          <a:rPr lang="en-US" altLang="zh-CN" b="1" i="1" smtClean="0">
                            <a:latin typeface="Cambria Math"/>
                            <a:cs typeface="Times New Roman" pitchFamily="18" charset="0"/>
                          </a:rPr>
                          <m:t>𝒏</m:t>
                        </m:r>
                      </m:sub>
                    </m:sSub>
                    <m:r>
                      <a:rPr lang="zh-CN" altLang="en-US" b="1" i="1" smtClean="0">
                        <a:latin typeface="Cambria Math"/>
                        <a:cs typeface="Times New Roman" pitchFamily="18" charset="0"/>
                      </a:rPr>
                      <m:t>＜</m:t>
                    </m:r>
                    <m:f>
                      <m:fPr>
                        <m:ctrlPr>
                          <a:rPr lang="en-US" altLang="zh-CN" b="1" i="1"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b="1" i="1"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1" i="1" smtClean="0"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altLang="zh-CN" b="1" i="1" smtClean="0">
                                <a:latin typeface="Cambria Math"/>
                                <a:cs typeface="Times New Roman" pitchFamily="18" charset="0"/>
                              </a:rPr>
                              <m:t>𝒏</m:t>
                            </m:r>
                            <m:r>
                              <a:rPr lang="en-US" altLang="zh-CN" b="1" i="1" smtClean="0">
                                <a:latin typeface="Cambria Math"/>
                                <a:cs typeface="Times New Roman" pitchFamily="18" charset="0"/>
                              </a:rPr>
                              <m:t>+</m:t>
                            </m:r>
                            <m:r>
                              <a:rPr lang="en-US" altLang="zh-CN" b="1" i="1" smtClean="0">
                                <a:latin typeface="Cambria Math"/>
                                <a:cs typeface="Times New Roman" pitchFamily="18" charset="0"/>
                              </a:rPr>
                              <m:t>𝟏</m:t>
                            </m:r>
                            <m:r>
                              <a:rPr lang="en-US" altLang="zh-CN" b="1" i="1" smtClean="0"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b="1" i="1">
                                <a:latin typeface="Cambria Math"/>
                                <a:cs typeface="Times New Roman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略</a:t>
                </a:r>
                <a:endParaRPr lang="zh-CN" altLang="zh-CN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 t="-686" r="-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59542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用反证法证明不等式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px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；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中至少有一个不小于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643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2055262"/>
            <a:ext cx="7787208" cy="4470082"/>
          </a:xfrm>
        </p:spPr>
        <p:txBody>
          <a:bodyPr/>
          <a:lstStyle/>
          <a:p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古时候有个人叫王戎，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岁那年的某天，他和小伙伴在路边玩，看见一颗李子树上的果实多得把树枝都快压断了，小伙伴们都跑去摘，只有王戎站着没动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他说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李子是苦的，我不吃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.”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小伙伴摘来一尝，李子果然苦得没法吃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小伙伴问王戎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这就怪了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你又没吃怎么知道李子是苦的啊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?”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王戎说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如果李子是甜的，树长在路边，李子早就没有了，李子现在还这么多，所以啊，李子肯定是苦的，不好吃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!”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王戎推断李子是苦涩的道理和你的方法一样吗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400" b="1" dirty="0">
                <a:latin typeface="Times New Roman" pitchFamily="18" charset="0"/>
                <a:cs typeface="Times New Roman" pitchFamily="18" charset="0"/>
              </a:rPr>
              <a:t>是什么方法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不等式的证法（二）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9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【方法指导】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根据函数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的解析式，分别将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代入求得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的值，进而求得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的值；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至少有一个不小于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的反面情况较简单，比较方便证明，故从反面进行证明，即使用反证法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(9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假设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都小于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(3)|≥|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，出现矛盾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中至少有一个不小于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6099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【解析】假设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＜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∵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＜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又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＜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，与题设矛盾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，则与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矛盾，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必有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同理可证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15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用放缩法证明不等式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为正整数，求证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010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【方法指导】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通过放缩，分别证明不等式的两部分成立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放缩时，一要结合不等号的方向进行放大或缩小，二要使放缩后的式子便于求和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，所以可以利用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中从第二项起每一项都小于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，即可完成右端不等式的证明，左端证明可类比进行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487" r="-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486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上述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个不等式相加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en-US" altLang="zh-CN" b="1" i="1" dirty="0" smtClean="0"/>
              </a:p>
              <a:p>
                <a14:m>
                  <m:oMath xmlns:m="http://schemas.openxmlformats.org/officeDocument/2006/math"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487" b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63414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由于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个不等式相加，两边再加上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于是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>
                            <a:latin typeface="Cambria Math"/>
                          </a:rPr>
                          <m:t>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487" r="-9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653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336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endParaRPr lang="en-US" altLang="zh-CN" b="1" i="1" dirty="0" smtClean="0"/>
              </a:p>
              <a:p>
                <a14:m>
                  <m:oMath xmlns:m="http://schemas.openxmlformats.org/officeDocument/2006/math">
                    <m:r>
                      <a:rPr lang="zh-CN" altLang="zh-CN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</m:oMath>
                </a14:m>
                <a:endParaRPr lang="en-US" altLang="zh-CN" b="1" i="1" dirty="0" smtClean="0"/>
              </a:p>
              <a:p>
                <a14:m>
                  <m:oMath xmlns:m="http://schemas.openxmlformats.org/officeDocument/2006/math"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</m:oMath>
                </a14:m>
                <a:endParaRPr lang="en-US" altLang="zh-CN" b="1" i="1" dirty="0" smtClean="0"/>
              </a:p>
              <a:p>
                <a14:m>
                  <m:oMath xmlns:m="http://schemas.openxmlformats.org/officeDocument/2006/math"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4507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，</m:t>
                    </m:r>
                  </m:oMath>
                </a14:m>
                <a:endParaRPr lang="en-US" altLang="zh-CN" b="1" dirty="0" smtClean="0"/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＜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𝒅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综上所述，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＜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966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预学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反证法</a:t>
            </a:r>
            <a:endParaRPr lang="zh-CN" altLang="zh-C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反证法在证明的过程中，先假设要证的命题不成立，以此为出发点，结合已知条件，应用公理、定义、定理、性质等，进行正确的推理，得到和命题的条件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或已证明的定理、性质、明显成立的事实等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矛盾的结论，以说明假设不正确，从而证明原命题成立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我们把这种方法称为反证法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综合运用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【方法指导】本题的证法很多，下面给出一种证法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比较要证明的不等式左右两边的形式完全相同，使我们联想利用构造函数的方法，再用单调性去证明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或利用绝对值不等式的性质进行放缩证明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3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5073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法一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定义域为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≠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1}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分别在区间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上是增函数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∵0≤|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|)≤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endParaRPr lang="en-US" altLang="zh-CN" b="1" i="1" dirty="0" smtClean="0"/>
              </a:p>
              <a:p>
                <a14:m>
                  <m:oMath xmlns:m="http://schemas.openxmlformats.org/officeDocument/2006/math"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原不等式成立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b="-6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758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法二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时，不等式显然成立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|≠0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f>
                          <m:f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|</m:t>
                            </m:r>
                            <m:r>
                              <a:rPr lang="en-US" altLang="zh-CN" b="1" i="1">
                                <a:latin typeface="Cambria Math"/>
                              </a:rPr>
                              <m:t>𝒂</m:t>
                            </m:r>
                            <m:r>
                              <a:rPr lang="zh-CN" altLang="zh-CN" b="1">
                                <a:latin typeface="Cambria Math"/>
                              </a:rPr>
                              <m:t>＋</m:t>
                            </m:r>
                            <m:r>
                              <a:rPr lang="en-US" altLang="zh-CN" b="1" i="1">
                                <a:latin typeface="Cambria Math"/>
                              </a:rPr>
                              <m:t>𝒃</m:t>
                            </m:r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|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f>
                          <m:fPr>
                            <m:ctrlPr>
                              <a:rPr lang="zh-CN" altLang="zh-CN" b="1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altLang="zh-CN" b="1" i="1">
                                <a:latin typeface="Cambria Math"/>
                              </a:rPr>
                              <m:t>𝟏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|</m:t>
                            </m:r>
                            <m:r>
                              <a:rPr lang="en-US" altLang="zh-CN" b="1" i="1">
                                <a:latin typeface="Cambria Math"/>
                              </a:rPr>
                              <m:t>𝒂</m:t>
                            </m:r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|</m:t>
                            </m:r>
                            <m:r>
                              <a:rPr lang="zh-CN" altLang="zh-CN" b="1">
                                <a:latin typeface="Cambria Math"/>
                              </a:rPr>
                              <m:t>＋</m:t>
                            </m:r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|</m:t>
                            </m:r>
                            <m:r>
                              <a:rPr lang="en-US" altLang="zh-CN" b="1" i="1">
                                <a:latin typeface="Cambria Math"/>
                              </a:rPr>
                              <m:t>𝒃</m:t>
                            </m:r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|</m:t>
                            </m:r>
                          </m:den>
                        </m:f>
                      </m:den>
                    </m:f>
                    <m:r>
                      <a:rPr lang="zh-CN" altLang="zh-CN" b="1">
                        <a:latin typeface="Cambria Math"/>
                      </a:rPr>
                      <m:t>＝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  <a:blipFill rotWithShape="1">
                <a:blip r:embed="rId4"/>
                <a:stretch>
                  <a:fillRect l="-1538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115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分别是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的三个内角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所对边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  <a:blipFill rotWithShape="1">
                <a:blip r:embed="rId4"/>
                <a:stretch>
                  <a:fillRect l="-1538" r="-1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762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，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而函数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∞)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上单调递增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分别是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△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的三个内角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所对边，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𝒄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𝒂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𝒃</m:t>
                        </m:r>
                      </m:den>
                    </m:f>
                    <m:r>
                      <a:rPr lang="zh-CN" altLang="zh-CN" sz="2800" b="1">
                        <a:latin typeface="Cambria Math"/>
                      </a:rPr>
                      <m:t>＞</m:t>
                    </m:r>
                    <m:f>
                      <m:fPr>
                        <m:ctrlPr>
                          <a:rPr lang="zh-CN" altLang="zh-CN" sz="2800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sz="2800" b="1" i="1"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altLang="zh-CN" sz="2800" b="1" i="1">
                            <a:latin typeface="Cambria Math"/>
                          </a:rPr>
                          <m:t>𝟏</m:t>
                        </m:r>
                        <m:r>
                          <a:rPr lang="zh-CN" altLang="zh-CN" sz="2800" b="1">
                            <a:latin typeface="Cambria Math"/>
                          </a:rPr>
                          <m:t>＋</m:t>
                        </m:r>
                        <m:r>
                          <a:rPr lang="en-US" altLang="zh-CN" sz="2800" b="1" i="1">
                            <a:latin typeface="Cambria Math"/>
                          </a:rPr>
                          <m:t>𝒄</m:t>
                        </m:r>
                      </m:den>
                    </m:f>
                  </m:oMath>
                </a14:m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，故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原不等式成立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  <a:blipFill rotWithShape="1">
                <a:blip r:embed="rId4"/>
                <a:stretch>
                  <a:fillRect l="-1189" t="-1487" r="-3427" b="-1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345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851275" y="230744"/>
            <a:ext cx="2274039" cy="7367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967463"/>
            <a:ext cx="8229600" cy="5701898"/>
          </a:xfrm>
        </p:spPr>
        <p:txBody>
          <a:bodyPr/>
          <a:lstStyle/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反证法是通过证明原命题的等价命题从而证明原命题的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其主要步骤是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提出假设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推出矛盾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——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肯定结论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当一个命题，正难则反，直接证明的东西较少、较抽象、较困难时，其反面常会较多、较具体、较容易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反证法中常见的矛盾形式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与已知条件即题设矛盾；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与假设即反设矛盾；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与已知的定义、公理和定理矛盾，即得出一个恒假命题；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自相矛盾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851275" y="230744"/>
            <a:ext cx="2274039" cy="7367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7"/>
          </a:xfrm>
        </p:spPr>
        <p:txBody>
          <a:bodyPr/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放缩法的注意事项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当要证明的不等式中含有分式时，我们把分母放大，则相应的分式的值缩小，反之，若把分母缩小，则分式的值放大，这是一种常用的放缩方法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放缩法放大或缩小的限度不是唯一的，如果用某种放大的办法可以得到欲证结论，那么比此放大更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精细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的放大就应该更能得到所需结论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但是一般来讲，这种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风险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难度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是成正比的，放得越宽，能否证出命题的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风险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越大，但相对放大的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难度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就越低；反之，放大越精细，那么能证出最终结论的可能性越大，但是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难度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也相对增大，这其中的平衡就需要从大量练习中去把握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46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328592"/>
          </a:xfrm>
        </p:spPr>
        <p:txBody>
          <a:bodyPr/>
          <a:lstStyle/>
          <a:p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用反证法证明命题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为实数，则方程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至少有一个实根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时，要做的假设是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没有实根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至多有一个实根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至多有两个实根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恰好有两个实根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【解析】因为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至少有一个实根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等价于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有一个实根或两个实根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，所以该命题的否定是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没有实根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【答案】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92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75856" y="1468145"/>
            <a:ext cx="1979340" cy="736719"/>
          </a:xfrm>
          <a:prstGeom prst="rect">
            <a:avLst/>
          </a:prstGeom>
        </p:spPr>
      </p:pic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　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不等式的证法（二）</a:t>
            </a:r>
            <a:endParaRPr lang="zh-CN" altLang="en-US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9" name="15CG2SXDXARA4-5-11.EPS" descr="id:214749212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99592" y="2492896"/>
            <a:ext cx="691276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　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不等式的证法（二）</a:t>
            </a:r>
            <a:endParaRPr lang="zh-CN" altLang="en-US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前面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的比较法、综合法、分析法都是直接证明命题，属于直接证法，而反证法是通过说明假设的不成立来证明原命题成立，属于间接证法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90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反证法适应的题目类型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反证法主要适合用于以下两种情况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:①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结论和条件之间的联系不明显，直接证明的线索不清晰，难以入手；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直接从正面证明需要分多种情形进行分类讨论，而反面只需研究一种情形或很少的几种情形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如否定型命题，唯一性命题，至多、至少型命题等一般适合用反证法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08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用反证法证明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≤2”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时的假设为</a:t>
            </a:r>
            <a:r>
              <a:rPr lang="zh-CN" altLang="zh-CN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，得出的矛盾为</a:t>
            </a:r>
            <a:r>
              <a:rPr lang="zh-CN" altLang="zh-CN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【答案】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＞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＜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659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利用反证法证明不等式的步骤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第一步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分清欲证不等式所涉及的条件和结论；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第二步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做出与所证不等式相反的假定；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第三步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从条件和假定出发，应用正确的推理方法，推出矛盾结果；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第四步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断定产生矛盾结果的原因，在于开始所做出的假定不正确，于是原证不等式成立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98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中至少有一个小于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9775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196752"/>
                <a:ext cx="8568952" cy="5472609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假设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≥2.∵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≤2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这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＞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矛盾，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𝒚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𝒙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中至少有一个小于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196752"/>
                <a:ext cx="8568952" cy="5472609"/>
              </a:xfrm>
              <a:blipFill rotWithShape="1">
                <a:blip r:embed="rId4"/>
                <a:stretch>
                  <a:fillRect l="-1565" r="-66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46681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4188</Words>
  <Application>Microsoft Office PowerPoint</Application>
  <PresentationFormat>全屏显示(4:3)</PresentationFormat>
  <Paragraphs>178</Paragraphs>
  <Slides>40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1" baseType="lpstr">
      <vt:lpstr>Office 主题​​</vt:lpstr>
      <vt:lpstr>高中数学人教A版 选修4－5 不等式选讲</vt:lpstr>
      <vt:lpstr>第7课时　不等式的证法（二）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第7课时　不等式的证法（二）</vt:lpstr>
      <vt:lpstr>第7课时　不等式的证法（二）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38</cp:revision>
  <dcterms:created xsi:type="dcterms:W3CDTF">2016-09-07T13:58:31Z</dcterms:created>
  <dcterms:modified xsi:type="dcterms:W3CDTF">2017-05-16T02:08:42Z</dcterms:modified>
</cp:coreProperties>
</file>