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0" r:id="rId4"/>
    <p:sldId id="331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0" r:id="rId13"/>
    <p:sldId id="339" r:id="rId14"/>
    <p:sldId id="340" r:id="rId15"/>
    <p:sldId id="341" r:id="rId16"/>
    <p:sldId id="342" r:id="rId17"/>
    <p:sldId id="343" r:id="rId18"/>
    <p:sldId id="344" r:id="rId19"/>
    <p:sldId id="345" r:id="rId20"/>
    <p:sldId id="346" r:id="rId21"/>
    <p:sldId id="347" r:id="rId22"/>
    <p:sldId id="348" r:id="rId23"/>
    <p:sldId id="349" r:id="rId24"/>
    <p:sldId id="350" r:id="rId25"/>
    <p:sldId id="352" r:id="rId26"/>
    <p:sldId id="351" r:id="rId27"/>
    <p:sldId id="353" r:id="rId28"/>
    <p:sldId id="354" r:id="rId29"/>
    <p:sldId id="285" r:id="rId30"/>
    <p:sldId id="355" r:id="rId31"/>
    <p:sldId id="315" r:id="rId32"/>
    <p:sldId id="356" r:id="rId33"/>
    <p:sldId id="357" r:id="rId34"/>
    <p:sldId id="358" r:id="rId35"/>
    <p:sldId id="359" r:id="rId36"/>
    <p:sldId id="360" r:id="rId37"/>
    <p:sldId id="291" r:id="rId38"/>
    <p:sldId id="292" r:id="rId39"/>
    <p:sldId id="258" r:id="rId4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𝟕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𝟏𝟓</m:t>
                        </m:r>
                      </m:num>
                      <m:den>
                        <m:r>
                          <a:rPr lang="en-US" altLang="zh-CN" b="1" i="1"/>
                          <m:t>𝟖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猜想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(2)①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，猜想成立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8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962744"/>
                <a:ext cx="8640960" cy="5895256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②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假设当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𝒌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则当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𝒌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时，猜想也成立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①②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可知，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  <m:sup>
                            <m:r>
                              <a:rPr lang="en-US" altLang="zh-CN" b="1" i="1"/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962744"/>
                <a:ext cx="8640960" cy="5895256"/>
              </a:xfrm>
              <a:blipFill rotWithShape="1">
                <a:blip r:embed="rId4"/>
                <a:stretch>
                  <a:fillRect l="-1551" r="-4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5320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利用数学归纳法证明等式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是否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存在常数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使等式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1·(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对一切正整数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都成立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证明你的结论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【方法指导】按数学归纳法解题时要清楚等式两边的结构，先取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求出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的值，再用数学归纳法证明存在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所确定的等式对一切正整数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都成立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643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分别用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代入方程组，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𝒃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𝒄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𝟏𝟔</m:t>
                              </m:r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𝟒</m:t>
                              </m:r>
                              <m:r>
                                <a:rPr lang="en-US" altLang="zh-CN" b="1" i="1"/>
                                <m:t>𝒃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𝒄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𝟖𝟏</m:t>
                              </m:r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𝟗</m:t>
                              </m:r>
                              <m:r>
                                <a:rPr lang="en-US" altLang="zh-CN" b="1" i="1"/>
                                <m:t>𝒃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𝒄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𝟏𝟖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𝒂</m:t>
                              </m:r>
                              <m:r>
                                <a:rPr lang="zh-CN" altLang="zh-CN" b="1"/>
                                <m:t>＝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𝟒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𝒃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𝟏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𝟒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𝒄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.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下面用数学归纳法证明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77845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915536"/>
                <a:ext cx="8507288" cy="5753824"/>
              </a:xfrm>
            </p:spPr>
            <p:txBody>
              <a:bodyPr/>
              <a:lstStyle/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时，由上可知等式成立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假设当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时，等式成立，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则当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时，左边＝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1·[(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1·(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1·(2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时，等式成立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可知，存在常数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，使等式对一切的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均成立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915536"/>
                <a:ext cx="8507288" cy="5753824"/>
              </a:xfrm>
              <a:blipFill rotWithShape="1">
                <a:blip r:embed="rId4"/>
                <a:stretch>
                  <a:fillRect l="-1218" t="-1377" r="-2006" b="-2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122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的通项公式分别是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，记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，用数学归纳法证明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12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，等式成立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时，等式成立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6031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915536"/>
            <a:ext cx="8507288" cy="5942464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4(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24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因此当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时，等式也成立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可知，对任意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018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33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33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利用数学归纳法证明整除问题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是否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存在正整数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，使得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7)·3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对一切正整数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都能被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若存在，求出最大的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值，并证明你的结论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若不存在，请说明理由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【方法指导】先将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依次代入，计算相应的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的值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满足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条件的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值，再根据数学归纳法对结论进行证明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871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7)·3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3×36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10×36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(4)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34×36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，由此猜想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下面用数学归纳法证明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时，显然成立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7)·3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2433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[2(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7]·3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3[(2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7)·3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9]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18(3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的倍数，故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18(3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这就是说，当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也能被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可知，对一切正整数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都有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7)·3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整除，故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36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56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2055262"/>
            <a:ext cx="7787208" cy="4470082"/>
          </a:xfrm>
        </p:spPr>
        <p:txBody>
          <a:bodyPr/>
          <a:lstStyle/>
          <a:p>
            <a:r>
              <a:rPr lang="zh-CN" altLang="zh-CN" sz="2800" b="1" dirty="0"/>
              <a:t>你有没有看到过这样壮观的场面</a:t>
            </a:r>
            <a:r>
              <a:rPr lang="en-US" altLang="zh-CN" sz="2800" b="1" dirty="0"/>
              <a:t>:</a:t>
            </a:r>
            <a:r>
              <a:rPr lang="zh-CN" altLang="zh-CN" sz="2800" b="1" dirty="0"/>
              <a:t>在自行车存放处，整齐的摆放着长长的一排自行车，突然，一阵大风袭来，第一辆自行车倒下了，在第一辆自行车倒下时碰到了第二辆，于是第二辆也倒下了</a:t>
            </a:r>
            <a:r>
              <a:rPr lang="en-US" altLang="zh-CN" sz="2800" b="1" dirty="0"/>
              <a:t>;</a:t>
            </a:r>
            <a:r>
              <a:rPr lang="zh-CN" altLang="zh-CN" sz="2800" b="1" dirty="0"/>
              <a:t>而第二辆倒下时又碰到了第三辆，第三辆也倒下了</a:t>
            </a:r>
            <a:r>
              <a:rPr lang="en-US" altLang="zh-CN" sz="2800" b="1" dirty="0"/>
              <a:t>……</a:t>
            </a:r>
            <a:r>
              <a:rPr lang="zh-CN" altLang="zh-CN" sz="2800" b="1" dirty="0"/>
              <a:t>这样连续下去，直到最后一辆自行车也倒下</a:t>
            </a:r>
            <a:r>
              <a:rPr lang="en-US" altLang="zh-CN" sz="2800" b="1" dirty="0"/>
              <a:t>.</a:t>
            </a:r>
            <a:r>
              <a:rPr lang="zh-CN" altLang="zh-CN" sz="2800" b="1" dirty="0"/>
              <a:t>请分析</a:t>
            </a:r>
            <a:r>
              <a:rPr lang="en-US" altLang="zh-CN" sz="2800" b="1" dirty="0"/>
              <a:t>:</a:t>
            </a:r>
            <a:r>
              <a:rPr lang="zh-CN" altLang="zh-CN" sz="2800" b="1" dirty="0"/>
              <a:t>在这个</a:t>
            </a:r>
            <a:r>
              <a:rPr lang="en-US" altLang="zh-CN" sz="2800" b="1" dirty="0"/>
              <a:t>“</a:t>
            </a:r>
            <a:r>
              <a:rPr lang="zh-CN" altLang="zh-CN" sz="2800" b="1" dirty="0"/>
              <a:t>倒自行车</a:t>
            </a:r>
            <a:r>
              <a:rPr lang="en-US" altLang="zh-CN" sz="2800" b="1" dirty="0"/>
              <a:t>”</a:t>
            </a:r>
            <a:r>
              <a:rPr lang="zh-CN" altLang="zh-CN" sz="2800" b="1" dirty="0"/>
              <a:t>的过程中，有几个主要步骤</a:t>
            </a:r>
            <a:r>
              <a:rPr lang="en-US" altLang="zh-CN" sz="2800" b="1" dirty="0"/>
              <a:t>?</a:t>
            </a:r>
            <a:endParaRPr lang="zh-CN" altLang="zh-CN" sz="2800" dirty="0"/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三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398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数学归纳法证明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baseline="30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9(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显然能被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整除，命题成立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时，命题成立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993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9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9×3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17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9(3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64</a:t>
            </a: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64(9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∴9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1∈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Z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30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8(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也能被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整除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可知，命题对一切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均成立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44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利用数学归纳法证明不等式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𝒏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𝒏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【方法指导】用数学归纳法证明，要完成两个步骤，这两个步骤是缺一不可的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但从证题的难易来分析，证明第二步是难点和关键，要充分利用归纳假设，做好命题从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的转化，这个转化要求在变化过程中结构不变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5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2592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左边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，不等式成立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假设当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时，不等式成立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en-US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0" smtClean="0">
                            <a:latin typeface="Cambria Math"/>
                          </a:rPr>
                          <m:t>𝐤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den>
                    </m:f>
                    <m:r>
                      <a:rPr lang="zh-CN" altLang="zh-CN" b="1">
                        <a:latin typeface="Cambria Math"/>
                      </a:rPr>
                      <m:t>＋</m:t>
                    </m:r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0" smtClean="0">
                            <a:latin typeface="Cambria Math"/>
                          </a:rPr>
                          <m:t>𝐤</m:t>
                        </m:r>
                        <m:r>
                          <a:rPr lang="zh-CN" altLang="zh-CN" b="1">
                            <a:latin typeface="Cambria Math"/>
                          </a:rPr>
                          <m:t>＋</m:t>
                        </m:r>
                        <m:r>
                          <a:rPr lang="en-US" altLang="zh-CN" b="1" i="1"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𝟑</m:t>
                        </m:r>
                        <m:r>
                          <a:rPr lang="en-US" altLang="zh-CN" b="1" i="1" smtClean="0">
                            <a:latin typeface="Cambria Math"/>
                          </a:rPr>
                          <m:t>𝒌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>
                            <a:latin typeface="Cambria Math"/>
                          </a:rPr>
                        </m:ctrlPr>
                      </m:fPr>
                      <m:num>
                        <m:r>
                          <a:rPr lang="en-US" altLang="zh-CN" b="1" i="1"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en-US" altLang="zh-CN" b="1" i="1"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42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55235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8226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时，不等式也成立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可知，原不等式对一切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1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548212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等差数列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}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项和为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，等比数列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}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各项均为正数，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7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与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  <m:r>
                              <a:rPr lang="en-US" altLang="zh-CN" b="1" i="1"/>
                              <m:t>𝒏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·…·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 smtClean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9233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设等差数列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}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的公差为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，等比数列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}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的公比为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q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8(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舍去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(2)∵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  <m:r>
                              <a:rPr lang="en-US" altLang="zh-CN" b="1" i="1"/>
                              <m:t>𝒏</m:t>
                            </m:r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𝒂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  <m:r>
                              <a:rPr lang="en-US" altLang="zh-CN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×…×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下面用数学归纳法证明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𝒏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对一切正整数成立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788" b="-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60358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①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/>
                          <m:t>×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>
                          <a:rPr lang="en-US" altLang="zh-CN" b="1"/>
                          <m:t>×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，命题成立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②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假设当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时，命题成立，即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则当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T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</m:e>
                        </m:rad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𝟒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𝒌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𝟒</m:t>
                            </m:r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𝟒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𝒌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𝟒</m:t>
                            </m:r>
                            <m:r>
                              <a:rPr lang="en-US" altLang="zh-CN" b="1" i="1"/>
                              <m:t>𝒌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𝒌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𝟏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因此当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时，命题也成立，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①②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可知，原命题成立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b="-36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83221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851275" y="230744"/>
            <a:ext cx="2274039" cy="7367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967463"/>
            <a:ext cx="8229600" cy="5701898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数学归纳法是用来证明与正整数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有关的数学命题的一种方法，其基本步骤是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验证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递推的基础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时命题成立的前提下，证明当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时命题也成立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递推的条件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可知，对一切大于等于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命题都成立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预学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数学归纳法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上述情境分两步，第一步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辆自行车倒下，第二步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前一辆倒下后一辆一定倒下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类似于数学归纳法的两个步骤，什么是数学归纳法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数学归纳法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是一个与自然数相关的命题集合，如果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证明起始命题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在假设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成立的前提下，推出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也成立，那么可以断定，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对一切正整数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或自然数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851275" y="230744"/>
            <a:ext cx="2274039" cy="7367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967463"/>
            <a:ext cx="8229600" cy="5701898"/>
          </a:xfrm>
        </p:spPr>
        <p:txBody>
          <a:bodyPr/>
          <a:lstStyle/>
          <a:p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观察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归纳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猜想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证明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的思维模式是探索科学规律的一般途径，我们应用时要注意以下几点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避免归纳猜想时得出错误结果，从而得出错误结论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800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800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sz="2800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sz="2800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时命题成立，证明当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时命题也成立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进行这一步时，忽略了利用假设条件去证明，造成本质上不是数学归纳法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数学归纳法关键是由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到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sz="2800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的过渡，这是数学归纳法的难点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我们要注意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凑假设、凑结论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，同时灵活使用基本不等式、放缩法、分析法等</a:t>
            </a: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67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8"/>
                <a:ext cx="8229600" cy="5328592"/>
              </a:xfrm>
            </p:spPr>
            <p:txBody>
              <a:bodyPr/>
              <a:lstStyle/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(2015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年陕西卷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是等比数列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的各项和，其中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函数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内有且仅有一个零点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记为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𝒙</m:t>
                        </m:r>
                      </m:e>
                      <m:sub>
                        <m:r>
                          <a:rPr lang="en-US" altLang="zh-CN" sz="2800" b="1" i="1"/>
                          <m:t>𝒏</m:t>
                        </m:r>
                      </m:sub>
                      <m:sup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设有一个与上述等比数列的首项、末项、项数分别相同的等差数列，其各项和为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，比较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的大小，并加以证明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8"/>
                <a:ext cx="8229600" cy="5328592"/>
              </a:xfrm>
              <a:blipFill rotWithShape="1">
                <a:blip r:embed="rId4"/>
                <a:stretch>
                  <a:fillRect l="-1259" t="-1487" r="-2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1892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800" b="1" i="1" baseline="30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m:rPr>
                                <m:nor/>
                              </m:rPr>
                              <a:rPr lang="en-US" altLang="zh-CN" sz="2800" b="1">
                                <a:latin typeface="Times New Roman" pitchFamily="18" charset="0"/>
                                <a:cs typeface="Times New Roman" pitchFamily="18" charset="0"/>
                              </a:rPr>
                              <m:t>)</m:t>
                            </m:r>
                          </m:e>
                          <m:sup>
                            <m:r>
                              <a:rPr lang="en-US" altLang="zh-CN" sz="2800" b="1" i="1"/>
                              <m:t>𝒏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p>
                      </m:num>
                      <m:den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𝟐</m:t>
                            </m:r>
                          </m:e>
                          <m:sup>
                            <m:r>
                              <a:rPr lang="en-US" altLang="zh-CN" sz="2800" b="1" i="1"/>
                              <m:t>𝒏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内至少存在一个零点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  <a:blipFill rotWithShape="1">
                <a:blip r:embed="rId4"/>
                <a:stretch>
                  <a:fillRect l="-1228" t="-1487" r="-47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0006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'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，故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内单调递增，所以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内有且仅有一个零点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是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的零点，所以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Sup>
                          <m:sSubSupPr>
                            <m:ctrlPr>
                              <a:rPr lang="zh-CN" altLang="zh-CN" sz="2800" b="1" i="1"/>
                            </m:ctrlPr>
                          </m:sSub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  <m:sup>
                            <m:r>
                              <a:rPr lang="en-US" altLang="zh-CN" sz="2800" b="1" i="1"/>
                              <m:t>𝒏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bSup>
                      </m:num>
                      <m:den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b>
                            <m:r>
                              <a:rPr lang="en-US" altLang="zh-CN" sz="2800" b="1" i="1"/>
                              <m:t>𝒏</m:t>
                            </m:r>
                          </m:sub>
                        </m:sSub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，故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sSubSup>
                      <m:sSubSupPr>
                        <m:ctrlPr>
                          <a:rPr lang="zh-CN" altLang="zh-CN" sz="2800" b="1" i="1"/>
                        </m:ctrlPr>
                      </m:sSubSupPr>
                      <m:e>
                        <m:r>
                          <a:rPr lang="en-US" altLang="zh-CN" sz="2800" b="1" i="1"/>
                          <m:t>𝒙</m:t>
                        </m:r>
                      </m:e>
                      <m:sub>
                        <m:r>
                          <a:rPr lang="en-US" altLang="zh-CN" sz="2800" b="1" i="1"/>
                          <m:t>𝒏</m:t>
                        </m:r>
                      </m:sub>
                      <m:sup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sup>
                    </m:sSub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  <a:blipFill rotWithShape="1">
                <a:blip r:embed="rId4"/>
                <a:stretch>
                  <a:fillRect l="-1228" r="-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2621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</p:spPr>
            <p:txBody>
              <a:bodyPr/>
              <a:lstStyle/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由题意知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)(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𝒏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≠1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时，用数学归纳法可以证明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①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成立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②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假设当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时，不等式成立，即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  <a:blipFill rotWithShape="1">
                <a:blip r:embed="rId4"/>
                <a:stretch>
                  <a:fillRect l="-1228" t="-1487" r="-5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2584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)(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a:rPr lang="zh-CN" altLang="zh-CN" sz="2800" b="1"/>
                          <m:t>＋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𝒌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  <a:blipFill rotWithShape="1">
                <a:blip r:embed="rId4"/>
                <a:stretch>
                  <a:fillRect l="-1228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20001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拓展延伸.eps" descr="id:214750024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267744" y="449263"/>
            <a:ext cx="1654424" cy="543878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令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kx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'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所以当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'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上递减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'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上递增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h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从而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𝟏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𝒙</m:t>
                            </m:r>
                          </m:e>
                          <m:sup>
                            <m:r>
                              <a:rPr lang="en-US" altLang="zh-CN" sz="2800" b="1" i="1"/>
                              <m:t>𝒌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时不等式也成立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①②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可知，对一切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的整数，都有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)&lt;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g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340768"/>
                <a:ext cx="8435280" cy="5328592"/>
              </a:xfrm>
              <a:blipFill rotWithShape="1">
                <a:blip r:embed="rId4"/>
                <a:stretch>
                  <a:fillRect l="-1228" t="-1487" r="-1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74931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3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3275856" y="1468145"/>
            <a:ext cx="1979340" cy="736719"/>
          </a:xfrm>
          <a:prstGeom prst="rect">
            <a:avLst/>
          </a:prstGeom>
        </p:spPr>
      </p:pic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（三）</a:t>
            </a:r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  <p:pic>
        <p:nvPicPr>
          <p:cNvPr id="8" name="15CG2SXDXARA4-5-14.EPS" descr="id:214749241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539552" y="2476500"/>
            <a:ext cx="7992887" cy="4048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不等式的证法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（三）</a:t>
            </a:r>
            <a:endParaRPr lang="zh-CN" altLang="en-US" b="1" dirty="0" smtClean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zh-CN" altLang="en-US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9"/>
                <a:ext cx="8784976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想一想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下列四个判断中，正确的是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式子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时恒为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式子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时恒为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式子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𝟏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时恒为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  <m:r>
                          <a:rPr lang="en-US" altLang="zh-CN" sz="2800" b="1" i="1"/>
                          <m:t>𝒏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𝟏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𝟑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  <m:r>
                          <a:rPr lang="en-US" altLang="zh-CN" sz="2800" b="1" i="1"/>
                          <m:t>𝒌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𝟒</m:t>
                        </m:r>
                      </m:den>
                    </m:f>
                  </m:oMath>
                </a14:m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9"/>
                <a:ext cx="8784976" cy="5328592"/>
              </a:xfrm>
              <a:blipFill rotWithShape="1">
                <a:blip r:embed="rId4"/>
                <a:stretch>
                  <a:fillRect l="-1179" t="-1487" r="-27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74093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，式子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时应为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，式子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时应为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𝒏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𝒏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𝒏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*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k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𝟐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𝟒</m:t>
                        </m:r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𝒌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，故选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【答案】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340769"/>
                <a:ext cx="8229600" cy="5328592"/>
              </a:xfrm>
              <a:blipFill rotWithShape="1">
                <a:blip r:embed="rId4"/>
                <a:stretch>
                  <a:fillRect l="-1630" t="-1945" r="-10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21379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数学归纳法证题的步骤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归纳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奠基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证明当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时，命题成立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假设与递推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假设当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时，命题成立，证明当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时，命题也成立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只要完成这两个步骤就可以断定命题对从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开始的所有正整数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557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预习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贝努利不等式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是实数，且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≠0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为大于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的自然数，那么有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nx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252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归纳、猜想和证明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在数学中通过特例或根据一部分对象得出的结论可能是正确的，也可能是错误的，这种不严格的推理方法称为不完全归纳法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不完全归纳法得出的结论，只能是一种猜想，其正确与否，必须进一步检验或证明，经常采用数学归纳法证明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不完全归纳法是发现规律、解决问题极好的方法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076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547664" y="250825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340769"/>
            <a:ext cx="822960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练一练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已知数列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{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}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项和为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，且满足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写出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，并猜想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的表达式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用数学归纳法证明所得结论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639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</TotalTime>
  <Words>4227</Words>
  <Application>Microsoft Office PowerPoint</Application>
  <PresentationFormat>全屏显示(4:3)</PresentationFormat>
  <Paragraphs>199</Paragraphs>
  <Slides>39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0" baseType="lpstr">
      <vt:lpstr>Office 主题​​</vt:lpstr>
      <vt:lpstr>高中数学人教A版 选修4－5 不等式选讲</vt:lpstr>
      <vt:lpstr>第9课时　不等式的证法（三）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第9课时　不等式的证法（三）</vt:lpstr>
      <vt:lpstr>第9课时　不等式的证法（三）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43</cp:revision>
  <dcterms:created xsi:type="dcterms:W3CDTF">2016-09-07T13:58:31Z</dcterms:created>
  <dcterms:modified xsi:type="dcterms:W3CDTF">2017-05-16T11:58:17Z</dcterms:modified>
</cp:coreProperties>
</file>