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93" r:id="rId4"/>
    <p:sldId id="324" r:id="rId5"/>
    <p:sldId id="325" r:id="rId6"/>
    <p:sldId id="327" r:id="rId7"/>
    <p:sldId id="326" r:id="rId8"/>
    <p:sldId id="328" r:id="rId9"/>
    <p:sldId id="329" r:id="rId10"/>
    <p:sldId id="330" r:id="rId11"/>
    <p:sldId id="331" r:id="rId12"/>
    <p:sldId id="323" r:id="rId13"/>
    <p:sldId id="332" r:id="rId14"/>
    <p:sldId id="333" r:id="rId15"/>
    <p:sldId id="334" r:id="rId16"/>
    <p:sldId id="335" r:id="rId17"/>
    <p:sldId id="336" r:id="rId18"/>
    <p:sldId id="337" r:id="rId19"/>
    <p:sldId id="338" r:id="rId20"/>
    <p:sldId id="339" r:id="rId21"/>
    <p:sldId id="340" r:id="rId22"/>
    <p:sldId id="341" r:id="rId23"/>
    <p:sldId id="342" r:id="rId24"/>
    <p:sldId id="343" r:id="rId25"/>
    <p:sldId id="344" r:id="rId26"/>
    <p:sldId id="345" r:id="rId27"/>
    <p:sldId id="346" r:id="rId28"/>
    <p:sldId id="347" r:id="rId29"/>
    <p:sldId id="285" r:id="rId30"/>
    <p:sldId id="315" r:id="rId31"/>
    <p:sldId id="348" r:id="rId32"/>
    <p:sldId id="291" r:id="rId33"/>
    <p:sldId id="292" r:id="rId34"/>
    <p:sldId id="258" r:id="rId35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4660"/>
  </p:normalViewPr>
  <p:slideViewPr>
    <p:cSldViewPr>
      <p:cViewPr varScale="1">
        <p:scale>
          <a:sx n="64" d="100"/>
          <a:sy n="64" d="100"/>
        </p:scale>
        <p:origin x="-34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D010C-2BED-4DC2-80DC-C692246B1DF3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BC80B-0D00-4BD1-8789-115615A819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8C7E7-722E-4459-BE85-A8A22541429D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27CC7-633A-4B96-992A-927B37DFA4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1BC1F-C29C-4450-9235-D440D41FC156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933D5-726A-49A6-AC11-70185DAE7B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9BE2E-8F2E-4184-8ED8-D0C79726C76B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A8009-FE5B-4729-A268-A976DDCF92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2D069-4869-4D18-9560-6F27143D85FA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95C77-4517-4ADE-AC87-682AA5B82D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5672C-35AB-4F48-9259-DEA4DF58B9DA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F79DD-C799-4B50-87E7-DC880AEDB1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888FB-1054-47E4-8130-8774DD93ECDD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D5CE8-9490-432A-A6EA-DBD6787658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AD651-AF32-4660-B93B-19ADD05E1143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44D11-6E29-485E-8427-BA2BF34930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224F5-10A5-4940-9134-F6CD77109869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E3CC5-095E-4556-AA8B-9CFE0EB0AC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8559B-914D-4C96-B20D-441D94F373CD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D74C9-E949-4F30-881F-27F224986F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263CE-42BB-4367-BAD0-B6563C20AFD2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0C26A-44BF-47A2-86FA-76C5EB2920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DF160F-663B-4350-BBEA-EF7EDA83C8D6}" type="datetimeFigureOut">
              <a:rPr lang="zh-CN" altLang="en-US"/>
              <a:pPr>
                <a:defRPr/>
              </a:pPr>
              <a:t>2017/5/9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3D44B01-BD5F-421D-B687-BE2092DD25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4.jpeg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7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8.jpe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 descr="C:\Users\Administrator\Desktop\2006060604.jpg"/>
          <p:cNvPicPr>
            <a:picLocks noChangeAspect="1" noChangeArrowheads="1"/>
          </p:cNvPicPr>
          <p:nvPr/>
        </p:nvPicPr>
        <p:blipFill>
          <a:blip r:embed="rId2"/>
          <a:srcRect b="6288"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标题 1"/>
          <p:cNvSpPr>
            <a:spLocks noGrp="1"/>
          </p:cNvSpPr>
          <p:nvPr>
            <p:ph type="ctrTitle"/>
          </p:nvPr>
        </p:nvSpPr>
        <p:spPr>
          <a:xfrm>
            <a:off x="723900" y="1125538"/>
            <a:ext cx="7772400" cy="2087438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高中数学人教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版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</a:b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选修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4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－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5</a:t>
            </a:r>
            <a:b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</a:b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不等式选讲</a:t>
            </a:r>
          </a:p>
        </p:txBody>
      </p:sp>
      <p:sp>
        <p:nvSpPr>
          <p:cNvPr id="13315" name="副标题 2"/>
          <p:cNvSpPr>
            <a:spLocks noGrp="1"/>
          </p:cNvSpPr>
          <p:nvPr>
            <p:ph type="subTitle" idx="1"/>
          </p:nvPr>
        </p:nvSpPr>
        <p:spPr>
          <a:xfrm>
            <a:off x="1447800" y="4124994"/>
            <a:ext cx="6400800" cy="1392238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四川省成都市新都一中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肖  宏</a:t>
            </a:r>
          </a:p>
        </p:txBody>
      </p:sp>
      <p:pic>
        <p:nvPicPr>
          <p:cNvPr id="13319" name="Picture 7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76375" cy="141605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预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学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𝐚𝐛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的几何解释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如图，以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长的线段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为直径作圆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，在直径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上取点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E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，使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AE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EB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过点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E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作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CD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交圆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O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于点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，那么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CE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𝐚𝐛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而圆的半径为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OC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在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OBC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中，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OC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CE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𝐚𝐛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r="-49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7" name="16CG2SXDXARA4-5-5.eps" descr="id:2147491276;FounderCES"/>
          <p:cNvPicPr/>
          <p:nvPr/>
        </p:nvPicPr>
        <p:blipFill>
          <a:blip r:embed="rId5"/>
          <a:stretch>
            <a:fillRect/>
          </a:stretch>
        </p:blipFill>
        <p:spPr>
          <a:xfrm>
            <a:off x="5940152" y="4077072"/>
            <a:ext cx="2609066" cy="23939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59660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640960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想一想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在上图中，当不等式的等号成立时，点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的位置在哪里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【解析】由图观察得，当不等式的等号成立时，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OC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CE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，点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与点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O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重合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22187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利用基本不等式求最值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已知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  <m:r>
                          <a:rPr lang="zh-CN" altLang="zh-CN" b="1"/>
                          <m:t>＋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𝐛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𝐚𝐛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的最小值是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　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.2	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.3	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.4	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.5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已知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，且满足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𝐱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𝐲</m:t>
                        </m:r>
                      </m:num>
                      <m:den>
                        <m:r>
                          <a:rPr lang="en-US" altLang="zh-CN" b="1" i="1"/>
                          <m:t>𝟒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xy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的最大值为</a:t>
                </a:r>
                <a:r>
                  <a:rPr lang="zh-CN" altLang="zh-CN" b="1" u="sng" dirty="0">
                    <a:latin typeface="Times New Roman" pitchFamily="18" charset="0"/>
                    <a:cs typeface="Times New Roman" pitchFamily="18" charset="0"/>
                  </a:rPr>
                  <a:t>　　　　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 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0373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【方法指导】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利用基本不等式求解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;(2)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利用基本不等式先求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𝐱𝐲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的取值范围，再求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xy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的最大值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因为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，所以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  <m:r>
                          <a:rPr lang="zh-CN" altLang="zh-CN" b="1"/>
                          <m:t>＋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𝐛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𝐚𝐛</m:t>
                        </m:r>
                      </m:den>
                    </m:f>
                    <m:r>
                      <a:rPr lang="zh-CN" altLang="zh-CN" b="1"/>
                      <m:t>＝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𝐚𝐛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𝟏</m:t>
                            </m:r>
                          </m:num>
                          <m:den>
                            <m:r>
                              <a:rPr lang="en-US" altLang="zh-CN" b="1" i="1"/>
                              <m:t>𝐚𝐛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r>
                          <a:rPr lang="en-US" altLang="zh-CN" b="1" i="1"/>
                          <m:t>𝐚𝐛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当且仅当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时，等号成立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74686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因为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𝐱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𝐲</m:t>
                        </m:r>
                      </m:num>
                      <m:den>
                        <m:r>
                          <a:rPr lang="en-US" altLang="zh-CN" b="1" i="1"/>
                          <m:t>𝟒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𝐱</m:t>
                            </m:r>
                          </m:num>
                          <m:den>
                            <m:r>
                              <a:rPr lang="en-US" altLang="zh-CN" b="1" i="1"/>
                              <m:t>𝟑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𝐲</m:t>
                            </m:r>
                          </m:num>
                          <m:den>
                            <m:r>
                              <a:rPr lang="en-US" altLang="zh-CN" b="1" i="1"/>
                              <m:t>𝟒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𝐱𝐲</m:t>
                            </m:r>
                          </m:num>
                          <m:den>
                            <m:r>
                              <a:rPr lang="en-US" altLang="zh-CN" b="1" i="1"/>
                              <m:t>𝟏𝟐</m:t>
                            </m:r>
                          </m:den>
                        </m:f>
                      </m:e>
                    </m:rad>
                    <m:r>
                      <a:rPr lang="zh-CN" altLang="zh-CN" b="1"/>
                      <m:t>＝</m:t>
                    </m:r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𝐱𝐲</m:t>
                            </m:r>
                          </m:num>
                          <m:den>
                            <m:r>
                              <a:rPr lang="en-US" altLang="zh-CN" b="1" i="1"/>
                              <m:t>𝟑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，所以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，当且仅当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𝐱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  <m:r>
                      <a:rPr lang="zh-CN" altLang="zh-CN" b="1"/>
                      <m:t>＝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𝐲</m:t>
                        </m:r>
                      </m:num>
                      <m:den>
                        <m:r>
                          <a:rPr lang="en-US" altLang="zh-CN" b="1" i="1"/>
                          <m:t>𝟒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𝟑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时，等号成立，故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xy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的最大值为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【答案】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2)3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90044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变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式训练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已知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的等差中项是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 且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α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β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，求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α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β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的最小值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均为正实数，且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𝐱</m:t>
                        </m:r>
                      </m:e>
                    </m:rad>
                    <m:r>
                      <a:rPr lang="zh-CN" altLang="zh-CN" b="1"/>
                      <m:t>＋</m:t>
                    </m:r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𝐲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𝐱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𝐲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恒成立，求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的最小值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287319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(1)∵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的等差中项是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α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β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𝐚𝐛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∵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𝐚𝐛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𝟒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时，等号成立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α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β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≥5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α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β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的最小值为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5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71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20758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2)∵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𝐱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  <m:r>
                              <a:rPr lang="zh-CN" altLang="zh-CN" b="1"/>
                              <m:t>＋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𝐲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b="1" i="1"/>
                              <m:t>𝟐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𝐱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𝐲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即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zh-CN" altLang="zh-CN" b="1"/>
                          <m:t>＋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𝐲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𝟐</m:t>
                            </m:r>
                          </m:e>
                        </m:rad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𝐱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𝐲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𝟐</m:t>
                            </m:r>
                          </m:e>
                        </m:rad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𝐱</m:t>
                        </m:r>
                      </m:e>
                    </m:rad>
                    <m:r>
                      <a:rPr lang="zh-CN" altLang="zh-CN" b="1"/>
                      <m:t>＋</m:t>
                    </m:r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𝐲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𝐱</m:t>
                        </m:r>
                      </m:e>
                    </m:rad>
                    <m:r>
                      <a:rPr lang="zh-CN" altLang="zh-CN" b="1"/>
                      <m:t>＋</m:t>
                    </m:r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𝐲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𝐱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𝐲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𝐱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𝐲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𝐱</m:t>
                        </m:r>
                      </m:e>
                    </m:rad>
                    <m:r>
                      <a:rPr lang="zh-CN" altLang="zh-CN" b="1"/>
                      <m:t>＋</m:t>
                    </m:r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𝐲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恒成立，得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𝟐</m:t>
                            </m:r>
                          </m:e>
                        </m:rad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𝟐</m:t>
                        </m:r>
                      </m:e>
                    </m:rad>
                  </m:oMath>
                </a14:m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的最小值为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𝟐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b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858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利用基本不等式证明不等式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证明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≥4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abcd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已知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，求证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≥4.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【方法指导】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利用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两两结合即可证明，但需要多次利用不等式，注意等号成立的条件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利用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将要证不等式中的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代换，即可得证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4901064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(1)∵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)≥2·2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abcd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abcd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原不等式成立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(2)∵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  <m:r>
                      <a:rPr lang="zh-CN" altLang="zh-CN" b="1"/>
                      <m:t>＝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𝐛</m:t>
                            </m:r>
                          </m:num>
                          <m:den>
                            <m:r>
                              <a:rPr lang="en-US" altLang="zh-CN" b="1" i="1"/>
                              <m:t>𝐚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𝐚</m:t>
                            </m:r>
                          </m:num>
                          <m:den>
                            <m:r>
                              <a:rPr lang="en-US" altLang="zh-CN" b="1" i="1"/>
                              <m:t>𝐛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原不等式成立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4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075493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68313" y="250825"/>
            <a:ext cx="8229600" cy="1161951"/>
          </a:xfrm>
        </p:spPr>
        <p:txBody>
          <a:bodyPr/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课时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基本</a:t>
            </a:r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不等式</a:t>
            </a:r>
            <a:endParaRPr lang="zh-CN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情境.eps" descr="id:214750574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07504" y="1268760"/>
            <a:ext cx="2214984" cy="786502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941168"/>
          </a:xfrm>
        </p:spPr>
        <p:txBody>
          <a:bodyPr/>
          <a:lstStyle/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某商店的天平出了点问题，导致两个臂长不相等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有一名顾客来该店购买水果糖两斤，店老板就用这个天平称重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他先将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500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克的砝码放入天平左边的托盘中，在右边的托盘中放水果糖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然后再将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500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克的砝码放入天平右边的托盘中，再在左边的托盘中放水果糖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店老板将这两次的水果糖放在一起交给了顾客，得意扬扬地说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:“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虽然天平坏了，但不影响我的使用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.”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请问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在这次交易中谁吃亏了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4849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变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式训练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均为正数，且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证明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𝐛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𝐜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𝐜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≥1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114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1323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得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由题设得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3(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ca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)≤1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ca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4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784800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𝐛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𝐜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𝐜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𝐛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𝐜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𝐜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)≥2(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𝐛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𝐜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𝐜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𝐛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𝐜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𝐜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≥1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76937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利用基本不等式解决实际问题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例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en-US" sz="2800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某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化工厂引进一条先进生产线生产某种化工产品，其生产的总成本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万元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与年产量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吨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之间的函数关系式可以近似地表示为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𝐱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2800" b="1" i="1"/>
                          <m:t>𝟓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48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8000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，已知此生产线年产量最大为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210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吨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求年产量为多少吨时，生产每吨产品的平均成本最低，并求每吨产品平均最低成本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若每吨产品平均出厂价为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40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万元，那么当年产量为多少吨时，可以获得最大利润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?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最大利润是多少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?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218" t="-1487" r="-136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053359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【方法指导】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需要先用年产量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吨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表示出生产每吨产品的平均成本，再利用基本不等式求其最小值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利用利润＝收入－成本，求出利润，并求其最值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生产每吨产品的平均成本为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𝐲</m:t>
                        </m:r>
                      </m:num>
                      <m:den>
                        <m:r>
                          <a:rPr lang="en-US" altLang="zh-CN" sz="2800" b="1" i="1"/>
                          <m:t>𝐱</m:t>
                        </m:r>
                      </m:den>
                    </m:f>
                    <m:r>
                      <a:rPr lang="zh-CN" altLang="zh-CN" sz="2800" b="1"/>
                      <m:t>＝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𝐱</m:t>
                        </m:r>
                      </m:num>
                      <m:den>
                        <m:r>
                          <a:rPr lang="en-US" altLang="zh-CN" sz="2800" b="1" i="1"/>
                          <m:t>𝟓</m:t>
                        </m:r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𝟖𝟎𝟎𝟎</m:t>
                        </m:r>
                      </m:num>
                      <m:den>
                        <m:r>
                          <a:rPr lang="en-US" altLang="zh-CN" sz="2800" b="1" i="1"/>
                          <m:t>𝐱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48(0&lt;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≤210)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又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𝐱</m:t>
                        </m:r>
                      </m:num>
                      <m:den>
                        <m:r>
                          <a:rPr lang="en-US" altLang="zh-CN" sz="2800" b="1" i="1"/>
                          <m:t>𝟓</m:t>
                        </m:r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𝟖𝟎𝟎𝟎</m:t>
                        </m:r>
                      </m:num>
                      <m:den>
                        <m:r>
                          <a:rPr lang="en-US" altLang="zh-CN" sz="2800" b="1" i="1"/>
                          <m:t>𝐱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48≥2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sz="2800" b="1" i="1"/>
                            </m:ctrlPr>
                          </m:fPr>
                          <m:num>
                            <m:r>
                              <a:rPr lang="en-US" altLang="zh-CN" sz="2800" b="1" i="1"/>
                              <m:t>𝐱</m:t>
                            </m:r>
                          </m:num>
                          <m:den>
                            <m:r>
                              <a:rPr lang="en-US" altLang="zh-CN" sz="2800" b="1" i="1"/>
                              <m:t>𝟓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zh-CN" altLang="zh-CN" sz="2800" b="1" i="1"/>
                            </m:ctrlPr>
                          </m:fPr>
                          <m:num>
                            <m:r>
                              <a:rPr lang="en-US" altLang="zh-CN" sz="2800" b="1" i="1"/>
                              <m:t>𝟖𝟎𝟎𝟎</m:t>
                            </m:r>
                          </m:num>
                          <m:den>
                            <m:r>
                              <a:rPr lang="en-US" altLang="zh-CN" sz="2800" b="1" i="1"/>
                              <m:t>𝐱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48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2×40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48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32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，当且仅当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𝐱</m:t>
                        </m:r>
                      </m:num>
                      <m:den>
                        <m:r>
                          <a:rPr lang="en-US" altLang="zh-CN" sz="2800" b="1" i="1"/>
                          <m:t>𝟓</m:t>
                        </m:r>
                      </m:den>
                    </m:f>
                    <m:r>
                      <a:rPr lang="zh-CN" altLang="zh-CN" sz="2800" b="1"/>
                      <m:t>＝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𝟖𝟎𝟎𝟎</m:t>
                        </m:r>
                      </m:num>
                      <m:den>
                        <m:r>
                          <a:rPr lang="en-US" altLang="zh-CN" sz="2800" b="1" i="1"/>
                          <m:t>𝐱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200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时，等号成立，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即年产量为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200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吨时，每吨产品平均成本最低为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32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万元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218" t="-1487" r="-128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67949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设年利润为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40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𝟓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48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8000)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𝟓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88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8000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𝟓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220)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1680(0&lt;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≤210).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由于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在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210]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上为增函数，故当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210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取得最大值为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1660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即年产量为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210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吨时，可获得最大利润为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1660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万元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r="-408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1662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712968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变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式训练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某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单位建造一间地面面积为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的背面靠墙的矩形小房，由于地理位置的限制，房子侧面的长度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不得超过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，房屋正面的造价为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400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，房屋侧面的造价为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150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元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/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，屋顶和地面的造价费用合计为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5800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元，如果墙高为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 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，且不计房屋背面的费用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将房屋总造价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表示成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的函数，并写出该函数的定义域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当侧面的长度为多少时，总造价最低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?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最低总造价是多少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45862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71296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由题意可得，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3(2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×150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𝟏𝟐</m:t>
                        </m:r>
                      </m:num>
                      <m:den>
                        <m:r>
                          <a:rPr lang="en-US" altLang="zh-CN" b="1" i="1"/>
                          <m:t>𝐱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×400)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5800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900(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𝟏𝟔</m:t>
                        </m:r>
                      </m:num>
                      <m:den>
                        <m:r>
                          <a:rPr lang="en-US" altLang="zh-CN" b="1" i="1"/>
                          <m:t>𝐱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5800(0&lt;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≤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900(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𝟏𝟔</m:t>
                        </m:r>
                      </m:num>
                      <m:den>
                        <m:r>
                          <a:rPr lang="en-US" altLang="zh-CN" b="1" i="1"/>
                          <m:t>𝐱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5800≥900×2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𝐱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·</m:t>
                        </m:r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𝟏𝟔</m:t>
                            </m:r>
                          </m:num>
                          <m:den>
                            <m:r>
                              <a:rPr lang="en-US" altLang="zh-CN" b="1" i="1"/>
                              <m:t>𝐱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5800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13000.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𝟏𝟔</m:t>
                        </m:r>
                      </m:num>
                      <m:den>
                        <m:r>
                          <a:rPr lang="en-US" altLang="zh-CN" b="1" i="1"/>
                          <m:t>𝐱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时，取等号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≥4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时，最低总造价是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13000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元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712968" cy="5328592"/>
              </a:xfrm>
              <a:blipFill rotWithShape="1">
                <a:blip r:embed="rId4"/>
                <a:stretch>
                  <a:fillRect l="-1538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942878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712968" cy="5328592"/>
              </a:xfrm>
            </p:spPr>
            <p:txBody>
              <a:bodyPr/>
              <a:lstStyle/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若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&lt;4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，任取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∈(0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且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900(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𝟏𝟔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𝐱</m:t>
                            </m:r>
                          </m:e>
                          <m:sub>
                            <m:r>
                              <a:rPr lang="en-US" altLang="zh-CN" sz="2800" b="1" i="1"/>
                              <m:t>𝟏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5800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900(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𝟏𝟔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𝐱</m:t>
                            </m:r>
                          </m:e>
                          <m:sub>
                            <m:r>
                              <a:rPr lang="en-US" altLang="zh-CN" sz="2800" b="1" i="1"/>
                              <m:t>𝟐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5800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900[(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16(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𝐱</m:t>
                            </m:r>
                          </m:e>
                          <m:sub>
                            <m:r>
                              <a:rPr lang="en-US" altLang="zh-CN" sz="2800" b="1" i="1"/>
                              <m:t>𝟏</m:t>
                            </m:r>
                          </m:sub>
                        </m:sSub>
                      </m:den>
                    </m:f>
                    <m:r>
                      <a:rPr lang="zh-CN" altLang="zh-CN" sz="2800" b="1"/>
                      <m:t>－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𝐱</m:t>
                            </m:r>
                          </m:e>
                          <m:sub>
                            <m:r>
                              <a:rPr lang="en-US" altLang="zh-CN" sz="2800" b="1" i="1"/>
                              <m:t>𝟐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)]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𝟗𝟎𝟎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𝐱</m:t>
                            </m:r>
                          </m:e>
                          <m:sub>
                            <m:r>
                              <a:rPr lang="en-US" altLang="zh-CN" sz="2800" b="1" i="1"/>
                              <m:t>𝟏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𝐱</m:t>
                            </m:r>
                          </m:e>
                          <m:sub>
                            <m:r>
                              <a:rPr lang="en-US" altLang="zh-CN" sz="2800" b="1" i="1"/>
                              <m:t>𝟐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)(</m:t>
                        </m:r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𝐱</m:t>
                            </m:r>
                          </m:e>
                          <m:sub>
                            <m:r>
                              <a:rPr lang="en-US" altLang="zh-CN" sz="2800" b="1" i="1"/>
                              <m:t>𝟏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𝐱</m:t>
                            </m:r>
                          </m:e>
                          <m:sub>
                            <m:r>
                              <a:rPr lang="en-US" altLang="zh-CN" sz="2800" b="1" i="1"/>
                              <m:t>𝟐</m:t>
                            </m:r>
                          </m:sub>
                        </m:sSub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sz="2800" b="1" i="1"/>
                          <m:t>𝟏𝟔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num>
                      <m:den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𝐱</m:t>
                            </m:r>
                          </m:e>
                          <m:sub>
                            <m:r>
                              <a:rPr lang="en-US" altLang="zh-CN" sz="2800" b="1" i="1"/>
                              <m:t>𝟏</m:t>
                            </m:r>
                          </m:sub>
                        </m:sSub>
                        <m:sSub>
                          <m:sSubPr>
                            <m:ctrlPr>
                              <a:rPr lang="zh-CN" altLang="zh-CN" sz="2800" b="1" i="1"/>
                            </m:ctrlPr>
                          </m:sSubPr>
                          <m:e>
                            <m:r>
                              <a:rPr lang="en-US" altLang="zh-CN" sz="2800" b="1" i="1"/>
                              <m:t>𝐱</m:t>
                            </m:r>
                          </m:e>
                          <m:sub>
                            <m:r>
                              <a:rPr lang="en-US" altLang="zh-CN" sz="2800" b="1" i="1"/>
                              <m:t>𝟐</m:t>
                            </m:r>
                          </m:sub>
                        </m:sSub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∵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&lt;16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900(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𝟏𝟔</m:t>
                        </m:r>
                      </m:num>
                      <m:den>
                        <m:r>
                          <a:rPr lang="en-US" altLang="zh-CN" sz="2800" b="1" i="1"/>
                          <m:t>𝐱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5800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在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]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上是减函数，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&lt;4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时，最低总造价是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900(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𝟏𝟔</m:t>
                        </m:r>
                      </m:num>
                      <m:den>
                        <m:r>
                          <a:rPr lang="en-US" altLang="zh-CN" sz="2800" b="1" i="1"/>
                          <m:t>𝐚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5800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元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712968" cy="5328592"/>
              </a:xfrm>
              <a:blipFill rotWithShape="1">
                <a:blip r:embed="rId4"/>
                <a:stretch>
                  <a:fillRect l="-1189" t="-14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29164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251520" y="1484313"/>
                <a:ext cx="8712968" cy="5185047"/>
              </a:xfrm>
            </p:spPr>
            <p:txBody>
              <a:bodyPr/>
              <a:lstStyle/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1.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活用几个重要的不等式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𝐛</m:t>
                        </m:r>
                      </m:num>
                      <m:den>
                        <m:r>
                          <a:rPr lang="en-US" altLang="zh-CN" sz="2800" b="1" i="1"/>
                          <m:t>𝐚</m:t>
                        </m:r>
                      </m:den>
                    </m:f>
                    <m:r>
                      <a:rPr lang="zh-CN" altLang="zh-CN" sz="2800" b="1"/>
                      <m:t>＋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𝐚</m:t>
                        </m:r>
                      </m:num>
                      <m:den>
                        <m:r>
                          <a:rPr lang="en-US" altLang="zh-CN" sz="2800" b="1" i="1"/>
                          <m:t>𝐛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≥2(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同号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);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≤(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𝐚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𝐛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);(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𝐚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𝐛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sz="2800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𝐚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  <m:r>
                          <a:rPr lang="zh-CN" altLang="zh-CN" sz="2800" b="1"/>
                          <m:t>＋</m:t>
                        </m:r>
                        <m:sSup>
                          <m:sSupPr>
                            <m:ctrlPr>
                              <a:rPr lang="zh-CN" altLang="zh-CN" sz="2800" b="1" i="1"/>
                            </m:ctrlPr>
                          </m:sSupPr>
                          <m:e>
                            <m:r>
                              <a:rPr lang="en-US" altLang="zh-CN" sz="2800" b="1" i="1"/>
                              <m:t>𝐛</m:t>
                            </m:r>
                          </m:e>
                          <m:sup>
                            <m:r>
                              <a:rPr lang="en-US" altLang="zh-CN" sz="2800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sz="2800" b="1" i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2.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在运用基本不等式时，要特别注意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“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拆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”“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拼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”“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凑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”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等技巧，使其满足基本不等式中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“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正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”“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定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”“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等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”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的条件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3.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有些题目不易发现是基本不等式的变形，解题时要会变形，回到基本不等式上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4.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求解实际问题时，一定要注意题目中的条件，选择合适的不等式进行解题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251520" y="1484313"/>
                <a:ext cx="8712968" cy="5185047"/>
              </a:xfrm>
              <a:blipFill rotWithShape="1">
                <a:blip r:embed="rId2"/>
                <a:stretch>
                  <a:fillRect l="-1189" t="-1528" r="-90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3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技法归纳.eps" descr="id:2147505797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2051720" y="250825"/>
            <a:ext cx="2274039" cy="73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6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预学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基本不等式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基本不等式成立的条件是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等号成立的条件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时，等号成立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(3)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两个平均数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称为正数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的算术平均，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𝐚𝐛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称为正数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的几何平均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两个正数的算术平均不小于它们的几何平均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t="-1945" r="-648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8069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单色拓展延伸.eps" descr="id:214750024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51720" y="449262"/>
            <a:ext cx="1944216" cy="74748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196751"/>
                <a:ext cx="8229600" cy="5472609"/>
              </a:xfrm>
            </p:spPr>
            <p:txBody>
              <a:bodyPr/>
              <a:lstStyle/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是定义在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，＋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∞)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上的函数，且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)&gt;0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，对任意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，若经过点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的直线与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轴的交点为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0)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，则称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为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关于函数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的平均数，记为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altLang="zh-CN" sz="2800" b="1" i="1" baseline="-25000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例如，当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&gt;0)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时，可得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altLang="zh-CN" sz="2800" b="1" i="1" baseline="-25000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𝐚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𝐛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altLang="zh-CN" sz="2800" b="1" i="1" baseline="-25000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为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的算术平均数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zh-CN" altLang="zh-CN" sz="2800" b="1" u="sng" dirty="0">
                    <a:latin typeface="Times New Roman" pitchFamily="18" charset="0"/>
                    <a:cs typeface="Times New Roman" pitchFamily="18" charset="0"/>
                  </a:rPr>
                  <a:t>　　　　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&gt;0)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altLang="zh-CN" sz="2800" b="1" i="1" baseline="-25000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为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的几何平均数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; 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当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zh-CN" altLang="zh-CN" sz="2800" b="1" u="sng" dirty="0">
                    <a:latin typeface="Times New Roman" pitchFamily="18" charset="0"/>
                    <a:cs typeface="Times New Roman" pitchFamily="18" charset="0"/>
                  </a:rPr>
                  <a:t>　　　　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&gt;0)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altLang="zh-CN" sz="2800" b="1" i="1" baseline="-25000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为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的调和平均数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𝟐𝐚𝐛</m:t>
                        </m:r>
                      </m:num>
                      <m:den>
                        <m:r>
                          <a:rPr lang="en-US" altLang="zh-CN" sz="2800" b="1" i="1"/>
                          <m:t>𝐚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𝐛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 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以上两空各只需写出一个符合要求的函数即可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196751"/>
                <a:ext cx="8229600" cy="5472609"/>
              </a:xfrm>
              <a:blipFill rotWithShape="1">
                <a:blip r:embed="rId3"/>
                <a:stretch>
                  <a:fillRect l="-1259" t="-1448" r="-2222" b="-423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4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92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单色拓展延伸.eps" descr="id:214750024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51720" y="449262"/>
            <a:ext cx="1944216" cy="74748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196751"/>
                <a:ext cx="8784976" cy="5472609"/>
              </a:xfrm>
            </p:spPr>
            <p:txBody>
              <a:bodyPr/>
              <a:lstStyle/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，－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0)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，则三点共线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依题意，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𝐚𝐛</m:t>
                        </m:r>
                      </m:e>
                    </m:rad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𝟎</m:t>
                        </m:r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sz="2800" b="1" i="1"/>
                          <m:t>𝐟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sz="2800" b="1" i="1"/>
                          <m:t>𝐚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2800" b="1" i="1"/>
                            </m:ctrlPr>
                          </m:radPr>
                          <m:deg/>
                          <m:e>
                            <m:r>
                              <a:rPr lang="en-US" altLang="zh-CN" sz="2800" b="1" i="1"/>
                              <m:t>𝐚𝐛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sz="2800" b="1" i="1"/>
                          <m:t>𝐚</m:t>
                        </m:r>
                      </m:den>
                    </m:f>
                    <m:r>
                      <a:rPr lang="zh-CN" altLang="zh-CN" sz="2800" b="1"/>
                      <m:t>＝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𝟎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𝐟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sz="2800" b="1" i="1"/>
                          <m:t>𝐛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2800" b="1" i="1"/>
                            </m:ctrlPr>
                          </m:radPr>
                          <m:deg/>
                          <m:e>
                            <m:r>
                              <a:rPr lang="en-US" altLang="zh-CN" sz="2800" b="1" i="1"/>
                              <m:t>𝐚𝐛</m:t>
                            </m:r>
                          </m:e>
                        </m:rad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sz="2800" b="1" i="1"/>
                          <m:t>𝐛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，化简得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𝐟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sz="2800" b="1" i="1"/>
                          <m:t>𝐚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2800" b="1" i="1"/>
                            </m:ctrlPr>
                          </m:radPr>
                          <m:deg/>
                          <m:e>
                            <m:r>
                              <a:rPr lang="en-US" altLang="zh-CN" sz="2800" b="1" i="1"/>
                              <m:t>𝐚</m:t>
                            </m:r>
                          </m:e>
                        </m:rad>
                      </m:den>
                    </m:f>
                    <m:r>
                      <a:rPr lang="zh-CN" altLang="zh-CN" sz="2800" b="1"/>
                      <m:t>＝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𝐟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sz="2800" b="1" i="1"/>
                          <m:t>𝐛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num>
                      <m:den>
                        <m:rad>
                          <m:radPr>
                            <m:degHide m:val="on"/>
                            <m:ctrlPr>
                              <a:rPr lang="zh-CN" altLang="zh-CN" sz="2800" b="1" i="1"/>
                            </m:ctrlPr>
                          </m:radPr>
                          <m:deg/>
                          <m:e>
                            <m:r>
                              <a:rPr lang="en-US" altLang="zh-CN" sz="2800" b="1" i="1"/>
                              <m:t>𝐛</m:t>
                            </m:r>
                          </m:e>
                        </m:rad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故可以选择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𝐱</m:t>
                        </m:r>
                      </m:e>
                    </m:rad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&gt;0).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依题意，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𝟐𝐚𝐛</m:t>
                        </m:r>
                      </m:num>
                      <m:den>
                        <m:r>
                          <a:rPr lang="en-US" altLang="zh-CN" sz="2800" b="1" i="1"/>
                          <m:t>𝐚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𝐛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𝟎</m:t>
                        </m:r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sz="2800" b="1" i="1"/>
                          <m:t>𝐟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sz="2800" b="1" i="1"/>
                          <m:t>𝐚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num>
                      <m:den>
                        <m:f>
                          <m:fPr>
                            <m:ctrlPr>
                              <a:rPr lang="zh-CN" altLang="zh-CN" sz="2800" b="1" i="1"/>
                            </m:ctrlPr>
                          </m:fPr>
                          <m:num>
                            <m:r>
                              <a:rPr lang="en-US" altLang="zh-CN" sz="2800" b="1" i="1"/>
                              <m:t>𝟐𝐚𝐛</m:t>
                            </m:r>
                          </m:num>
                          <m:den>
                            <m:r>
                              <a:rPr lang="en-US" altLang="zh-CN" sz="2800" b="1" i="1"/>
                              <m:t>𝐚</m:t>
                            </m:r>
                            <m:r>
                              <a:rPr lang="zh-CN" altLang="zh-CN" sz="2800" b="1"/>
                              <m:t>＋</m:t>
                            </m:r>
                            <m:r>
                              <a:rPr lang="en-US" altLang="zh-CN" sz="2800" b="1" i="1"/>
                              <m:t>𝐛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sz="2800" b="1" i="1"/>
                          <m:t>𝐚</m:t>
                        </m:r>
                      </m:den>
                    </m:f>
                    <m:r>
                      <a:rPr lang="zh-CN" altLang="zh-CN" sz="2800" b="1"/>
                      <m:t>＝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𝟎</m:t>
                        </m:r>
                        <m:r>
                          <a:rPr lang="zh-CN" altLang="zh-CN" sz="2800" b="1"/>
                          <m:t>＋</m:t>
                        </m:r>
                        <m:r>
                          <a:rPr lang="en-US" altLang="zh-CN" sz="2800" b="1" i="1"/>
                          <m:t>𝐟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sz="2800" b="1" i="1"/>
                          <m:t>𝐛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num>
                      <m:den>
                        <m:f>
                          <m:fPr>
                            <m:ctrlPr>
                              <a:rPr lang="zh-CN" altLang="zh-CN" sz="2800" b="1" i="1"/>
                            </m:ctrlPr>
                          </m:fPr>
                          <m:num>
                            <m:r>
                              <a:rPr lang="en-US" altLang="zh-CN" sz="2800" b="1" i="1"/>
                              <m:t>𝟐𝐚𝐛</m:t>
                            </m:r>
                          </m:num>
                          <m:den>
                            <m:r>
                              <a:rPr lang="en-US" altLang="zh-CN" sz="2800" b="1" i="1"/>
                              <m:t>𝐚</m:t>
                            </m:r>
                            <m:r>
                              <a:rPr lang="zh-CN" altLang="zh-CN" sz="2800" b="1"/>
                              <m:t>＋</m:t>
                            </m:r>
                            <m:r>
                              <a:rPr lang="en-US" altLang="zh-CN" sz="2800" b="1" i="1"/>
                              <m:t>𝐛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sz="2800" b="1" i="1"/>
                          <m:t>𝐛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，化简得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𝐟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sz="2800" b="1" i="1"/>
                          <m:t>𝐚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b="1" i="1"/>
                          <m:t>𝐚</m:t>
                        </m:r>
                      </m:den>
                    </m:f>
                    <m:r>
                      <a:rPr lang="zh-CN" altLang="zh-CN" sz="2800" b="1"/>
                      <m:t>＝</m:t>
                    </m:r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𝐟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sz="2800" b="1" i="1"/>
                          <m:t>𝐛</m:t>
                        </m:r>
                        <m:r>
                          <m:rPr>
                            <m:nor/>
                          </m:rPr>
                          <a:rPr lang="en-US" altLang="zh-CN" sz="2800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sz="2800" b="1" i="1"/>
                          <m:t>𝐛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故可以选择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196751"/>
                <a:ext cx="8784976" cy="5472609"/>
              </a:xfrm>
              <a:blipFill rotWithShape="1">
                <a:blip r:embed="rId3"/>
                <a:stretch>
                  <a:fillRect l="-1179" t="-1448" r="-5479" b="-222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4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989208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知识重构.eps" descr="id:214750583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123728" y="250825"/>
            <a:ext cx="1979340" cy="736719"/>
          </a:xfrm>
          <a:prstGeom prst="rect">
            <a:avLst/>
          </a:prstGeom>
        </p:spPr>
      </p:pic>
      <p:pic>
        <p:nvPicPr>
          <p:cNvPr id="9" name="15CG2SXDXARA4-5-5.EPS" descr="id:2147491346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1259632" y="2132856"/>
            <a:ext cx="6552728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18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3140968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作业：见固学案</a:t>
            </a:r>
            <a:endParaRPr lang="zh-CN" altLang="en-US" sz="3200" b="1" dirty="0"/>
          </a:p>
        </p:txBody>
      </p:sp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68313" y="454025"/>
            <a:ext cx="8229600" cy="1143000"/>
          </a:xfrm>
        </p:spPr>
        <p:txBody>
          <a:bodyPr/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课时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基本</a:t>
            </a:r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不等式</a:t>
            </a:r>
            <a:endParaRPr lang="zh-CN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36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C:\Users\Administrator\Desktop\2006060604.jpg"/>
          <p:cNvPicPr>
            <a:picLocks noChangeAspect="1" noChangeArrowheads="1"/>
          </p:cNvPicPr>
          <p:nvPr/>
        </p:nvPicPr>
        <p:blipFill>
          <a:blip r:embed="rId2"/>
          <a:srcRect b="6288"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标题 1"/>
          <p:cNvSpPr>
            <a:spLocks noGrp="1"/>
          </p:cNvSpPr>
          <p:nvPr>
            <p:ph type="ctrTitle"/>
          </p:nvPr>
        </p:nvSpPr>
        <p:spPr>
          <a:xfrm>
            <a:off x="723900" y="1125538"/>
            <a:ext cx="7772400" cy="1470025"/>
          </a:xfrm>
        </p:spPr>
        <p:txBody>
          <a:bodyPr/>
          <a:lstStyle/>
          <a:p>
            <a:r>
              <a:rPr lang="en-US" altLang="zh-CN" b="1" i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Thanks</a:t>
            </a:r>
            <a:endParaRPr lang="zh-CN" altLang="en-US" b="1" i="1" dirty="0" smtClean="0">
              <a:solidFill>
                <a:srgbClr val="FF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15363" name="副标题 2"/>
          <p:cNvSpPr>
            <a:spLocks noGrp="1"/>
          </p:cNvSpPr>
          <p:nvPr>
            <p:ph type="subTitle" idx="1"/>
          </p:nvPr>
        </p:nvSpPr>
        <p:spPr>
          <a:xfrm>
            <a:off x="1447800" y="2997200"/>
            <a:ext cx="6400800" cy="1295896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2017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日</a:t>
            </a:r>
            <a:endParaRPr lang="en-US" altLang="zh-CN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http://www.kaiquanjy.com</a:t>
            </a:r>
            <a:endParaRPr lang="zh-CN" altLang="en-US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7" name="Picture 7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76375" cy="141605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议一议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若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是一个大于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的常数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，讨论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的最值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【解析】若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，由基本不等式知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𝐚𝐛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𝐀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有最小值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𝐀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，由基本不等式知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𝐚𝐛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𝐀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𝐀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有最大值－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𝐀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t="-1945" r="-1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114435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预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学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常用的几个重要不等式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𝐚𝐛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&gt;0);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(3)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(4)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𝟏</m:t>
                            </m:r>
                          </m:num>
                          <m:den>
                            <m:r>
                              <a:rPr lang="en-US" altLang="zh-CN" b="1" i="1"/>
                              <m:t>𝐚</m:t>
                            </m:r>
                          </m:den>
                        </m:f>
                        <m:r>
                          <a:rPr lang="zh-CN" altLang="zh-CN" b="1"/>
                          <m:t>＋</m:t>
                        </m:r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𝟏</m:t>
                            </m:r>
                          </m:num>
                          <m:den>
                            <m:r>
                              <a:rPr lang="en-US" altLang="zh-CN" b="1" i="1"/>
                              <m:t>𝐛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𝐚𝐛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𝐚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  <m:r>
                              <a:rPr lang="zh-CN" altLang="zh-CN" b="1"/>
                              <m:t>＋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𝐛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b="1" i="1"/>
                              <m:t>𝟐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&gt;0);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(5)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≥2(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以上不等式等号成立的条件均为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t="-1945" b="-514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399472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证明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𝟏</m:t>
                            </m:r>
                          </m:num>
                          <m:den>
                            <m:r>
                              <a:rPr lang="en-US" altLang="zh-CN" b="1" i="1"/>
                              <m:t>𝐚</m:t>
                            </m:r>
                          </m:den>
                        </m:f>
                        <m:r>
                          <a:rPr lang="zh-CN" altLang="zh-CN" b="1"/>
                          <m:t>＋</m:t>
                        </m:r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𝟏</m:t>
                            </m:r>
                          </m:num>
                          <m:den>
                            <m:r>
                              <a:rPr lang="en-US" altLang="zh-CN" b="1" i="1"/>
                              <m:t>𝐛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𝐚𝐛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𝐚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  <m:r>
                              <a:rPr lang="zh-CN" altLang="zh-CN" b="1"/>
                              <m:t>＋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𝐛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b="1" i="1"/>
                              <m:t>𝟐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【解析】显然由基本不等式知，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𝐚𝐛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时，等号成立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𝟏</m:t>
                            </m:r>
                          </m:num>
                          <m:den>
                            <m:r>
                              <a:rPr lang="en-US" altLang="zh-CN" b="1" i="1"/>
                              <m:t>𝐚</m:t>
                            </m:r>
                          </m:den>
                        </m:f>
                        <m:r>
                          <a:rPr lang="zh-CN" altLang="zh-CN" b="1"/>
                          <m:t>＋</m:t>
                        </m:r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𝟏</m:t>
                            </m:r>
                          </m:num>
                          <m:den>
                            <m:r>
                              <a:rPr lang="en-US" altLang="zh-CN" b="1" i="1"/>
                              <m:t>𝐛</m:t>
                            </m:r>
                          </m:den>
                        </m:f>
                      </m:den>
                    </m:f>
                    <m:r>
                      <a:rPr lang="zh-CN" altLang="zh-CN" b="1"/>
                      <m:t>＝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𝟐𝐚𝐛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𝟐𝐚𝐛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  <m:rad>
                          <m:radPr>
                            <m:degHide m:val="on"/>
                            <m:ctrlPr>
                              <a:rPr lang="zh-CN" altLang="zh-CN" b="1" i="1"/>
                            </m:ctrlPr>
                          </m:radPr>
                          <m:deg/>
                          <m:e>
                            <m:r>
                              <a:rPr lang="en-US" altLang="zh-CN" b="1" i="1"/>
                              <m:t>𝐚𝐛</m:t>
                            </m:r>
                          </m:e>
                        </m:rad>
                      </m:den>
                    </m:f>
                    <m:r>
                      <a:rPr lang="zh-CN" altLang="zh-CN" b="1"/>
                      <m:t>＝</m:t>
                    </m:r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𝐚𝐛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时，等号成立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655274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𝐚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  <m:r>
                              <a:rPr lang="zh-CN" altLang="zh-CN" b="1"/>
                              <m:t>＋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𝐛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b="1" i="1"/>
                              <m:t>𝟐</m:t>
                            </m:r>
                          </m:den>
                        </m:f>
                      </m:e>
                    </m:rad>
                    <m:r>
                      <a:rPr lang="zh-CN" altLang="zh-CN" b="1"/>
                      <m:t>＝</m:t>
                    </m:r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b="1">
                                <a:latin typeface="Times New Roman" pitchFamily="18" charset="0"/>
                                <a:cs typeface="Times New Roman" pitchFamily="18" charset="0"/>
                              </a:rPr>
                              <m:t>(</m:t>
                            </m:r>
                            <m:r>
                              <a:rPr lang="en-US" altLang="zh-CN" b="1" i="1"/>
                              <m:t>𝐚</m:t>
                            </m:r>
                            <m:r>
                              <a:rPr lang="zh-CN" altLang="zh-CN" b="1"/>
                              <m:t>＋</m:t>
                            </m:r>
                            <m:r>
                              <a:rPr lang="en-US" altLang="zh-CN" b="1" i="1"/>
                              <m:t>𝐛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n-US" altLang="zh-CN" b="1"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b="1">
                                <a:latin typeface="Times New Roman" pitchFamily="18" charset="0"/>
                                <a:cs typeface="Times New Roman" pitchFamily="18" charset="0"/>
                              </a:rPr>
                              <m:t>－</m:t>
                            </m:r>
                            <m:r>
                              <a:rPr lang="en-US" altLang="zh-CN" b="1" i="1"/>
                              <m:t>𝟐𝐚𝐛</m:t>
                            </m:r>
                          </m:num>
                          <m:den>
                            <m:r>
                              <a:rPr lang="en-US" altLang="zh-CN" b="1" i="1"/>
                              <m:t>𝟐</m:t>
                            </m:r>
                          </m:den>
                        </m:f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m:rPr>
                                <m:nor/>
                              </m:rPr>
                              <a:rPr lang="en-US" altLang="zh-CN" b="1">
                                <a:latin typeface="Times New Roman" pitchFamily="18" charset="0"/>
                                <a:cs typeface="Times New Roman" pitchFamily="18" charset="0"/>
                              </a:rPr>
                              <m:t>(</m:t>
                            </m:r>
                            <m:r>
                              <a:rPr lang="en-US" altLang="zh-CN" b="1" i="1"/>
                              <m:t>𝐚</m:t>
                            </m:r>
                            <m:r>
                              <a:rPr lang="zh-CN" altLang="zh-CN" b="1"/>
                              <m:t>＋</m:t>
                            </m:r>
                            <m:r>
                              <a:rPr lang="en-US" altLang="zh-CN" b="1" i="1"/>
                              <m:t>𝐛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m:rPr>
                                    <m:nor/>
                                  </m:rPr>
                                  <a:rPr lang="en-US" altLang="zh-CN" b="1"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)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  <m:r>
                              <m:rPr>
                                <m:nor/>
                              </m:rPr>
                              <a:rPr lang="zh-CN" altLang="zh-CN" b="1">
                                <a:latin typeface="Times New Roman" pitchFamily="18" charset="0"/>
                                <a:cs typeface="Times New Roman" pitchFamily="18" charset="0"/>
                              </a:rPr>
                              <m:t>－</m:t>
                            </m:r>
                            <m:f>
                              <m:fPr>
                                <m:ctrlPr>
                                  <a:rPr lang="zh-CN" altLang="zh-CN" b="1" i="1"/>
                                </m:ctrlPr>
                              </m:fPr>
                              <m:num>
                                <m:r>
                                  <m:rPr>
                                    <m:nor/>
                                  </m:rPr>
                                  <a:rPr lang="en-US" altLang="zh-CN" b="1">
                                    <a:latin typeface="Times New Roman" pitchFamily="18" charset="0"/>
                                    <a:cs typeface="Times New Roman" pitchFamily="18" charset="0"/>
                                  </a:rPr>
                                  <m:t>(</m:t>
                                </m:r>
                                <m:r>
                                  <a:rPr lang="en-US" altLang="zh-CN" b="1" i="1"/>
                                  <m:t>𝐚</m:t>
                                </m:r>
                                <m:r>
                                  <a:rPr lang="zh-CN" altLang="zh-CN" b="1"/>
                                  <m:t>＋</m:t>
                                </m:r>
                                <m:r>
                                  <a:rPr lang="en-US" altLang="zh-CN" b="1" i="1"/>
                                  <m:t>𝐛</m:t>
                                </m:r>
                                <m:sSup>
                                  <m:sSupPr>
                                    <m:ctrlPr>
                                      <a:rPr lang="zh-CN" altLang="zh-CN" b="1" i="1"/>
                                    </m:ctrlPr>
                                  </m:sSupPr>
                                  <m:e>
                                    <m:r>
                                      <m:rPr>
                                        <m:nor/>
                                      </m:rPr>
                                      <a:rPr lang="en-US" altLang="zh-CN" b="1">
                                        <a:latin typeface="Times New Roman" pitchFamily="18" charset="0"/>
                                        <a:cs typeface="Times New Roman" pitchFamily="18" charset="0"/>
                                      </a:rPr>
                                      <m:t>)</m:t>
                                    </m:r>
                                  </m:e>
                                  <m:sup>
                                    <m:r>
                                      <a:rPr lang="en-US" altLang="zh-CN" b="1" i="1"/>
                                      <m:t>𝟐</m:t>
                                    </m:r>
                                  </m:sup>
                                </m:sSup>
                              </m:num>
                              <m:den>
                                <m:r>
                                  <a:rPr lang="en-US" altLang="zh-CN" b="1" i="1"/>
                                  <m:t>𝟐</m:t>
                                </m:r>
                              </m:den>
                            </m:f>
                          </m:num>
                          <m:den>
                            <m:r>
                              <a:rPr lang="en-US" altLang="zh-CN" b="1" i="1"/>
                              <m:t>𝟐</m:t>
                            </m:r>
                          </m:den>
                        </m:f>
                      </m:e>
                    </m:rad>
                    <m:r>
                      <a:rPr lang="zh-CN" altLang="zh-CN" b="1"/>
                      <m:t>＝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时，等号成立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综上，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𝟏</m:t>
                            </m:r>
                          </m:num>
                          <m:den>
                            <m:r>
                              <a:rPr lang="en-US" altLang="zh-CN" b="1" i="1"/>
                              <m:t>𝐚</m:t>
                            </m:r>
                          </m:den>
                        </m:f>
                        <m:r>
                          <a:rPr lang="zh-CN" altLang="zh-CN" b="1"/>
                          <m:t>＋</m:t>
                        </m:r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r>
                              <a:rPr lang="en-US" altLang="zh-CN" b="1" i="1"/>
                              <m:t>𝟏</m:t>
                            </m:r>
                          </m:num>
                          <m:den>
                            <m:r>
                              <a:rPr lang="en-US" altLang="zh-CN" b="1" i="1"/>
                              <m:t>𝐛</m:t>
                            </m:r>
                          </m:den>
                        </m:f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𝐚𝐛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f>
                          <m:fPr>
                            <m:ctrlPr>
                              <a:rPr lang="zh-CN" altLang="zh-CN" b="1" i="1"/>
                            </m:ctrlPr>
                          </m:fPr>
                          <m:num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𝐚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  <m:r>
                              <a:rPr lang="zh-CN" altLang="zh-CN" b="1"/>
                              <m:t>＋</m:t>
                            </m:r>
                            <m:sSup>
                              <m:sSupPr>
                                <m:ctrlPr>
                                  <a:rPr lang="zh-CN" altLang="zh-CN" b="1" i="1"/>
                                </m:ctrlPr>
                              </m:sSupPr>
                              <m:e>
                                <m:r>
                                  <a:rPr lang="en-US" altLang="zh-CN" b="1" i="1"/>
                                  <m:t>𝐛</m:t>
                                </m:r>
                              </m:e>
                              <m:sup>
                                <m:r>
                                  <a:rPr lang="en-US" altLang="zh-CN" b="1" i="1"/>
                                  <m:t>𝟐</m:t>
                                </m:r>
                              </m:sup>
                            </m:sSup>
                          </m:num>
                          <m:den>
                            <m:r>
                              <a:rPr lang="en-US" altLang="zh-CN" b="1" i="1"/>
                              <m:t>𝟐</m:t>
                            </m:r>
                          </m:den>
                        </m:f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时，所有的等号都成立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r="-176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7410633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预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学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利用基本不等式求最值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已知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如果积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xy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是定值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p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，那么当且仅当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有最小值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𝐩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，简记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积定和最小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如果和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是定值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，那么当且仅当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xy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有最大值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𝐬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𝟒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，简记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和定积最大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t="-1945" r="-437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238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练一练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，且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，求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𝐱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𝐲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的最小值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𝐱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𝐲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𝟐𝐲</m:t>
                        </m:r>
                      </m:num>
                      <m:den>
                        <m:r>
                          <a:rPr lang="en-US" altLang="zh-CN" b="1" i="1"/>
                          <m:t>𝐱</m:t>
                        </m:r>
                      </m:den>
                    </m:f>
                    <m:r>
                      <a:rPr lang="zh-CN" altLang="zh-CN" b="1"/>
                      <m:t>＋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𝐱</m:t>
                        </m:r>
                      </m:num>
                      <m:den>
                        <m:r>
                          <a:rPr lang="en-US" altLang="zh-CN" b="1" i="1"/>
                          <m:t>𝐲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𝟐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，当且仅当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𝟐</m:t>
                        </m:r>
                      </m:e>
                    </m:rad>
                  </m:oMath>
                </a14:m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𝟐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时，等号成立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640960" cy="5328592"/>
              </a:xfrm>
              <a:blipFill rotWithShape="1">
                <a:blip r:embed="rId4"/>
                <a:stretch>
                  <a:fillRect l="-1551" r="-162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29336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</TotalTime>
  <Words>3599</Words>
  <Application>Microsoft Office PowerPoint</Application>
  <PresentationFormat>全屏显示(4:3)</PresentationFormat>
  <Paragraphs>155</Paragraphs>
  <Slides>34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34</vt:i4>
      </vt:variant>
    </vt:vector>
  </HeadingPairs>
  <TitlesOfParts>
    <vt:vector size="35" baseType="lpstr">
      <vt:lpstr>Office 主题​​</vt:lpstr>
      <vt:lpstr>高中数学人教A版 选修4－5 不等式选讲</vt:lpstr>
      <vt:lpstr>第2课时　基本不等式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第2课时　基本不等式</vt:lpstr>
      <vt:lpstr>Thanks</vt:lpstr>
    </vt:vector>
  </TitlesOfParts>
  <Company>Users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home</cp:lastModifiedBy>
  <cp:revision>51</cp:revision>
  <dcterms:created xsi:type="dcterms:W3CDTF">2016-09-07T13:58:31Z</dcterms:created>
  <dcterms:modified xsi:type="dcterms:W3CDTF">2017-05-09T12:08:39Z</dcterms:modified>
</cp:coreProperties>
</file>