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93" r:id="rId4"/>
    <p:sldId id="349" r:id="rId5"/>
    <p:sldId id="350" r:id="rId6"/>
    <p:sldId id="351" r:id="rId7"/>
    <p:sldId id="352" r:id="rId8"/>
    <p:sldId id="353" r:id="rId9"/>
    <p:sldId id="355" r:id="rId10"/>
    <p:sldId id="354" r:id="rId11"/>
    <p:sldId id="356" r:id="rId12"/>
    <p:sldId id="357" r:id="rId13"/>
    <p:sldId id="358" r:id="rId14"/>
    <p:sldId id="359" r:id="rId15"/>
    <p:sldId id="332" r:id="rId16"/>
    <p:sldId id="360" r:id="rId17"/>
    <p:sldId id="361" r:id="rId18"/>
    <p:sldId id="362" r:id="rId19"/>
    <p:sldId id="363" r:id="rId20"/>
    <p:sldId id="364" r:id="rId21"/>
    <p:sldId id="365" r:id="rId22"/>
    <p:sldId id="366" r:id="rId23"/>
    <p:sldId id="367" r:id="rId24"/>
    <p:sldId id="368" r:id="rId25"/>
    <p:sldId id="369" r:id="rId26"/>
    <p:sldId id="370" r:id="rId27"/>
    <p:sldId id="371" r:id="rId28"/>
    <p:sldId id="372" r:id="rId29"/>
    <p:sldId id="373" r:id="rId30"/>
    <p:sldId id="285" r:id="rId31"/>
    <p:sldId id="348" r:id="rId32"/>
    <p:sldId id="374" r:id="rId33"/>
    <p:sldId id="291" r:id="rId34"/>
    <p:sldId id="292" r:id="rId35"/>
    <p:sldId id="258" r:id="rId3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94660"/>
  </p:normalViewPr>
  <p:slideViewPr>
    <p:cSldViewPr>
      <p:cViewPr varScale="1">
        <p:scale>
          <a:sx n="64" d="100"/>
          <a:sy n="64" d="100"/>
        </p:scale>
        <p:origin x="-34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D010C-2BED-4DC2-80DC-C692246B1DF3}" type="datetimeFigureOut">
              <a:rPr lang="zh-CN" altLang="en-US"/>
              <a:pPr>
                <a:defRPr/>
              </a:pPr>
              <a:t>2017/5/12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BC80B-0D00-4BD1-8789-115615A819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8C7E7-722E-4459-BE85-A8A22541429D}" type="datetimeFigureOut">
              <a:rPr lang="zh-CN" altLang="en-US"/>
              <a:pPr>
                <a:defRPr/>
              </a:pPr>
              <a:t>2017/5/12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27CC7-633A-4B96-992A-927B37DFA4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1BC1F-C29C-4450-9235-D440D41FC156}" type="datetimeFigureOut">
              <a:rPr lang="zh-CN" altLang="en-US"/>
              <a:pPr>
                <a:defRPr/>
              </a:pPr>
              <a:t>2017/5/12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933D5-726A-49A6-AC11-70185DAE7B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9BE2E-8F2E-4184-8ED8-D0C79726C76B}" type="datetimeFigureOut">
              <a:rPr lang="zh-CN" altLang="en-US"/>
              <a:pPr>
                <a:defRPr/>
              </a:pPr>
              <a:t>2017/5/12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A8009-FE5B-4729-A268-A976DDCF92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2D069-4869-4D18-9560-6F27143D85FA}" type="datetimeFigureOut">
              <a:rPr lang="zh-CN" altLang="en-US"/>
              <a:pPr>
                <a:defRPr/>
              </a:pPr>
              <a:t>2017/5/12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95C77-4517-4ADE-AC87-682AA5B82D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5672C-35AB-4F48-9259-DEA4DF58B9DA}" type="datetimeFigureOut">
              <a:rPr lang="zh-CN" altLang="en-US"/>
              <a:pPr>
                <a:defRPr/>
              </a:pPr>
              <a:t>2017/5/12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F79DD-C799-4B50-87E7-DC880AEDB1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888FB-1054-47E4-8130-8774DD93ECDD}" type="datetimeFigureOut">
              <a:rPr lang="zh-CN" altLang="en-US"/>
              <a:pPr>
                <a:defRPr/>
              </a:pPr>
              <a:t>2017/5/12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D5CE8-9490-432A-A6EA-DBD6787658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AD651-AF32-4660-B93B-19ADD05E1143}" type="datetimeFigureOut">
              <a:rPr lang="zh-CN" altLang="en-US"/>
              <a:pPr>
                <a:defRPr/>
              </a:pPr>
              <a:t>2017/5/12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44D11-6E29-485E-8427-BA2BF34930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224F5-10A5-4940-9134-F6CD77109869}" type="datetimeFigureOut">
              <a:rPr lang="zh-CN" altLang="en-US"/>
              <a:pPr>
                <a:defRPr/>
              </a:pPr>
              <a:t>2017/5/12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E3CC5-095E-4556-AA8B-9CFE0EB0AC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8559B-914D-4C96-B20D-441D94F373CD}" type="datetimeFigureOut">
              <a:rPr lang="zh-CN" altLang="en-US"/>
              <a:pPr>
                <a:defRPr/>
              </a:pPr>
              <a:t>2017/5/12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D74C9-E949-4F30-881F-27F224986F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263CE-42BB-4367-BAD0-B6563C20AFD2}" type="datetimeFigureOut">
              <a:rPr lang="zh-CN" altLang="en-US"/>
              <a:pPr>
                <a:defRPr/>
              </a:pPr>
              <a:t>2017/5/12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0C26A-44BF-47A2-86FA-76C5EB2920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7DF160F-663B-4350-BBEA-EF7EDA83C8D6}" type="datetimeFigureOut">
              <a:rPr lang="zh-CN" altLang="en-US"/>
              <a:pPr>
                <a:defRPr/>
              </a:pPr>
              <a:t>2017/5/12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3D44B01-BD5F-421D-B687-BE2092DD25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 descr="C:\Users\Administrator\Desktop\2006060604.jpg"/>
          <p:cNvPicPr>
            <a:picLocks noChangeAspect="1" noChangeArrowheads="1"/>
          </p:cNvPicPr>
          <p:nvPr/>
        </p:nvPicPr>
        <p:blipFill>
          <a:blip r:embed="rId2"/>
          <a:srcRect b="6288"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标题 1"/>
          <p:cNvSpPr>
            <a:spLocks noGrp="1"/>
          </p:cNvSpPr>
          <p:nvPr>
            <p:ph type="ctrTitle"/>
          </p:nvPr>
        </p:nvSpPr>
        <p:spPr>
          <a:xfrm>
            <a:off x="723900" y="1125538"/>
            <a:ext cx="7772400" cy="2087438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高中数学人教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版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/>
            </a:r>
            <a:b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</a:b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选修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4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－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5</a:t>
            </a:r>
            <a:b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</a:b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不等式选讲</a:t>
            </a:r>
          </a:p>
        </p:txBody>
      </p:sp>
      <p:sp>
        <p:nvSpPr>
          <p:cNvPr id="13315" name="副标题 2"/>
          <p:cNvSpPr>
            <a:spLocks noGrp="1"/>
          </p:cNvSpPr>
          <p:nvPr>
            <p:ph type="subTitle" idx="1"/>
          </p:nvPr>
        </p:nvSpPr>
        <p:spPr>
          <a:xfrm>
            <a:off x="1447800" y="4124994"/>
            <a:ext cx="6400800" cy="1392238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四川省成都市新都一中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肖  宏</a:t>
            </a:r>
          </a:p>
        </p:txBody>
      </p:sp>
      <p:pic>
        <p:nvPicPr>
          <p:cNvPr id="13319" name="Picture 7" descr="图片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76375" cy="141605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640960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练一练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是正实数，且满足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，求证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≥3.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【解析】因为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，且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均为正实数，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所以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)(1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≥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×1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×1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×1)</a:t>
            </a:r>
            <a:r>
              <a:rPr lang="en-US" altLang="zh-CN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≥3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9660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640960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预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学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4: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对于两组实数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，设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≤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≤…≤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≤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≤…≤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的任意排列，则这两组实数的反序和、顺序和、乱序和分别是什么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它们满足的关系是什么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反序和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baseline="-25000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顺序和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乱序和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114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640960" cy="532859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它们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满足的关系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是</a:t>
            </a:r>
            <a:endParaRPr lang="en-US" altLang="zh-CN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baseline="-25000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≤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i="1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i="1" baseline="-25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endParaRPr lang="en-US" altLang="zh-CN" b="1" i="1" baseline="-25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≤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当且仅当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时，反序和等于顺序和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63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议一议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在本书第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课时的《当堂检测》里面有这样一道题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若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，且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，则下列各式中最大的是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　　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　　　　　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	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		</a:t>
                </a:r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那时我们用特殊值法或作差比较法可以知道答案，现在我们学习了排序不等式，你可以更加快捷地得出答案吗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?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 t="-1945" r="-1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59762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640960" cy="5328592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【解析】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由于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顺序和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反序和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是其他的，我们知道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顺序和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最大，故选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【答案】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853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利用柯西不等式和排序不等式求最值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en-US" b="1" dirty="0" smtClean="0">
                    <a:latin typeface="Times New Roman" pitchFamily="18" charset="0"/>
                    <a:cs typeface="Times New Roman" pitchFamily="18" charset="0"/>
                  </a:rPr>
                  <a:t>、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已知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实数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z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满足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z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，求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u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z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的最小值和最大值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【方法指导】利用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z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，构造柯西不等式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z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≤[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𝟐</m:t>
                        </m:r>
                      </m:e>
                    </m:rad>
                  </m:oMath>
                </a14:m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𝟑</m:t>
                        </m:r>
                      </m:e>
                    </m:rad>
                  </m:oMath>
                </a14:m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z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]·[1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𝟐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𝟑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]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求最值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22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468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因为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z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·1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𝟐</m:t>
                        </m:r>
                      </m:e>
                    </m:rad>
                  </m:oMath>
                </a14:m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𝟐</m:t>
                        </m:r>
                      </m:e>
                    </m:rad>
                    <m:r>
                      <a:rPr lang="zh-CN" altLang="zh-CN" b="1"/>
                      <m:t>＋</m:t>
                    </m:r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𝟑</m:t>
                        </m:r>
                      </m:e>
                    </m:rad>
                  </m:oMath>
                </a14:m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z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𝟑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≤[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𝟐</m:t>
                        </m:r>
                      </m:e>
                    </m:rad>
                  </m:oMath>
                </a14:m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𝟑</m:t>
                        </m:r>
                      </m:e>
                    </m:rad>
                  </m:oMath>
                </a14:m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z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]·[1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𝟐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𝟑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]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z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)(1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18.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当且仅当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𝒙</m:t>
                        </m:r>
                      </m:num>
                      <m:den>
                        <m:r>
                          <a:rPr lang="en-US" altLang="zh-CN" b="1" i="1"/>
                          <m:t>𝟏</m:t>
                        </m:r>
                      </m:den>
                    </m:f>
                    <m:r>
                      <a:rPr lang="zh-CN" altLang="zh-CN" b="1"/>
                      <m:t>＝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𝟐</m:t>
                            </m:r>
                          </m:e>
                        </m:rad>
                        <m:r>
                          <a:rPr lang="en-US" altLang="zh-CN" b="1" i="1"/>
                          <m:t>𝒚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𝟐</m:t>
                            </m:r>
                          </m:e>
                        </m:rad>
                      </m:den>
                    </m:f>
                    <m:r>
                      <a:rPr lang="zh-CN" altLang="zh-CN" b="1"/>
                      <m:t>＝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𝟑</m:t>
                            </m:r>
                          </m:e>
                        </m:rad>
                        <m:r>
                          <a:rPr lang="en-US" altLang="zh-CN" b="1" i="1"/>
                          <m:t>𝒛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𝟑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z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时，等号成立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所以－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𝟐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z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𝟐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即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u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的最小值为－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𝟐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，最大值为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𝟐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b="-11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79274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变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式训练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∈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，且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，则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5)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的最小值是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.20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.25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.36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　　　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.47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，则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的最小值是</a:t>
            </a:r>
            <a:r>
              <a:rPr lang="zh-CN" altLang="zh-CN" b="1" u="sng" dirty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705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由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[(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5)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z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][1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]≥[(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5)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2)(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z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3)]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18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324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，得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5)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z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≥36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，当且仅当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𝒙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𝟓</m:t>
                        </m:r>
                      </m:num>
                      <m:den>
                        <m:r>
                          <a:rPr lang="en-US" altLang="zh-CN" b="1" i="1"/>
                          <m:t>𝟏</m:t>
                        </m:r>
                      </m:den>
                    </m:f>
                    <m:r>
                      <a:rPr lang="zh-CN" altLang="zh-CN" b="1"/>
                      <m:t>＝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𝒚</m:t>
                        </m:r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/>
                          <m:t>𝟐</m:t>
                        </m:r>
                      </m:den>
                    </m:f>
                    <m:r>
                      <a:rPr lang="zh-CN" altLang="zh-CN" b="1"/>
                      <m:t>＝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𝒛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𝟑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r>
                                <a:rPr lang="en-US" altLang="zh-CN" b="1" i="1"/>
                                <m:t>𝒙</m:t>
                              </m:r>
                              <m:r>
                                <a:rPr lang="zh-CN" altLang="zh-CN" b="1"/>
                                <m:t>＝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𝟑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𝒚</m:t>
                              </m:r>
                              <m:r>
                                <a:rPr lang="zh-CN" altLang="zh-CN" b="1"/>
                                <m:t>＝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𝟑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𝒛</m:t>
                              </m:r>
                              <m:r>
                                <a:rPr lang="zh-CN" altLang="zh-CN" b="1"/>
                                <m:t>＝</m:t>
                              </m:r>
                              <m:r>
                                <a:rPr lang="en-US" altLang="zh-CN" b="1" i="1"/>
                                <m:t>𝟏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时取等号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故选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11759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由柯西不等式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)·[(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𝟐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𝟑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]≥(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𝟐</m:t>
                        </m:r>
                      </m:e>
                    </m:rad>
                  </m:oMath>
                </a14:m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𝟐</m:t>
                            </m:r>
                          </m:e>
                        </m:rad>
                      </m:den>
                    </m:f>
                    <m:r>
                      <a:rPr lang="zh-CN" altLang="zh-CN" b="1"/>
                      <m:t>＋</m:t>
                    </m:r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𝟑</m:t>
                        </m:r>
                      </m:e>
                    </m:rad>
                  </m:oMath>
                </a14:m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𝟑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𝟔</m:t>
                        </m:r>
                      </m:num>
                      <m:den>
                        <m:r>
                          <a:rPr lang="en-US" altLang="zh-CN" b="1" i="1"/>
                          <m:t>𝟓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，当且仅当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𝟐</m:t>
                            </m:r>
                          </m:e>
                        </m:rad>
                        <m:r>
                          <a:rPr lang="en-US" altLang="zh-CN" b="1" i="1"/>
                          <m:t>𝒙</m:t>
                        </m:r>
                      </m:num>
                      <m:den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𝟏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zh-CN" altLang="zh-CN" b="1" i="1"/>
                                </m:ctrlPr>
                              </m:radPr>
                              <m:deg/>
                              <m:e>
                                <m:r>
                                  <a:rPr lang="en-US" altLang="zh-CN" b="1" i="1"/>
                                  <m:t>𝟐</m:t>
                                </m:r>
                              </m:e>
                            </m:rad>
                          </m:den>
                        </m:f>
                      </m:den>
                    </m:f>
                    <m:r>
                      <a:rPr lang="zh-CN" altLang="zh-CN" b="1"/>
                      <m:t>＝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𝟑</m:t>
                            </m:r>
                          </m:e>
                        </m:rad>
                        <m:r>
                          <a:rPr lang="en-US" altLang="zh-CN" b="1" i="1"/>
                          <m:t>𝒚</m:t>
                        </m:r>
                      </m:num>
                      <m:den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𝟏</m:t>
                            </m:r>
                          </m:num>
                          <m:den>
                            <m:rad>
                              <m:radPr>
                                <m:degHide m:val="on"/>
                                <m:ctrlPr>
                                  <a:rPr lang="zh-CN" altLang="zh-CN" b="1" i="1"/>
                                </m:ctrlPr>
                              </m:radPr>
                              <m:deg/>
                              <m:e>
                                <m:r>
                                  <a:rPr lang="en-US" altLang="zh-CN" b="1" i="1"/>
                                  <m:t>𝟑</m:t>
                                </m:r>
                              </m:e>
                            </m:rad>
                          </m:den>
                        </m:f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𝟑</m:t>
                        </m:r>
                      </m:num>
                      <m:den>
                        <m:r>
                          <a:rPr lang="en-US" altLang="zh-CN" b="1" i="1"/>
                          <m:t>𝟓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r>
                          <a:rPr lang="en-US" altLang="zh-CN" b="1" i="1"/>
                          <m:t>𝟓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时，取等号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【答案】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　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𝟔</m:t>
                        </m:r>
                      </m:num>
                      <m:den>
                        <m:r>
                          <a:rPr lang="en-US" altLang="zh-CN" b="1" i="1"/>
                          <m:t>𝟓</m:t>
                        </m:r>
                      </m:den>
                    </m:f>
                  </m:oMath>
                </a14:m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r="-1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68585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68313" y="250825"/>
            <a:ext cx="8229600" cy="1161951"/>
          </a:xfrm>
        </p:spPr>
        <p:txBody>
          <a:bodyPr/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课时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柯西</a:t>
            </a:r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不等式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排序不等式</a:t>
            </a:r>
            <a:endParaRPr lang="zh-CN" alt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情境.eps" descr="id:2147505748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07504" y="1268760"/>
            <a:ext cx="2214984" cy="786502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46449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我们知道基本不等式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≥2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≥2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，那么两不等式两边相乘会得到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)≥4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≥4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abcd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，那么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之间的大小关系能否比较出来呢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49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利用柯西不等式证明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en-US" b="1" dirty="0" smtClean="0">
                    <a:latin typeface="Times New Roman" pitchFamily="18" charset="0"/>
                    <a:cs typeface="Times New Roman" pitchFamily="18" charset="0"/>
                  </a:rPr>
                  <a:t>、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设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&gt;…&gt;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baseline="-25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，求证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𝟏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𝟐</m:t>
                            </m:r>
                          </m:sub>
                        </m:sSub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𝟐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𝟑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𝒏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𝒏</m:t>
                            </m:r>
                            <m:r>
                              <a:rPr lang="zh-CN" altLang="zh-CN" b="1"/>
                              <m:t>＋</m:t>
                            </m:r>
                            <m:r>
                              <a:rPr lang="en-US" altLang="zh-CN" b="1" i="1"/>
                              <m:t>𝟏</m:t>
                            </m:r>
                          </m:sub>
                        </m:sSub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𝒏</m:t>
                            </m:r>
                            <m:r>
                              <a:rPr lang="zh-CN" altLang="zh-CN" b="1"/>
                              <m:t>＋</m:t>
                            </m:r>
                            <m:r>
                              <a:rPr lang="en-US" altLang="zh-CN" b="1" i="1"/>
                              <m:t>𝟏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7465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【方法指导】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个式子都大于零，第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个式子小于零，可将原不等式化为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𝟏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𝟐</m:t>
                            </m:r>
                          </m:sub>
                        </m:sSub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𝟐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𝟑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𝒏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𝒏</m:t>
                            </m:r>
                            <m:r>
                              <a:rPr lang="zh-CN" altLang="zh-CN" b="1"/>
                              <m:t>＋</m:t>
                            </m:r>
                            <m:r>
                              <a:rPr lang="en-US" altLang="zh-CN" b="1" i="1"/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𝟏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𝒏</m:t>
                            </m:r>
                            <m:r>
                              <a:rPr lang="zh-CN" altLang="zh-CN" b="1"/>
                              <m:t>＋</m:t>
                            </m:r>
                            <m:r>
                              <a:rPr lang="en-US" altLang="zh-CN" b="1" i="1"/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baseline="-25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𝟏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𝟐</m:t>
                            </m:r>
                          </m:sub>
                        </m:sSub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𝟐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𝟑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𝒏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𝒏</m:t>
                            </m:r>
                            <m:r>
                              <a:rPr lang="zh-CN" altLang="zh-CN" b="1"/>
                              <m:t>＋</m:t>
                            </m:r>
                            <m:r>
                              <a:rPr lang="en-US" altLang="zh-CN" b="1" i="1"/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)&gt;1.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再由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baseline="-25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baseline="-25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结合柯西不等式证明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1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15607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原不等式可化为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i="1" baseline="-25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𝟏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𝟐</m:t>
                            </m:r>
                          </m:sub>
                        </m:sSub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𝟐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𝟑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𝒏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𝒏</m:t>
                            </m:r>
                            <m:r>
                              <a:rPr lang="zh-CN" altLang="zh-CN" sz="2800" b="1"/>
                              <m:t>＋</m:t>
                            </m:r>
                            <m:r>
                              <a:rPr lang="en-US" altLang="zh-CN" sz="2800" b="1" i="1"/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)&gt;1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又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i="1" baseline="-25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i="1" baseline="-25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i="1" baseline="-25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，于是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[(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i="1" baseline="-25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i="1" baseline="-25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)](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𝟏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𝟐</m:t>
                            </m:r>
                          </m:sub>
                        </m:sSub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𝟐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𝟑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𝒏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𝒏</m:t>
                            </m:r>
                            <m:r>
                              <a:rPr lang="zh-CN" altLang="zh-CN" sz="2800" b="1"/>
                              <m:t>＋</m:t>
                            </m:r>
                            <m:r>
                              <a:rPr lang="en-US" altLang="zh-CN" sz="2800" b="1" i="1"/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)≥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即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i="1" baseline="-25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𝟏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𝟐</m:t>
                            </m:r>
                          </m:sub>
                        </m:sSub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𝟐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𝟑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𝒏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𝒏</m:t>
                            </m:r>
                            <m:r>
                              <a:rPr lang="zh-CN" altLang="zh-CN" sz="2800" b="1"/>
                              <m:t>＋</m:t>
                            </m:r>
                            <m:r>
                              <a:rPr lang="en-US" altLang="zh-CN" sz="2800" b="1" i="1"/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)&gt;1</a:t>
                </a:r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218" t="-14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7773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𝟏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𝟐</m:t>
                            </m:r>
                          </m:sub>
                        </m:sSub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𝟐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𝟑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𝒏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𝒏</m:t>
                            </m:r>
                            <m:r>
                              <a:rPr lang="zh-CN" altLang="zh-CN" b="1"/>
                              <m:t>＋</m:t>
                            </m:r>
                            <m:r>
                              <a:rPr lang="en-US" altLang="zh-CN" b="1" i="1"/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𝟏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𝒏</m:t>
                            </m:r>
                            <m:r>
                              <a:rPr lang="zh-CN" altLang="zh-CN" b="1"/>
                              <m:t>＋</m:t>
                            </m:r>
                            <m:r>
                              <a:rPr lang="en-US" altLang="zh-CN" b="1" i="1"/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故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𝟏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𝟐</m:t>
                            </m:r>
                          </m:sub>
                        </m:sSub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𝟐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𝟑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𝒏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𝒏</m:t>
                            </m:r>
                            <m:r>
                              <a:rPr lang="zh-CN" altLang="zh-CN" b="1"/>
                              <m:t>＋</m:t>
                            </m:r>
                            <m:r>
                              <a:rPr lang="en-US" altLang="zh-CN" b="1" i="1"/>
                              <m:t>𝟏</m:t>
                            </m:r>
                          </m:sub>
                        </m:sSub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𝒏</m:t>
                            </m:r>
                            <m:r>
                              <a:rPr lang="zh-CN" altLang="zh-CN" b="1"/>
                              <m:t>＋</m:t>
                            </m:r>
                            <m:r>
                              <a:rPr lang="en-US" altLang="zh-CN" b="1" i="1"/>
                              <m:t>𝟏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7786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变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式训练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三角形的三边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对应的高为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为三角形内切圆的半径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求证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的最小值为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，并判断此时三角形的形状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715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设三角形的面积为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，则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ah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bh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ch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又因为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𝒂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𝒃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𝒄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𝒂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𝒃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𝒄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03409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由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柯西不等式得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𝒂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𝒃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𝒄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[(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𝒂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𝒃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𝒄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][(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𝒃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𝒄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]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𝒂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</m:rad>
                      </m:den>
                    </m:f>
                    <m:r>
                      <a:rPr lang="zh-CN" altLang="zh-CN" b="1"/>
                      <m:t>＋</m:t>
                    </m:r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𝒃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𝒃</m:t>
                            </m:r>
                          </m:e>
                        </m:rad>
                      </m:den>
                    </m:f>
                    <m:r>
                      <a:rPr lang="zh-CN" altLang="zh-CN" b="1"/>
                      <m:t>＋</m:t>
                    </m:r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𝒄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𝒄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9.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≥9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的最小值为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9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，当且仅当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时取等号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此时三角形为等边三角形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86061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利用排序不等式证明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en-US" b="1" dirty="0" smtClean="0">
                    <a:latin typeface="Times New Roman" pitchFamily="18" charset="0"/>
                    <a:cs typeface="Times New Roman" pitchFamily="18" charset="0"/>
                  </a:rPr>
                  <a:t>、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设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是互不相等的正数，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，且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∈[1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∞).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求证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bSup>
                          <m:sSubSupPr>
                            <m:ctrlPr>
                              <a:rPr lang="zh-CN" altLang="zh-CN" b="1" i="1"/>
                            </m:ctrlPr>
                          </m:sSubSup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𝟏</m:t>
                            </m:r>
                          </m:sub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𝟐</m:t>
                            </m:r>
                          </m:sub>
                        </m:sSub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bSup>
                          <m:sSubSupPr>
                            <m:ctrlPr>
                              <a:rPr lang="zh-CN" altLang="zh-CN" b="1" i="1"/>
                            </m:ctrlPr>
                          </m:sSubSup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𝟐</m:t>
                            </m:r>
                          </m:sub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𝟑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bSup>
                          <m:sSubSupPr>
                            <m:ctrlPr>
                              <a:rPr lang="zh-CN" altLang="zh-CN" b="1" i="1"/>
                            </m:ctrlPr>
                          </m:sSubSup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𝒏</m:t>
                            </m:r>
                            <m:r>
                              <m:rPr>
                                <m:nor/>
                              </m:rPr>
                              <a:rPr lang="zh-CN" altLang="zh-CN" b="1">
                                <a:latin typeface="Times New Roman" pitchFamily="18" charset="0"/>
                                <a:cs typeface="Times New Roman" pitchFamily="18" charset="0"/>
                              </a:rPr>
                              <m:t>－</m:t>
                            </m:r>
                            <m:r>
                              <a:rPr lang="en-US" altLang="zh-CN" b="1" i="1"/>
                              <m:t>𝟏</m:t>
                            </m:r>
                          </m:sub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𝒏</m:t>
                            </m:r>
                          </m:sub>
                        </m:sSub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bSup>
                          <m:sSubSupPr>
                            <m:ctrlPr>
                              <a:rPr lang="zh-CN" altLang="zh-CN" b="1" i="1"/>
                            </m:ctrlPr>
                          </m:sSubSup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𝒏</m:t>
                            </m:r>
                          </m:sub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【方法指导】分析目标，构造有序排列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运用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“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反序和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乱序和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顺序和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”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证明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5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6181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设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1≤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&lt;…&lt;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i="1" baseline="-25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，则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800" b="1" i="1"/>
                        </m:ctrlPr>
                      </m:sSubSupPr>
                      <m:e>
                        <m:r>
                          <a:rPr lang="en-US" altLang="zh-CN" sz="2800" b="1" i="1"/>
                          <m:t>𝒂</m:t>
                        </m:r>
                      </m:e>
                      <m:sub>
                        <m:r>
                          <a:rPr lang="en-US" altLang="zh-CN" sz="2800" b="1" i="1"/>
                          <m:t>𝟏</m:t>
                        </m:r>
                      </m:sub>
                      <m:sup>
                        <m:r>
                          <a:rPr lang="en-US" altLang="zh-CN" sz="2800" b="1" i="1"/>
                          <m:t>𝟐</m:t>
                        </m:r>
                      </m:sup>
                    </m:sSubSup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800" b="1" i="1"/>
                        </m:ctrlPr>
                      </m:sSubSupPr>
                      <m:e>
                        <m:r>
                          <a:rPr lang="en-US" altLang="zh-CN" sz="2800" b="1" i="1"/>
                          <m:t>𝒂</m:t>
                        </m:r>
                      </m:e>
                      <m:sub>
                        <m:r>
                          <a:rPr lang="en-US" altLang="zh-CN" sz="2800" b="1" i="1"/>
                          <m:t>𝟐</m:t>
                        </m:r>
                      </m:sub>
                      <m:sup>
                        <m:r>
                          <a:rPr lang="en-US" altLang="zh-CN" sz="2800" b="1" i="1"/>
                          <m:t>𝟐</m:t>
                        </m:r>
                      </m:sup>
                    </m:sSubSup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&lt;…&lt;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800" b="1" i="1"/>
                        </m:ctrlPr>
                      </m:sSubSupPr>
                      <m:e>
                        <m:r>
                          <a:rPr lang="en-US" altLang="zh-CN" sz="2800" b="1" i="1"/>
                          <m:t>𝒂</m:t>
                        </m:r>
                      </m:e>
                      <m:sub>
                        <m:r>
                          <a:rPr lang="en-US" altLang="zh-CN" sz="2800" b="1" i="1"/>
                          <m:t>𝒏</m:t>
                        </m:r>
                      </m:sub>
                      <m:sup>
                        <m:r>
                          <a:rPr lang="en-US" altLang="zh-CN" sz="2800" b="1" i="1"/>
                          <m:t>𝟐</m:t>
                        </m:r>
                      </m:sup>
                    </m:sSubSup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，故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𝟐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&gt;…&gt;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由排序不等式知，乱序和不小于反序和，又等号均不成立，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故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sSubSup>
                          <m:sSubSupPr>
                            <m:ctrlPr>
                              <a:rPr lang="zh-CN" altLang="zh-CN" sz="2800" b="1" i="1"/>
                            </m:ctrlPr>
                          </m:sSubSup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𝟏</m:t>
                            </m:r>
                          </m:sub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𝟐</m:t>
                            </m:r>
                          </m:sub>
                        </m:sSub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sSubSup>
                          <m:sSubSupPr>
                            <m:ctrlPr>
                              <a:rPr lang="zh-CN" altLang="zh-CN" sz="2800" b="1" i="1"/>
                            </m:ctrlPr>
                          </m:sSubSup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𝟐</m:t>
                            </m:r>
                          </m:sub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𝟑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sSubSup>
                          <m:sSubSupPr>
                            <m:ctrlPr>
                              <a:rPr lang="zh-CN" altLang="zh-CN" sz="2800" b="1" i="1"/>
                            </m:ctrlPr>
                          </m:sSubSup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𝒏</m:t>
                            </m:r>
                            <m:r>
                              <m:rPr>
                                <m:nor/>
                              </m:rPr>
                              <a:rPr lang="zh-CN" altLang="zh-CN" sz="2800" b="1">
                                <a:latin typeface="Times New Roman" pitchFamily="18" charset="0"/>
                                <a:cs typeface="Times New Roman" pitchFamily="18" charset="0"/>
                              </a:rPr>
                              <m:t>－</m:t>
                            </m:r>
                            <m:r>
                              <a:rPr lang="en-US" altLang="zh-CN" sz="2800" b="1" i="1"/>
                              <m:t>𝟏</m:t>
                            </m:r>
                          </m:sub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𝒏</m:t>
                            </m:r>
                          </m:sub>
                        </m:sSub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sSubSup>
                          <m:sSubSupPr>
                            <m:ctrlPr>
                              <a:rPr lang="zh-CN" altLang="zh-CN" sz="2800" b="1" i="1"/>
                            </m:ctrlPr>
                          </m:sSubSup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𝒏</m:t>
                            </m:r>
                          </m:sub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800" b="1" i="1"/>
                        </m:ctrlPr>
                      </m:sSubSupPr>
                      <m:e>
                        <m:r>
                          <a:rPr lang="en-US" altLang="zh-CN" sz="2800" b="1" i="1"/>
                          <m:t>𝒂</m:t>
                        </m:r>
                      </m:e>
                      <m:sub>
                        <m:r>
                          <a:rPr lang="en-US" altLang="zh-CN" sz="2800" b="1" i="1"/>
                          <m:t>𝟏</m:t>
                        </m:r>
                      </m:sub>
                      <m:sup>
                        <m:r>
                          <a:rPr lang="en-US" altLang="zh-CN" sz="2800" b="1" i="1"/>
                          <m:t>𝟐</m:t>
                        </m:r>
                      </m:sup>
                    </m:sSubSup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𝟏</m:t>
                            </m:r>
                          </m:sub>
                        </m:sSub>
                      </m:den>
                    </m:f>
                    <m:r>
                      <a:rPr lang="zh-CN" altLang="zh-CN" sz="2800" b="1"/>
                      <m:t>＋</m:t>
                    </m:r>
                    <m:sSubSup>
                      <m:sSubSupPr>
                        <m:ctrlPr>
                          <a:rPr lang="zh-CN" altLang="zh-CN" sz="2800" b="1" i="1"/>
                        </m:ctrlPr>
                      </m:sSubSupPr>
                      <m:e>
                        <m:r>
                          <a:rPr lang="en-US" altLang="zh-CN" sz="2800" b="1" i="1"/>
                          <m:t>𝒂</m:t>
                        </m:r>
                      </m:e>
                      <m:sub>
                        <m:r>
                          <a:rPr lang="en-US" altLang="zh-CN" sz="2800" b="1" i="1"/>
                          <m:t>𝟐</m:t>
                        </m:r>
                      </m:sub>
                      <m:sup>
                        <m:r>
                          <a:rPr lang="en-US" altLang="zh-CN" sz="2800" b="1" i="1"/>
                          <m:t>𝟐</m:t>
                        </m:r>
                      </m:sup>
                    </m:sSubSup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𝟐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800" b="1" i="1"/>
                        </m:ctrlPr>
                      </m:sSubSupPr>
                      <m:e>
                        <m:r>
                          <a:rPr lang="en-US" altLang="zh-CN" sz="2800" b="1" i="1"/>
                          <m:t>𝒂</m:t>
                        </m:r>
                      </m:e>
                      <m:sub>
                        <m:r>
                          <a:rPr lang="en-US" altLang="zh-CN" sz="2800" b="1" i="1"/>
                          <m:t>𝒏</m:t>
                        </m:r>
                      </m:sub>
                      <m:sup>
                        <m:r>
                          <a:rPr lang="en-US" altLang="zh-CN" sz="2800" b="1" i="1"/>
                          <m:t>𝟐</m:t>
                        </m:r>
                      </m:sup>
                    </m:sSubSup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𝒏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sSubSup>
                          <m:sSubSupPr>
                            <m:ctrlPr>
                              <a:rPr lang="zh-CN" altLang="zh-CN" sz="2800" b="1" i="1"/>
                            </m:ctrlPr>
                          </m:sSubSup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𝟏</m:t>
                            </m:r>
                          </m:sub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𝟐</m:t>
                            </m:r>
                          </m:sub>
                        </m:sSub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sSubSup>
                          <m:sSubSupPr>
                            <m:ctrlPr>
                              <a:rPr lang="zh-CN" altLang="zh-CN" sz="2800" b="1" i="1"/>
                            </m:ctrlPr>
                          </m:sSubSup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𝟐</m:t>
                            </m:r>
                          </m:sub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𝟑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sSubSup>
                          <m:sSubSupPr>
                            <m:ctrlPr>
                              <a:rPr lang="zh-CN" altLang="zh-CN" sz="2800" b="1" i="1"/>
                            </m:ctrlPr>
                          </m:sSubSup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𝒏</m:t>
                            </m:r>
                            <m:r>
                              <m:rPr>
                                <m:nor/>
                              </m:rPr>
                              <a:rPr lang="zh-CN" altLang="zh-CN" sz="2800" b="1">
                                <a:latin typeface="Times New Roman" pitchFamily="18" charset="0"/>
                                <a:cs typeface="Times New Roman" pitchFamily="18" charset="0"/>
                              </a:rPr>
                              <m:t>－</m:t>
                            </m:r>
                            <m:r>
                              <a:rPr lang="en-US" altLang="zh-CN" sz="2800" b="1" i="1"/>
                              <m:t>𝟏</m:t>
                            </m:r>
                          </m:sub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𝒏</m:t>
                            </m:r>
                          </m:sub>
                        </m:sSub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sSubSup>
                          <m:sSubSupPr>
                            <m:ctrlPr>
                              <a:rPr lang="zh-CN" altLang="zh-CN" sz="2800" b="1" i="1"/>
                            </m:ctrlPr>
                          </m:sSubSup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𝒏</m:t>
                            </m:r>
                          </m:sub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bSup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𝒂</m:t>
                            </m:r>
                          </m:e>
                          <m:sub>
                            <m:r>
                              <a:rPr lang="en-US" altLang="zh-CN" sz="2800" b="1" i="1"/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i="1" baseline="-25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218" t="-1030" r="-2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365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变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式训练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，求证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≥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【解析】取两组数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显然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是顺序和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是乱序和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所以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≥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56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预学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二维形式的柯西不等式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设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均为实数，则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)≥(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bd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，当且仅当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ad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时，等号成立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议一议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前面我们学习了基本不等式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如果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，那么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zh-CN" altLang="zh-CN" b="1"/>
                          <m:t>＋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𝒃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𝒂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𝒃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当且仅当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时，等号成立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，我们可以用比较法证明，用柯西不等式可以证明吗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?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 t="-1945" r="-1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8069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251520" y="987545"/>
            <a:ext cx="8712968" cy="5681816"/>
          </a:xfrm>
        </p:spPr>
        <p:txBody>
          <a:bodyPr/>
          <a:lstStyle/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柯西不等式的常见类型及解题策略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求表达式的最值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依据已知条件，利用柯西不等式求最值，注意取等号的条件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求解析式的值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利用柯西不等式的条件，注意取等号的条件，进而求得各个量的值，从而求出解析式的值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证明不等式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注意所证不等式的结构特征，寻找柯西不等式的条件，再证明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掌握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顺序和、乱序和、反序和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的概念，会使用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顺序和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≥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乱序和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≥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反序和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，注意观察不等式的结构形式与排序不等式结构的特征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技法归纳.eps" descr="id:214750579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50825"/>
            <a:ext cx="2274039" cy="73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6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单色拓展延伸.eps" descr="id:214750024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51720" y="449262"/>
            <a:ext cx="1944216" cy="747489"/>
          </a:xfrm>
          <a:prstGeom prst="rect">
            <a:avLst/>
          </a:prstGeom>
        </p:spPr>
      </p:pic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3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196751"/>
                <a:ext cx="8784976" cy="5472609"/>
              </a:xfrm>
            </p:spPr>
            <p:txBody>
              <a:bodyPr/>
              <a:lstStyle/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(2015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年陕西卷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已知关于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的不等式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的解集为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{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|2&lt;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&lt;4}.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求实数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的值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求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𝒂𝒕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𝟏𝟐</m:t>
                        </m:r>
                      </m:e>
                    </m:rad>
                    <m:r>
                      <a:rPr lang="zh-CN" altLang="zh-CN" b="1"/>
                      <m:t>＋</m:t>
                    </m:r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𝒃𝒕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的最大值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196751"/>
                <a:ext cx="8784976" cy="5472609"/>
              </a:xfrm>
              <a:blipFill rotWithShape="1">
                <a:blip r:embed="rId4"/>
                <a:stretch>
                  <a:fillRect l="-1526" t="-18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9892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单色拓展延伸.eps" descr="id:214750024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51720" y="449262"/>
            <a:ext cx="1944216" cy="747489"/>
          </a:xfrm>
          <a:prstGeom prst="rect">
            <a:avLst/>
          </a:prstGeom>
        </p:spPr>
      </p:pic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3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196751"/>
                <a:ext cx="8784976" cy="5472609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由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，得－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𝒃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𝒂</m:t>
                              </m:r>
                              <m:r>
                                <a:rPr lang="zh-CN" altLang="zh-CN" b="1"/>
                                <m:t>＝</m:t>
                              </m:r>
                              <m:r>
                                <a:rPr lang="en-US" altLang="zh-CN" b="1" i="1"/>
                                <m:t>𝟐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𝒃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𝒂</m:t>
                              </m:r>
                              <m:r>
                                <a:rPr lang="zh-CN" altLang="zh-CN" b="1"/>
                                <m:t>＝</m:t>
                              </m:r>
                              <m:r>
                                <a:rPr lang="en-US" altLang="zh-CN" b="1" i="1"/>
                                <m:t>𝟒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r>
                                <a:rPr lang="en-US" altLang="zh-CN" b="1" i="1"/>
                                <m:t>𝒂</m:t>
                              </m:r>
                              <m:r>
                                <a:rPr lang="zh-CN" altLang="zh-CN" b="1"/>
                                <m:t>＝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𝟑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𝒃</m:t>
                              </m:r>
                              <m:r>
                                <a:rPr lang="zh-CN" altLang="zh-CN" b="1"/>
                                <m:t>＝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en-US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/>
                          <m:t>𝟑</m:t>
                        </m:r>
                        <m:r>
                          <a:rPr lang="en-US" altLang="zh-CN" b="1" i="1"/>
                          <m:t>𝒕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𝟏𝟐</m:t>
                        </m:r>
                      </m:e>
                    </m:rad>
                    <m:r>
                      <a:rPr lang="zh-CN" altLang="zh-CN" b="1"/>
                      <m:t>＋</m:t>
                    </m:r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𝒕</m:t>
                        </m:r>
                      </m:e>
                    </m:rad>
                    <m:r>
                      <a:rPr lang="zh-CN" altLang="zh-CN" b="1"/>
                      <m:t>＝</m:t>
                    </m:r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𝟑</m:t>
                        </m:r>
                      </m:e>
                    </m:rad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𝟒</m:t>
                        </m:r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/>
                          <m:t>𝒕</m:t>
                        </m:r>
                      </m:e>
                    </m:rad>
                    <m:r>
                      <a:rPr lang="zh-CN" altLang="zh-CN" b="1"/>
                      <m:t>＋</m:t>
                    </m:r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𝒕</m:t>
                        </m:r>
                      </m:e>
                    </m:rad>
                  </m:oMath>
                </a14:m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[(</m:t>
                        </m:r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𝟑</m:t>
                            </m:r>
                          </m:e>
                        </m:rad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b="1">
                                <a:latin typeface="Times New Roman" pitchFamily="18" charset="0"/>
                                <a:cs typeface="Times New Roman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zh-CN" altLang="zh-CN" b="1"/>
                          <m:t>＋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𝟏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][(</m:t>
                        </m:r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𝟒</m:t>
                            </m:r>
                            <m:r>
                              <m:rPr>
                                <m:nor/>
                              </m:rPr>
                              <a:rPr lang="zh-CN" altLang="zh-CN" b="1">
                                <a:latin typeface="Times New Roman" pitchFamily="18" charset="0"/>
                                <a:cs typeface="Times New Roman" pitchFamily="18" charset="0"/>
                              </a:rPr>
                              <m:t>－</m:t>
                            </m:r>
                            <m:r>
                              <a:rPr lang="en-US" altLang="zh-CN" b="1" i="1"/>
                              <m:t>𝒕</m:t>
                            </m:r>
                          </m:e>
                        </m:rad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b="1">
                                <a:latin typeface="Times New Roman" pitchFamily="18" charset="0"/>
                                <a:cs typeface="Times New Roman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zh-CN" altLang="zh-CN" b="1"/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𝒕</m:t>
                            </m:r>
                          </m:e>
                        </m:rad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b="1">
                                <a:latin typeface="Times New Roman" pitchFamily="18" charset="0"/>
                                <a:cs typeface="Times New Roman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]</m:t>
                        </m:r>
                      </m:e>
                    </m:rad>
                  </m:oMath>
                </a14:m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𝟒</m:t>
                        </m:r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/>
                          <m:t>𝒕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𝒕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当且仅当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𝟒</m:t>
                            </m:r>
                            <m:r>
                              <m:rPr>
                                <m:nor/>
                              </m:rPr>
                              <a:rPr lang="zh-CN" altLang="zh-CN" b="1">
                                <a:latin typeface="Times New Roman" pitchFamily="18" charset="0"/>
                                <a:cs typeface="Times New Roman" pitchFamily="18" charset="0"/>
                              </a:rPr>
                              <m:t>－</m:t>
                            </m:r>
                            <m:r>
                              <a:rPr lang="en-US" altLang="zh-CN" b="1" i="1"/>
                              <m:t>𝒕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𝟑</m:t>
                            </m:r>
                          </m:e>
                        </m:rad>
                      </m:den>
                    </m:f>
                    <m:r>
                      <a:rPr lang="zh-CN" altLang="zh-CN" b="1"/>
                      <m:t>＝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𝒕</m:t>
                            </m:r>
                          </m:e>
                        </m:rad>
                      </m:num>
                      <m:den>
                        <m:r>
                          <a:rPr lang="en-US" altLang="zh-CN" b="1" i="1"/>
                          <m:t>𝟏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t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时，等号成立，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故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/>
                          <m:t>𝟑</m:t>
                        </m:r>
                        <m:r>
                          <a:rPr lang="en-US" altLang="zh-CN" b="1" i="1"/>
                          <m:t>𝒕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𝟏𝟐</m:t>
                        </m:r>
                      </m:e>
                    </m:rad>
                    <m:r>
                      <a:rPr lang="zh-CN" altLang="zh-CN" b="1"/>
                      <m:t>＋</m:t>
                    </m:r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𝒕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max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196751"/>
                <a:ext cx="8784976" cy="5472609"/>
              </a:xfrm>
              <a:blipFill rotWithShape="1">
                <a:blip r:embed="rId4"/>
                <a:stretch>
                  <a:fillRect l="-1526" t="-1893" b="-77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4062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知识重构.eps" descr="id:214750583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123728" y="250825"/>
            <a:ext cx="1979340" cy="736719"/>
          </a:xfrm>
          <a:prstGeom prst="rect">
            <a:avLst/>
          </a:prstGeom>
        </p:spPr>
      </p:pic>
      <p:pic>
        <p:nvPicPr>
          <p:cNvPr id="8" name="15CG2SXDXARA4-5-12.EPS" descr="id:2147492270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722312" y="1916832"/>
            <a:ext cx="7594104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18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3688" y="3140968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作业：见固学案</a:t>
            </a:r>
            <a:endParaRPr lang="zh-CN" altLang="en-US" sz="3200" b="1" dirty="0"/>
          </a:p>
        </p:txBody>
      </p:sp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68313" y="454025"/>
            <a:ext cx="8229600" cy="1143000"/>
          </a:xfrm>
        </p:spPr>
        <p:txBody>
          <a:bodyPr/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课时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柯西</a:t>
            </a:r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不等式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排序不等式</a:t>
            </a:r>
            <a:endParaRPr lang="zh-CN" alt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36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 descr="C:\Users\Administrator\Desktop\2006060604.jpg"/>
          <p:cNvPicPr>
            <a:picLocks noChangeAspect="1" noChangeArrowheads="1"/>
          </p:cNvPicPr>
          <p:nvPr/>
        </p:nvPicPr>
        <p:blipFill>
          <a:blip r:embed="rId2"/>
          <a:srcRect b="6288"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标题 1"/>
          <p:cNvSpPr>
            <a:spLocks noGrp="1"/>
          </p:cNvSpPr>
          <p:nvPr>
            <p:ph type="ctrTitle"/>
          </p:nvPr>
        </p:nvSpPr>
        <p:spPr>
          <a:xfrm>
            <a:off x="723900" y="1125538"/>
            <a:ext cx="7772400" cy="1470025"/>
          </a:xfrm>
        </p:spPr>
        <p:txBody>
          <a:bodyPr/>
          <a:lstStyle/>
          <a:p>
            <a:r>
              <a:rPr lang="en-US" altLang="zh-CN" b="1" i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Thanks</a:t>
            </a:r>
            <a:endParaRPr lang="zh-CN" altLang="en-US" b="1" i="1" dirty="0" smtClean="0">
              <a:solidFill>
                <a:srgbClr val="FF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15363" name="副标题 2"/>
          <p:cNvSpPr>
            <a:spLocks noGrp="1"/>
          </p:cNvSpPr>
          <p:nvPr>
            <p:ph type="subTitle" idx="1"/>
          </p:nvPr>
        </p:nvSpPr>
        <p:spPr>
          <a:xfrm>
            <a:off x="1447800" y="2997200"/>
            <a:ext cx="6400800" cy="1295896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2017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年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altLang="zh-CN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zh-CN" altLang="en-US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日</a:t>
            </a:r>
            <a:endParaRPr lang="en-US" altLang="zh-CN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http://www.kaiquanjy.com</a:t>
            </a:r>
            <a:endParaRPr lang="zh-CN" altLang="en-US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7" name="Picture 7" descr="图片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76375" cy="141605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由柯西不等式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:</a:t>
                </a:r>
              </a:p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)≥(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bd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取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得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)(1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)≥(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即证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zh-CN" altLang="zh-CN" b="1"/>
                          <m:t>＋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𝒃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𝒂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𝒃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28539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预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学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二维形式的柯西不等式的变式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zh-CN" altLang="zh-CN" b="1"/>
                          <m:t>＋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𝒃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𝒄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zh-CN" altLang="zh-CN" b="1"/>
                          <m:t>＋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𝒅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bd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|.(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，当且仅当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ad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时，等号成立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zh-CN" altLang="zh-CN" b="1"/>
                          <m:t>＋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𝒃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𝒄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zh-CN" altLang="zh-CN" b="1"/>
                          <m:t>＋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𝒅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bd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|.(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，当且仅当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ad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时，等号成立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3273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想一想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当正数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满足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𝟒</m:t>
                        </m:r>
                      </m:num>
                      <m:den>
                        <m:r>
                          <a:rPr lang="en-US" altLang="zh-CN" b="1" i="1"/>
                          <m:t>𝒂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𝟓</m:t>
                        </m:r>
                        <m:r>
                          <a:rPr lang="en-US" altLang="zh-CN" b="1" i="1"/>
                          <m:t>𝒃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  <m:r>
                          <a:rPr lang="en-US" altLang="zh-CN" b="1" i="1"/>
                          <m:t>𝒂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𝟐</m:t>
                        </m:r>
                        <m:r>
                          <a:rPr lang="en-US" altLang="zh-CN" b="1" i="1"/>
                          <m:t>𝒃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6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时，求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7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的最小值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 r="-64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012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由柯西不等式知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7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𝟔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(4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7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𝟒</m:t>
                        </m:r>
                      </m:num>
                      <m:den>
                        <m:r>
                          <a:rPr lang="en-US" altLang="zh-CN" b="1" i="1"/>
                          <m:t>𝒂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𝟓</m:t>
                        </m:r>
                        <m:r>
                          <a:rPr lang="en-US" altLang="zh-CN" b="1" i="1"/>
                          <m:t>𝒃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  <m:r>
                          <a:rPr lang="en-US" altLang="zh-CN" b="1" i="1"/>
                          <m:t>𝒂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𝟐</m:t>
                        </m:r>
                        <m:r>
                          <a:rPr lang="en-US" altLang="zh-CN" b="1" i="1"/>
                          <m:t>𝒃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𝟔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[(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5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)](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𝟒</m:t>
                        </m:r>
                      </m:num>
                      <m:den>
                        <m:r>
                          <a:rPr lang="en-US" altLang="zh-CN" b="1" i="1"/>
                          <m:t>𝒂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𝟓</m:t>
                        </m:r>
                        <m:r>
                          <a:rPr lang="en-US" altLang="zh-CN" b="1" i="1"/>
                          <m:t>𝒃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  <m:r>
                          <a:rPr lang="en-US" altLang="zh-CN" b="1" i="1"/>
                          <m:t>𝒂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𝟐</m:t>
                        </m:r>
                        <m:r>
                          <a:rPr lang="en-US" altLang="zh-CN" b="1" i="1"/>
                          <m:t>𝒃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𝟑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，当且仅当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𝟐𝟔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𝟓</m:t>
                        </m:r>
                      </m:num>
                      <m:den>
                        <m:r>
                          <a:rPr lang="en-US" altLang="zh-CN" b="1" i="1"/>
                          <m:t>𝟐𝟔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时取等号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7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的最小值为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𝟑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33558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预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学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3:(1)(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二维形式的柯西不等式的三角不等式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设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为任意实数，则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𝒙</m:t>
                            </m:r>
                          </m:e>
                          <m:sub>
                            <m:r>
                              <a:rPr lang="en-US" altLang="zh-CN" sz="2800" b="1" i="1"/>
                              <m:t>𝟏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𝒙</m:t>
                            </m:r>
                          </m:e>
                          <m:sub>
                            <m:r>
                              <a:rPr lang="en-US" altLang="zh-CN" sz="2800" b="1" i="1"/>
                              <m:t>𝟐</m:t>
                            </m:r>
                          </m:sub>
                        </m:sSub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 b="1">
                                <a:latin typeface="Times New Roman" pitchFamily="18" charset="0"/>
                                <a:cs typeface="Times New Roman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zh-CN" altLang="zh-CN" sz="2800" b="1"/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𝒚</m:t>
                            </m:r>
                          </m:e>
                          <m:sub>
                            <m:r>
                              <a:rPr lang="en-US" altLang="zh-CN" sz="2800" b="1" i="1"/>
                              <m:t>𝟏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𝒚</m:t>
                            </m:r>
                          </m:e>
                          <m:sub>
                            <m:r>
                              <a:rPr lang="en-US" altLang="zh-CN" sz="2800" b="1" i="1"/>
                              <m:t>𝟐</m:t>
                            </m:r>
                          </m:sub>
                        </m:sSub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 b="1">
                                <a:latin typeface="Times New Roman" pitchFamily="18" charset="0"/>
                                <a:cs typeface="Times New Roman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</m:e>
                    </m:rad>
                    <m:r>
                      <a:rPr lang="zh-CN" altLang="zh-CN" sz="2800" b="1"/>
                      <m:t>＋</m:t>
                    </m:r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𝒙</m:t>
                            </m:r>
                          </m:e>
                          <m:sub>
                            <m:r>
                              <a:rPr lang="en-US" altLang="zh-CN" sz="2800" b="1" i="1"/>
                              <m:t>𝟐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𝒙</m:t>
                            </m:r>
                          </m:e>
                          <m:sub>
                            <m:r>
                              <a:rPr lang="en-US" altLang="zh-CN" sz="2800" b="1" i="1"/>
                              <m:t>𝟑</m:t>
                            </m:r>
                          </m:sub>
                        </m:sSub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 b="1">
                                <a:latin typeface="Times New Roman" pitchFamily="18" charset="0"/>
                                <a:cs typeface="Times New Roman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zh-CN" altLang="zh-CN" sz="2800" b="1"/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𝒚</m:t>
                            </m:r>
                          </m:e>
                          <m:sub>
                            <m:r>
                              <a:rPr lang="en-US" altLang="zh-CN" sz="2800" b="1" i="1"/>
                              <m:t>𝟐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𝒚</m:t>
                            </m:r>
                          </m:e>
                          <m:sub>
                            <m:r>
                              <a:rPr lang="en-US" altLang="zh-CN" sz="2800" b="1" i="1"/>
                              <m:t>𝟑</m:t>
                            </m:r>
                          </m:sub>
                        </m:sSub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 b="1">
                                <a:latin typeface="Times New Roman" pitchFamily="18" charset="0"/>
                                <a:cs typeface="Times New Roman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𝒙</m:t>
                            </m:r>
                          </m:e>
                          <m:sub>
                            <m:r>
                              <a:rPr lang="en-US" altLang="zh-CN" sz="2800" b="1" i="1"/>
                              <m:t>𝟏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𝒙</m:t>
                            </m:r>
                          </m:e>
                          <m:sub>
                            <m:r>
                              <a:rPr lang="en-US" altLang="zh-CN" sz="2800" b="1" i="1"/>
                              <m:t>𝟑</m:t>
                            </m:r>
                          </m:sub>
                        </m:sSub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 b="1">
                                <a:latin typeface="Times New Roman" pitchFamily="18" charset="0"/>
                                <a:cs typeface="Times New Roman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zh-CN" altLang="zh-CN" sz="2800" b="1"/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𝒚</m:t>
                            </m:r>
                          </m:e>
                          <m:sub>
                            <m:r>
                              <a:rPr lang="en-US" altLang="zh-CN" sz="2800" b="1" i="1"/>
                              <m:t>𝟏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𝒚</m:t>
                            </m:r>
                          </m:e>
                          <m:sub>
                            <m:r>
                              <a:rPr lang="en-US" altLang="zh-CN" sz="2800" b="1" i="1"/>
                              <m:t>𝟑</m:t>
                            </m:r>
                          </m:sub>
                        </m:sSub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 b="1">
                                <a:latin typeface="Times New Roman" pitchFamily="18" charset="0"/>
                                <a:cs typeface="Times New Roman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二维形式的柯西不等式的向量形式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设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α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β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为平面上的两个向量，则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α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·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β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|≤|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α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β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当且仅当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β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是零向量，或存在实数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，使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α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kβ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时，等号成立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 t="-1945" r="-1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19966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3)(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柯西不等式的一般形式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设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为大于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的自然数，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为任意实数，则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b="1" i="1"/>
                        </m:ctrlPr>
                      </m:sSupPr>
                      <m:e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𝟏</m:t>
                            </m:r>
                          </m:sub>
                        </m:sSub>
                      </m:e>
                      <m:sup>
                        <m:r>
                          <a:rPr lang="en-US" altLang="zh-CN" b="1" i="1"/>
                          <m:t>𝟐</m:t>
                        </m:r>
                      </m:sup>
                    </m:sSup>
                    <m:r>
                      <a:rPr lang="zh-CN" altLang="zh-CN" b="1"/>
                      <m:t>＋</m:t>
                    </m:r>
                    <m:sSup>
                      <m:sSupPr>
                        <m:ctrlPr>
                          <a:rPr lang="zh-CN" altLang="zh-CN" b="1" i="1"/>
                        </m:ctrlPr>
                      </m:sSupPr>
                      <m:e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𝟐</m:t>
                            </m:r>
                          </m:sub>
                        </m:sSub>
                      </m:e>
                      <m:sup>
                        <m:r>
                          <a:rPr lang="en-US" altLang="zh-CN" b="1" i="1"/>
                          <m:t>𝟐</m:t>
                        </m:r>
                      </m:sup>
                    </m:sSup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b="1" i="1"/>
                        </m:ctrlPr>
                      </m:sSupPr>
                      <m:e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𝒏</m:t>
                            </m:r>
                          </m:sub>
                        </m:sSub>
                      </m:e>
                      <m:sup>
                        <m:r>
                          <a:rPr lang="en-US" altLang="zh-CN" b="1" i="1"/>
                          <m:t>𝟐</m:t>
                        </m:r>
                      </m:sup>
                    </m:sSup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b="1" i="1"/>
                        </m:ctrlPr>
                      </m:sSupPr>
                      <m:e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𝒃</m:t>
                            </m:r>
                          </m:e>
                          <m:sub>
                            <m:r>
                              <a:rPr lang="en-US" altLang="zh-CN" b="1" i="1"/>
                              <m:t>𝟏</m:t>
                            </m:r>
                          </m:sub>
                        </m:sSub>
                      </m:e>
                      <m:sup>
                        <m:r>
                          <a:rPr lang="en-US" altLang="zh-CN" b="1" i="1"/>
                          <m:t>𝟐</m:t>
                        </m:r>
                      </m:sup>
                    </m:sSup>
                    <m:r>
                      <a:rPr lang="zh-CN" altLang="zh-CN" b="1"/>
                      <m:t>＋</m:t>
                    </m:r>
                    <m:sSup>
                      <m:sSupPr>
                        <m:ctrlPr>
                          <a:rPr lang="zh-CN" altLang="zh-CN" b="1" i="1"/>
                        </m:ctrlPr>
                      </m:sSupPr>
                      <m:e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𝒃</m:t>
                            </m:r>
                          </m:e>
                          <m:sub>
                            <m:r>
                              <a:rPr lang="en-US" altLang="zh-CN" b="1" i="1"/>
                              <m:t>𝟐</m:t>
                            </m:r>
                          </m:sub>
                        </m:sSub>
                      </m:e>
                      <m:sup>
                        <m:r>
                          <a:rPr lang="en-US" altLang="zh-CN" b="1" i="1"/>
                          <m:t>𝟐</m:t>
                        </m:r>
                      </m:sup>
                    </m:sSup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b="1" i="1"/>
                        </m:ctrlPr>
                      </m:sSupPr>
                      <m:e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𝒃</m:t>
                            </m:r>
                          </m:e>
                          <m:sub>
                            <m:r>
                              <a:rPr lang="en-US" altLang="zh-CN" b="1" i="1"/>
                              <m:t>𝒏</m:t>
                            </m:r>
                          </m:sub>
                        </m:sSub>
                      </m:e>
                      <m:sup>
                        <m:r>
                          <a:rPr lang="en-US" altLang="zh-CN" b="1" i="1"/>
                          <m:t>𝟐</m:t>
                        </m:r>
                      </m:sup>
                    </m:sSup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)≥(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，其中当且仅当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𝒃</m:t>
                            </m:r>
                          </m:e>
                          <m:sub>
                            <m:r>
                              <a:rPr lang="en-US" altLang="zh-CN" b="1" i="1"/>
                              <m:t>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𝟏</m:t>
                            </m:r>
                          </m:sub>
                        </m:sSub>
                      </m:den>
                    </m:f>
                    <m:r>
                      <a:rPr lang="zh-CN" altLang="zh-CN" b="1"/>
                      <m:t>＝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𝒃</m:t>
                            </m:r>
                          </m:e>
                          <m:sub>
                            <m:r>
                              <a:rPr lang="en-US" altLang="zh-CN" b="1" i="1"/>
                              <m:t>𝟐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𝟐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𝒃</m:t>
                            </m:r>
                          </m:e>
                          <m:sub>
                            <m:r>
                              <a:rPr lang="en-US" altLang="zh-CN" b="1" i="1"/>
                              <m:t>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𝒏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时，等号成立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时，约定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 t="-1945" r="-1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3226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688</TotalTime>
  <Words>3720</Words>
  <Application>Microsoft Office PowerPoint</Application>
  <PresentationFormat>全屏显示(4:3)</PresentationFormat>
  <Paragraphs>152</Paragraphs>
  <Slides>35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主题​​</vt:lpstr>
      <vt:lpstr>高中数学人教A版 选修4－5 不等式选讲</vt:lpstr>
      <vt:lpstr>第8课时　柯西不等式与 排序不等式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第8课时　柯西不等式与 排序不等式</vt:lpstr>
      <vt:lpstr>Thanks</vt:lpstr>
    </vt:vector>
  </TitlesOfParts>
  <Company>Users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home</cp:lastModifiedBy>
  <cp:revision>67</cp:revision>
  <dcterms:created xsi:type="dcterms:W3CDTF">2016-09-07T13:58:31Z</dcterms:created>
  <dcterms:modified xsi:type="dcterms:W3CDTF">2017-05-12T01:46:08Z</dcterms:modified>
</cp:coreProperties>
</file>