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sldIdLst>
    <p:sldId id="308" r:id="rId3"/>
    <p:sldId id="259" r:id="rId4"/>
    <p:sldId id="261" r:id="rId5"/>
    <p:sldId id="316" r:id="rId6"/>
    <p:sldId id="313" r:id="rId7"/>
    <p:sldId id="294" r:id="rId8"/>
    <p:sldId id="295" r:id="rId9"/>
    <p:sldId id="314" r:id="rId10"/>
    <p:sldId id="315" r:id="rId11"/>
    <p:sldId id="267" r:id="rId12"/>
    <p:sldId id="297" r:id="rId13"/>
    <p:sldId id="302" r:id="rId14"/>
    <p:sldId id="303" r:id="rId15"/>
    <p:sldId id="271" r:id="rId16"/>
    <p:sldId id="285" r:id="rId17"/>
    <p:sldId id="310" r:id="rId18"/>
    <p:sldId id="286" r:id="rId19"/>
    <p:sldId id="287" r:id="rId20"/>
    <p:sldId id="288" r:id="rId21"/>
    <p:sldId id="311" r:id="rId22"/>
    <p:sldId id="290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306" r:id="rId31"/>
    <p:sldId id="284" r:id="rId32"/>
    <p:sldId id="292" r:id="rId33"/>
    <p:sldId id="317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B0BA8E-5D66-4179-A7AD-8E12C89EA8AA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FC07AB-7350-46C1-825C-F7E11B73A9B6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50079D-0D63-4975-8278-FC45FC170067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F4159F-185F-471E-A203-4563CF7C3A8D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69B0D5-5D1E-4E91-B5C3-7101DE15EA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B40C75-59B5-407E-B554-A7266D67C3A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0A177-CB74-4C01-A5A9-18484F2AF76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A23A7-E1D4-41F9-BC82-36AC8006F1A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8C47AA-F63B-4631-91D1-79874EA26E7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53720C-0ABA-41A0-BE19-75884465D8E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7136B5-790C-4EC1-93F5-717C0A23A2F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9A776A-A616-41D1-86D7-1486C9D98179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B1CEB-9053-4354-BDB8-F28AFBCB99B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E58F6-4B1F-4157-9538-DD69AE6A60E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D3A2FD-6DBC-4FC0-9FCA-550B26C5B62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CD62CF-0B64-4023-8585-E02572B0AB3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BEFEAA-8C62-4519-9DEE-E1CBA0E8411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C9F71D-0949-453F-A41D-CF9F7A51960A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D7B9F1-4A9C-4164-979C-75E953EA6D6D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60E5E2-846C-4D87-9C6B-C35971E0DBD1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E249B1-3017-4D8F-922E-99AC28EADE1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954D45-A13D-4B3A-B997-86D58E0CAB84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D712A3-3DB5-44BF-BA29-3031BB3A72B5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CF3AD133-8107-430B-B7B5-0EBED089F935}" type="slidenum">
              <a:rPr lang="zh-CN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zh-CN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82353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EE7A76D-7735-45B7-AB4C-60BBAA6CCA1E}" type="slidenum">
              <a:rPr kumimoji="1"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t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4724400" cy="6248400"/>
          </a:xfrm>
          <a:prstGeom prst="rect">
            <a:avLst/>
          </a:prstGeom>
          <a:noFill/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6542087" y="1785926"/>
            <a:ext cx="2601913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5000" b="1" dirty="0" smtClean="0">
                <a:solidFill>
                  <a:srgbClr val="000000"/>
                </a:solidFill>
                <a:latin typeface="Arial" pitchFamily="34" charset="0"/>
                <a:ea typeface="方正舒体" pitchFamily="2" charset="-122"/>
              </a:rPr>
              <a:t>祝  福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5410200" y="4724400"/>
            <a:ext cx="6000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 smtClean="0">
                <a:solidFill>
                  <a:srgbClr val="000000"/>
                </a:solidFill>
                <a:latin typeface="Arial" pitchFamily="34" charset="0"/>
                <a:ea typeface="华文行楷" pitchFamily="2" charset="-122"/>
              </a:rPr>
              <a:t>鲁迅</a:t>
            </a:r>
          </a:p>
        </p:txBody>
      </p:sp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2500298" y="428604"/>
            <a:ext cx="6357982" cy="714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黑体"/>
                <a:ea typeface="黑体"/>
              </a:rPr>
              <a:t>小说阅读复习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ChangeArrowheads="1"/>
          </p:cNvSpPr>
          <p:nvPr/>
        </p:nvSpPr>
        <p:spPr bwMode="auto">
          <a:xfrm>
            <a:off x="539750" y="23495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6000" b="1">
                <a:solidFill>
                  <a:srgbClr val="FF0000"/>
                </a:solidFill>
              </a:rPr>
              <a:t>命题角度二：人物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905000" y="1447800"/>
            <a:ext cx="6629400" cy="436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kumimoji="0" lang="zh-CN" altLang="en-US" sz="4000" b="1">
                <a:latin typeface="Arial" pitchFamily="34" charset="0"/>
              </a:rPr>
              <a:t>外逃帮佣，初到鲁镇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kumimoji="0" lang="zh-CN" altLang="en-US" sz="4000" b="1">
                <a:latin typeface="Arial" pitchFamily="34" charset="0"/>
              </a:rPr>
              <a:t>被人劫回，被迫改嫁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kumimoji="0" lang="zh-CN" altLang="en-US" sz="4000" b="1">
                <a:latin typeface="Arial" pitchFamily="34" charset="0"/>
              </a:rPr>
              <a:t>丧夫失子，再到鲁镇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kumimoji="0" lang="zh-CN" altLang="en-US" sz="4000" b="1">
                <a:latin typeface="Arial" pitchFamily="34" charset="0"/>
              </a:rPr>
              <a:t>捐献门槛，未能赎罪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kumimoji="0" lang="zh-CN" altLang="en-US" sz="4000" b="1">
                <a:latin typeface="Arial" pitchFamily="34" charset="0"/>
              </a:rPr>
              <a:t>逐出鲁家，沦为乞丐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kumimoji="0" lang="zh-CN" altLang="en-US" sz="4000" b="1">
                <a:latin typeface="Arial" pitchFamily="34" charset="0"/>
              </a:rPr>
              <a:t>祝福之夜，凄然死去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81000" y="304800"/>
            <a:ext cx="7391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660033"/>
                </a:solidFill>
              </a:rPr>
              <a:t>回顾祥林嫂的一生：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57158" y="0"/>
            <a:ext cx="838835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（一）、祥林嫂</a:t>
            </a:r>
          </a:p>
          <a:p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   1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两次描写祥林嫂的微笑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十二次描写祥林嫂的眼睛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三次描写祥林嫂的反抗</a:t>
            </a:r>
          </a:p>
          <a:p>
            <a:r>
              <a:rPr lang="zh-CN" altLang="en-US" sz="32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外貌描写</a:t>
            </a:r>
            <a:endParaRPr lang="en-US" altLang="zh-CN" sz="3200" b="1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动作描写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语言描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写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祥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林嫂是一个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旧中国下勤劳、安分守己的典型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劳动妇女形象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，又深受封建礼教毒害，毫无人身自由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的劳动妇女，最终一步步被逼得无奈而走向死亡的人。</a:t>
            </a: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500034" y="6000768"/>
            <a:ext cx="32861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概括人物形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象：</a:t>
            </a:r>
            <a:endParaRPr lang="zh-CN" altLang="en-US" sz="3200" dirty="0"/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3428992" y="6000768"/>
            <a:ext cx="3929090" cy="70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性格特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点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+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身份</a:t>
            </a:r>
            <a:endParaRPr lang="zh-CN" sz="3600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95288" y="692150"/>
            <a:ext cx="8459787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（二）“</a:t>
            </a:r>
            <a:r>
              <a:rPr lang="zh-CN" altLang="en-US" sz="32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我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”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    我与鲁镇的故事</a:t>
            </a: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    我对祥林嫂的态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度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    作品中的“我”是一个具有正义感的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小资产阶级知识分子形象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。“我”一方面反感鲁四老爷，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厌恶封建礼教，同情祥林嫂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，但另一方面又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软弱无能，疏于行动。</a:t>
            </a:r>
          </a:p>
          <a:p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    在结构上，“我”起着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线索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的作用，祥林嫂一生的悲惨遭遇都是</a:t>
            </a:r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通过“我”的所见所闻来反映的，“我”是事件的见证人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 Box 2"/>
          <p:cNvSpPr txBox="1">
            <a:spLocks noChangeArrowheads="1"/>
          </p:cNvSpPr>
          <p:nvPr/>
        </p:nvSpPr>
        <p:spPr bwMode="auto">
          <a:xfrm>
            <a:off x="1403350" y="2276475"/>
            <a:ext cx="77406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</a:rPr>
              <a:t>命题角度三：环境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Box 1"/>
          <p:cNvSpPr txBox="1">
            <a:spLocks noChangeArrowheads="1"/>
          </p:cNvSpPr>
          <p:nvPr/>
        </p:nvSpPr>
        <p:spPr bwMode="auto">
          <a:xfrm>
            <a:off x="285720" y="4786322"/>
            <a:ext cx="8391554" cy="1569660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（</a:t>
            </a: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）渲染鲁镇年终祝福热闹、忙碌的气氛。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）勾勒社会环境，揭示祥林嫂悲剧的社会基础，预示祥林嫂悲剧的必然性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；</a:t>
            </a:r>
            <a:endParaRPr lang="zh-CN" altLang="zh-CN" sz="2800" b="1" dirty="0">
              <a:solidFill>
                <a:srgbClr val="FF0000"/>
              </a:solidFill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0" y="620713"/>
            <a:ext cx="9144000" cy="409342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     </a:t>
            </a:r>
            <a:r>
              <a:rPr lang="zh-CN" sz="2800" b="1" dirty="0" smtClean="0">
                <a:latin typeface="黑体" pitchFamily="49" charset="-122"/>
                <a:ea typeface="黑体" pitchFamily="49" charset="-122"/>
              </a:rPr>
              <a:t>旧</a:t>
            </a:r>
            <a:r>
              <a:rPr lang="zh-CN" sz="2800" b="1" dirty="0">
                <a:latin typeface="黑体" pitchFamily="49" charset="-122"/>
                <a:ea typeface="黑体" pitchFamily="49" charset="-122"/>
              </a:rPr>
              <a:t>历的年底毕竟最像年底，村镇上不必说，就在天空中也显出将到新年的气象来。灰白色的沉重的晚云中间时时发出闪光，接着一声钝响，是送灶的爆竹；近处燃放的可就更强烈了，震耳的大音还没有息，空气里已经散满了幽微的火药香。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sz="2800" b="1" dirty="0">
                <a:latin typeface="黑体" pitchFamily="49" charset="-122"/>
                <a:ea typeface="黑体" pitchFamily="49" charset="-122"/>
              </a:rPr>
              <a:t>都在准备着祝福。这是鲁镇年终的大典，致敬尽礼，迎接福神，拜求来年一年中的好运气；拜的却只限于男人，拜完自然仍然是放爆竹。年年如此，家家如此，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sz="2800" b="1" dirty="0">
                <a:latin typeface="黑体" pitchFamily="49" charset="-122"/>
                <a:ea typeface="黑体" pitchFamily="49" charset="-122"/>
              </a:rPr>
              <a:t>只要买得起福礼和爆竹之类的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sz="2800" b="1" dirty="0">
                <a:latin typeface="黑体" pitchFamily="49" charset="-122"/>
                <a:ea typeface="黑体" pitchFamily="49" charset="-122"/>
              </a:rPr>
              <a:t>今年自然也如此</a:t>
            </a:r>
            <a:r>
              <a:rPr lang="zh-CN" sz="2800" b="1" dirty="0" smtClean="0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800" b="1" dirty="0" smtClean="0"/>
              <a:t> （</a:t>
            </a:r>
            <a:r>
              <a:rPr lang="zh-CN" altLang="zh-CN" sz="2800" b="1" dirty="0" smtClean="0"/>
              <a:t>P14</a:t>
            </a:r>
            <a:r>
              <a:rPr lang="zh-CN" altLang="en-US" sz="2800" b="1" dirty="0" smtClean="0"/>
              <a:t>）</a:t>
            </a:r>
            <a:endParaRPr lang="zh-CN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6803" name="Text Box 4"/>
          <p:cNvSpPr txBox="1">
            <a:spLocks noChangeArrowheads="1"/>
          </p:cNvSpPr>
          <p:nvPr/>
        </p:nvSpPr>
        <p:spPr bwMode="auto">
          <a:xfrm>
            <a:off x="395289" y="0"/>
            <a:ext cx="4248150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黑体" pitchFamily="49" charset="-122"/>
              </a:rPr>
              <a:t>社会环境描写的作用：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Box 1"/>
          <p:cNvSpPr txBox="1">
            <a:spLocks noChangeArrowheads="1"/>
          </p:cNvSpPr>
          <p:nvPr/>
        </p:nvSpPr>
        <p:spPr bwMode="auto">
          <a:xfrm>
            <a:off x="611188" y="4581525"/>
            <a:ext cx="8153400" cy="1739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（</a:t>
            </a:r>
            <a:r>
              <a:rPr lang="zh-CN" altLang="zh-CN" sz="3600" b="1" dirty="0">
                <a:solidFill>
                  <a:srgbClr val="FF0000"/>
                </a:solidFill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</a:rPr>
              <a:t>） 渲染某种气氛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。</a:t>
            </a:r>
            <a:r>
              <a:rPr kumimoji="1" lang="en-US" altLang="zh-CN" sz="3400" b="1" i="1" u="sng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(</a:t>
            </a:r>
            <a:r>
              <a:rPr kumimoji="1" lang="zh-CN" altLang="en-US" sz="3400" b="1" i="1" u="sng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阴暗压抑）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（</a:t>
            </a:r>
            <a:r>
              <a:rPr lang="zh-CN" altLang="zh-CN" sz="3600" b="1" dirty="0">
                <a:solidFill>
                  <a:srgbClr val="FF0000"/>
                </a:solidFill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</a:rPr>
              <a:t>）</a:t>
            </a:r>
            <a:r>
              <a:rPr lang="en-US" altLang="zh-CN" sz="3600" b="1" dirty="0">
                <a:solidFill>
                  <a:srgbClr val="FF0000"/>
                </a:solidFill>
              </a:rPr>
              <a:t> </a:t>
            </a:r>
            <a:r>
              <a:rPr lang="zh-CN" altLang="en-US" sz="3600" b="1" dirty="0">
                <a:solidFill>
                  <a:srgbClr val="FF0000"/>
                </a:solidFill>
              </a:rPr>
              <a:t>给全篇定调。（开头）</a:t>
            </a:r>
          </a:p>
        </p:txBody>
      </p:sp>
      <p:sp>
        <p:nvSpPr>
          <p:cNvPr id="77826" name="Text Box 3"/>
          <p:cNvSpPr txBox="1">
            <a:spLocks noChangeArrowheads="1"/>
          </p:cNvSpPr>
          <p:nvPr/>
        </p:nvSpPr>
        <p:spPr bwMode="auto">
          <a:xfrm>
            <a:off x="539750" y="1196975"/>
            <a:ext cx="7772400" cy="22891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</a:rPr>
              <a:t>第一处：</a:t>
            </a:r>
            <a:r>
              <a:rPr lang="zh-CN" altLang="en-US" sz="3600" b="1" dirty="0"/>
              <a:t>天色愈阴暗了，下午竟又下起雪来，雪花大的有梅花那么大，满天飞舞，夹着烟霭和忙碌的气色，将鲁镇乱成一团糟。 </a:t>
            </a:r>
            <a:r>
              <a:rPr lang="zh-CN" altLang="zh-CN" sz="2800" b="1" dirty="0"/>
              <a:t>(</a:t>
            </a:r>
            <a:r>
              <a:rPr lang="zh-CN" altLang="zh-CN" sz="2800" b="1" dirty="0" smtClean="0"/>
              <a:t>P1</a:t>
            </a:r>
            <a:r>
              <a:rPr lang="en-US" altLang="zh-CN" sz="2800" b="1" dirty="0" smtClean="0"/>
              <a:t>4</a:t>
            </a:r>
            <a:r>
              <a:rPr lang="zh-CN" altLang="zh-CN" sz="2800" b="1" dirty="0" smtClean="0"/>
              <a:t>)</a:t>
            </a:r>
            <a:endParaRPr lang="zh-CN" altLang="zh-CN" sz="2800" b="1" dirty="0"/>
          </a:p>
        </p:txBody>
      </p:sp>
      <p:sp>
        <p:nvSpPr>
          <p:cNvPr id="77827" name="Text Box 4"/>
          <p:cNvSpPr txBox="1">
            <a:spLocks noChangeArrowheads="1"/>
          </p:cNvSpPr>
          <p:nvPr/>
        </p:nvSpPr>
        <p:spPr bwMode="auto">
          <a:xfrm>
            <a:off x="519113" y="300038"/>
            <a:ext cx="4624391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a typeface="黑体" pitchFamily="49" charset="-122"/>
              </a:rPr>
              <a:t>自然环境描写的作用：</a:t>
            </a:r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250825" y="3789363"/>
            <a:ext cx="5708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指向环境本身：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animBg="1"/>
      <p:bldP spid="675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Box 1"/>
          <p:cNvSpPr txBox="1">
            <a:spLocks noChangeArrowheads="1"/>
          </p:cNvSpPr>
          <p:nvPr/>
        </p:nvSpPr>
        <p:spPr bwMode="auto">
          <a:xfrm>
            <a:off x="827088" y="4076700"/>
            <a:ext cx="7920037" cy="175432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endParaRPr lang="zh-CN" altLang="zh-CN" sz="36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sz="3600" b="1" dirty="0">
                <a:solidFill>
                  <a:srgbClr val="FF0000"/>
                </a:solidFill>
              </a:rPr>
              <a:t>烘托人物心理，表现人物性格</a:t>
            </a:r>
            <a:r>
              <a:rPr lang="zh-CN" sz="3600" b="1" dirty="0" smtClean="0">
                <a:solidFill>
                  <a:srgbClr val="FF0000"/>
                </a:solidFill>
              </a:rPr>
              <a:t>。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zh-CN" altLang="en-US" sz="3600" b="1" dirty="0" smtClean="0">
                <a:solidFill>
                  <a:srgbClr val="FF0000"/>
                </a:solidFill>
              </a:rPr>
              <a:t>（</a:t>
            </a:r>
            <a:r>
              <a:rPr kumimoji="1" lang="zh-CN" altLang="en-US" sz="3600" b="1" i="1" u="sng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孤寂悲愤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）</a:t>
            </a:r>
            <a:endParaRPr lang="zh-CN" sz="3600" b="1" dirty="0">
              <a:solidFill>
                <a:srgbClr val="FF0000"/>
              </a:solidFill>
            </a:endParaRPr>
          </a:p>
        </p:txBody>
      </p:sp>
      <p:sp>
        <p:nvSpPr>
          <p:cNvPr id="78850" name="Text Box 3"/>
          <p:cNvSpPr txBox="1">
            <a:spLocks noChangeArrowheads="1"/>
          </p:cNvSpPr>
          <p:nvPr/>
        </p:nvSpPr>
        <p:spPr bwMode="auto">
          <a:xfrm>
            <a:off x="395288" y="765175"/>
            <a:ext cx="8208962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</a:rPr>
              <a:t>第二处：</a:t>
            </a:r>
            <a:r>
              <a:rPr lang="zh-CN" altLang="en-US" sz="4400" b="1" dirty="0"/>
              <a:t>雪花落在积得厚厚的雪褥上面，听去似乎瑟瑟有声，使人更加感到沉寂</a:t>
            </a:r>
            <a:r>
              <a:rPr lang="zh-CN" altLang="en-US" sz="3600" b="1" dirty="0"/>
              <a:t>。（</a:t>
            </a:r>
            <a:r>
              <a:rPr lang="zh-CN" altLang="zh-CN" sz="3600" b="1" dirty="0" smtClean="0"/>
              <a:t>P</a:t>
            </a:r>
            <a:r>
              <a:rPr lang="en-US" altLang="zh-CN" sz="3600" b="1" dirty="0" smtClean="0"/>
              <a:t>17</a:t>
            </a:r>
            <a:r>
              <a:rPr lang="zh-CN" altLang="en-US" sz="3600" b="1" dirty="0" smtClean="0"/>
              <a:t>）</a:t>
            </a:r>
            <a:endParaRPr lang="zh-CN" altLang="en-US" sz="3600" b="1" dirty="0"/>
          </a:p>
        </p:txBody>
      </p:sp>
      <p:sp>
        <p:nvSpPr>
          <p:cNvPr id="78851" name="Text Box 4"/>
          <p:cNvSpPr txBox="1">
            <a:spLocks noChangeArrowheads="1"/>
          </p:cNvSpPr>
          <p:nvPr/>
        </p:nvSpPr>
        <p:spPr bwMode="auto">
          <a:xfrm>
            <a:off x="376238" y="32908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23850" y="3500438"/>
            <a:ext cx="41767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指向人物：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animBg="1"/>
      <p:bldP spid="686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Box 1"/>
          <p:cNvSpPr txBox="1">
            <a:spLocks noChangeArrowheads="1"/>
          </p:cNvSpPr>
          <p:nvPr/>
        </p:nvSpPr>
        <p:spPr bwMode="auto">
          <a:xfrm>
            <a:off x="646113" y="3357563"/>
            <a:ext cx="8497887" cy="33258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endParaRPr lang="zh-CN" altLang="zh-CN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50000"/>
              </a:lnSpc>
              <a:defRPr/>
            </a:pPr>
            <a:r>
              <a:rPr lang="zh-CN" sz="3600" b="1" dirty="0">
                <a:solidFill>
                  <a:srgbClr val="FF0000"/>
                </a:solidFill>
              </a:rPr>
              <a:t>（</a:t>
            </a:r>
            <a:r>
              <a:rPr lang="zh-CN" altLang="zh-CN" sz="3600" b="1" dirty="0">
                <a:solidFill>
                  <a:srgbClr val="FF0000"/>
                </a:solidFill>
              </a:rPr>
              <a:t>1</a:t>
            </a:r>
            <a:r>
              <a:rPr lang="zh-CN" sz="3600" b="1" dirty="0">
                <a:solidFill>
                  <a:srgbClr val="FF0000"/>
                </a:solidFill>
              </a:rPr>
              <a:t>）为后文故事情节的发展作铺垫。</a:t>
            </a:r>
          </a:p>
          <a:p>
            <a:pPr>
              <a:lnSpc>
                <a:spcPct val="150000"/>
              </a:lnSpc>
              <a:defRPr/>
            </a:pPr>
            <a:r>
              <a:rPr lang="zh-CN" sz="3600" b="1" dirty="0">
                <a:solidFill>
                  <a:srgbClr val="FF0000"/>
                </a:solidFill>
              </a:rPr>
              <a:t>（</a:t>
            </a:r>
            <a:r>
              <a:rPr lang="zh-CN" altLang="zh-CN" sz="3600" b="1" dirty="0">
                <a:solidFill>
                  <a:srgbClr val="FF0000"/>
                </a:solidFill>
              </a:rPr>
              <a:t>2</a:t>
            </a:r>
            <a:r>
              <a:rPr lang="zh-CN" sz="3600" b="1" dirty="0">
                <a:solidFill>
                  <a:srgbClr val="FF0000"/>
                </a:solidFill>
              </a:rPr>
              <a:t>）推动情节的发展。</a:t>
            </a:r>
          </a:p>
          <a:p>
            <a:pPr>
              <a:defRPr/>
            </a:pPr>
            <a:endParaRPr lang="zh-CN" sz="36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zh-CN" altLang="zh-CN" sz="3600" b="1" dirty="0">
              <a:solidFill>
                <a:srgbClr val="FF0000"/>
              </a:solidFill>
            </a:endParaRPr>
          </a:p>
        </p:txBody>
      </p:sp>
      <p:sp>
        <p:nvSpPr>
          <p:cNvPr id="79874" name="Text Box 3"/>
          <p:cNvSpPr txBox="1">
            <a:spLocks noChangeArrowheads="1"/>
          </p:cNvSpPr>
          <p:nvPr/>
        </p:nvSpPr>
        <p:spPr bwMode="auto">
          <a:xfrm>
            <a:off x="468313" y="549275"/>
            <a:ext cx="8208962" cy="1920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</a:rPr>
              <a:t>第三处：</a:t>
            </a:r>
            <a:r>
              <a:rPr lang="zh-CN" altLang="en-US" sz="4000" b="1" dirty="0"/>
              <a:t>微雪点点的下来了</a:t>
            </a:r>
            <a:r>
              <a:rPr lang="zh-CN" altLang="zh-CN" sz="4000" b="1" dirty="0"/>
              <a:t>……</a:t>
            </a:r>
            <a:r>
              <a:rPr lang="zh-CN" altLang="en-US" sz="4000" b="1" dirty="0"/>
              <a:t>祥林嫂似乎很局促了，立刻敛了笑容，旋转眼光，自去看雪花</a:t>
            </a:r>
            <a:r>
              <a:rPr lang="zh-CN" altLang="en-US" sz="3600" b="1" dirty="0"/>
              <a:t>。（</a:t>
            </a:r>
            <a:r>
              <a:rPr lang="zh-CN" altLang="zh-CN" sz="3600" b="1" dirty="0" smtClean="0"/>
              <a:t>P</a:t>
            </a:r>
            <a:r>
              <a:rPr lang="en-US" altLang="zh-CN" sz="3600" b="1" dirty="0" smtClean="0"/>
              <a:t>22</a:t>
            </a:r>
            <a:r>
              <a:rPr lang="zh-CN" altLang="en-US" sz="3600" b="1" dirty="0" smtClean="0"/>
              <a:t>）</a:t>
            </a:r>
            <a:endParaRPr lang="zh-CN" altLang="en-US" sz="3600" b="1" dirty="0"/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179388" y="2924175"/>
            <a:ext cx="37798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指向情节：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nimBg="1"/>
      <p:bldP spid="696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ext Box 2"/>
          <p:cNvSpPr txBox="1">
            <a:spLocks noChangeArrowheads="1"/>
          </p:cNvSpPr>
          <p:nvPr/>
        </p:nvSpPr>
        <p:spPr bwMode="auto">
          <a:xfrm>
            <a:off x="539750" y="620713"/>
            <a:ext cx="8353425" cy="1920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</a:rPr>
              <a:t>第四处：</a:t>
            </a:r>
            <a:r>
              <a:rPr lang="zh-CN" altLang="en-US" sz="4000" b="1" dirty="0"/>
              <a:t>远处的爆竹声联绵不断，似乎合成一天音响的浓云，夹着团团飞舞的雪花，拥抱了全市镇</a:t>
            </a:r>
            <a:r>
              <a:rPr lang="zh-CN" altLang="en-US" sz="3600" b="1" dirty="0"/>
              <a:t>。（</a:t>
            </a:r>
            <a:r>
              <a:rPr lang="zh-CN" altLang="zh-CN" sz="3600" b="1" dirty="0" smtClean="0"/>
              <a:t>P</a:t>
            </a:r>
            <a:r>
              <a:rPr lang="en-US" altLang="zh-CN" sz="3600" b="1" dirty="0" smtClean="0"/>
              <a:t>24</a:t>
            </a:r>
            <a:r>
              <a:rPr lang="zh-CN" altLang="en-US" sz="3600" b="1" dirty="0" smtClean="0"/>
              <a:t>）</a:t>
            </a:r>
            <a:endParaRPr lang="zh-CN" altLang="en-US" sz="3600" b="1" dirty="0"/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1187450" y="4076700"/>
            <a:ext cx="58531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暗示、深化主题。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323850" y="2924175"/>
            <a:ext cx="4987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</a:rPr>
              <a:t>指向主题：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  <p:bldP spid="706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2"/>
          <p:cNvSpPr txBox="1">
            <a:spLocks noChangeArrowheads="1"/>
          </p:cNvSpPr>
          <p:nvPr/>
        </p:nvSpPr>
        <p:spPr bwMode="auto">
          <a:xfrm>
            <a:off x="1714480" y="428604"/>
            <a:ext cx="5545137" cy="557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4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小说的常见命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题要点：</a:t>
            </a:r>
          </a:p>
          <a:p>
            <a:pPr marL="342900" indent="-342900">
              <a:lnSpc>
                <a:spcPct val="140000"/>
              </a:lnSpc>
              <a:buFont typeface="Arial" pitchFamily="34" charset="0"/>
              <a:buAutoNum type="arabicPeriod"/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把握故事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情节</a:t>
            </a:r>
          </a:p>
          <a:p>
            <a:pPr marL="342900" indent="-342900">
              <a:lnSpc>
                <a:spcPct val="140000"/>
              </a:lnSpc>
              <a:buFont typeface="Arial" pitchFamily="34" charset="0"/>
              <a:buAutoNum type="arabicPeriod"/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揣摩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人物形象</a:t>
            </a:r>
          </a:p>
          <a:p>
            <a:pPr marL="342900" indent="-342900">
              <a:lnSpc>
                <a:spcPct val="140000"/>
              </a:lnSpc>
              <a:buFont typeface="Arial" pitchFamily="34" charset="0"/>
              <a:buAutoNum type="arabicPeriod"/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注意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环境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描写</a:t>
            </a:r>
          </a:p>
          <a:p>
            <a:pPr marL="342900" indent="-342900">
              <a:lnSpc>
                <a:spcPct val="140000"/>
              </a:lnSpc>
              <a:buFont typeface="Arial" pitchFamily="34" charset="0"/>
              <a:buAutoNum type="arabicPeriod"/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理解小说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标题</a:t>
            </a:r>
          </a:p>
          <a:p>
            <a:pPr marL="342900" indent="-342900">
              <a:lnSpc>
                <a:spcPct val="140000"/>
              </a:lnSpc>
              <a:buFont typeface="Arial" pitchFamily="34" charset="0"/>
              <a:buAutoNum type="arabicPeriod"/>
            </a:pP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概括探究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主题</a:t>
            </a:r>
          </a:p>
          <a:p>
            <a:pPr marL="342900" indent="-342900">
              <a:lnSpc>
                <a:spcPct val="150000"/>
              </a:lnSpc>
            </a:pPr>
            <a:endParaRPr lang="zh-CN" altLang="zh-CN" sz="36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idx="1"/>
          </p:nvPr>
        </p:nvSpPr>
        <p:spPr>
          <a:xfrm>
            <a:off x="-322263" y="0"/>
            <a:ext cx="9791701" cy="5300663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zh-CN" altLang="zh-CN" sz="36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zh-CN" sz="2800" b="1" dirty="0" smtClean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018" name="Text Box 3"/>
          <p:cNvSpPr txBox="1">
            <a:spLocks noChangeArrowheads="1"/>
          </p:cNvSpPr>
          <p:nvPr/>
        </p:nvSpPr>
        <p:spPr bwMode="auto">
          <a:xfrm>
            <a:off x="179388" y="1989138"/>
            <a:ext cx="3744912" cy="133985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/>
              <a:t>     </a:t>
            </a:r>
            <a:r>
              <a:rPr lang="zh-CN" altLang="en-US" sz="4000" b="1">
                <a:latin typeface="黑体" pitchFamily="49" charset="-122"/>
                <a:ea typeface="黑体" pitchFamily="49" charset="-122"/>
              </a:rPr>
              <a:t>环境       （自身作用）</a:t>
            </a:r>
          </a:p>
        </p:txBody>
      </p:sp>
      <p:sp>
        <p:nvSpPr>
          <p:cNvPr id="86019" name="Text Box 4"/>
          <p:cNvSpPr txBox="1">
            <a:spLocks noChangeArrowheads="1"/>
          </p:cNvSpPr>
          <p:nvPr/>
        </p:nvSpPr>
        <p:spPr bwMode="auto">
          <a:xfrm>
            <a:off x="4716463" y="260350"/>
            <a:ext cx="2592387" cy="942975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ea typeface="黑体" pitchFamily="49" charset="-122"/>
              </a:rPr>
              <a:t>人物</a:t>
            </a:r>
          </a:p>
        </p:txBody>
      </p:sp>
      <p:sp>
        <p:nvSpPr>
          <p:cNvPr id="86020" name="Text Box 5"/>
          <p:cNvSpPr txBox="1">
            <a:spLocks noChangeArrowheads="1"/>
          </p:cNvSpPr>
          <p:nvPr/>
        </p:nvSpPr>
        <p:spPr bwMode="auto">
          <a:xfrm>
            <a:off x="4787900" y="2205038"/>
            <a:ext cx="2592388" cy="942975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ea typeface="黑体" pitchFamily="49" charset="-122"/>
              </a:rPr>
              <a:t>情节</a:t>
            </a:r>
          </a:p>
        </p:txBody>
      </p:sp>
      <p:sp>
        <p:nvSpPr>
          <p:cNvPr id="86021" name="Text Box 6"/>
          <p:cNvSpPr txBox="1">
            <a:spLocks noChangeArrowheads="1"/>
          </p:cNvSpPr>
          <p:nvPr/>
        </p:nvSpPr>
        <p:spPr bwMode="auto">
          <a:xfrm>
            <a:off x="4643438" y="4292600"/>
            <a:ext cx="2520950" cy="942975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ea typeface="黑体" pitchFamily="49" charset="-122"/>
              </a:rPr>
              <a:t>主题</a:t>
            </a:r>
          </a:p>
        </p:txBody>
      </p:sp>
      <p:sp>
        <p:nvSpPr>
          <p:cNvPr id="86022" name="Line 7"/>
          <p:cNvSpPr>
            <a:spLocks noChangeShapeType="1"/>
          </p:cNvSpPr>
          <p:nvPr/>
        </p:nvSpPr>
        <p:spPr bwMode="auto">
          <a:xfrm>
            <a:off x="3132138" y="3284538"/>
            <a:ext cx="1441450" cy="12969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023" name="Line 8"/>
          <p:cNvSpPr>
            <a:spLocks noChangeShapeType="1"/>
          </p:cNvSpPr>
          <p:nvPr/>
        </p:nvSpPr>
        <p:spPr bwMode="auto">
          <a:xfrm>
            <a:off x="3132138" y="2708275"/>
            <a:ext cx="16557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024" name="Line 9"/>
          <p:cNvSpPr>
            <a:spLocks noChangeShapeType="1"/>
          </p:cNvSpPr>
          <p:nvPr/>
        </p:nvSpPr>
        <p:spPr bwMode="auto">
          <a:xfrm flipV="1">
            <a:off x="3203575" y="836613"/>
            <a:ext cx="1512888" cy="12239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025" name="Text Box 10"/>
          <p:cNvSpPr txBox="1">
            <a:spLocks noChangeArrowheads="1"/>
          </p:cNvSpPr>
          <p:nvPr/>
        </p:nvSpPr>
        <p:spPr bwMode="auto">
          <a:xfrm>
            <a:off x="-322263" y="3573463"/>
            <a:ext cx="38147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交代时空特点     营造氛围，       渲染气氛等）</a:t>
            </a:r>
          </a:p>
        </p:txBody>
      </p:sp>
      <p:sp>
        <p:nvSpPr>
          <p:cNvPr id="86026" name="Text Box 11"/>
          <p:cNvSpPr txBox="1">
            <a:spLocks noChangeArrowheads="1"/>
          </p:cNvSpPr>
          <p:nvPr/>
        </p:nvSpPr>
        <p:spPr bwMode="auto">
          <a:xfrm>
            <a:off x="4356100" y="1268413"/>
            <a:ext cx="3671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</a:rPr>
              <a:t>（烘托，映衬）</a:t>
            </a:r>
          </a:p>
        </p:txBody>
      </p:sp>
      <p:sp>
        <p:nvSpPr>
          <p:cNvPr id="86027" name="Text Box 12"/>
          <p:cNvSpPr txBox="1">
            <a:spLocks noChangeArrowheads="1"/>
          </p:cNvSpPr>
          <p:nvPr/>
        </p:nvSpPr>
        <p:spPr bwMode="auto">
          <a:xfrm>
            <a:off x="4319588" y="3357563"/>
            <a:ext cx="482441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</a:rPr>
              <a:t>（推动，铺垫）</a:t>
            </a:r>
          </a:p>
          <a:p>
            <a:pPr>
              <a:spcBef>
                <a:spcPct val="50000"/>
              </a:spcBef>
            </a:pPr>
            <a:endParaRPr lang="zh-CN" altLang="zh-CN" sz="3600" b="1" dirty="0"/>
          </a:p>
        </p:txBody>
      </p:sp>
      <p:sp>
        <p:nvSpPr>
          <p:cNvPr id="86028" name="Text Box 13"/>
          <p:cNvSpPr txBox="1">
            <a:spLocks noChangeArrowheads="1"/>
          </p:cNvSpPr>
          <p:nvPr/>
        </p:nvSpPr>
        <p:spPr bwMode="auto">
          <a:xfrm>
            <a:off x="3924300" y="5445125"/>
            <a:ext cx="5219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</a:rPr>
              <a:t>（深化，暗示，揭示）</a:t>
            </a:r>
          </a:p>
        </p:txBody>
      </p:sp>
      <p:sp>
        <p:nvSpPr>
          <p:cNvPr id="86029" name="Rectangle 14"/>
          <p:cNvSpPr>
            <a:spLocks noChangeArrowheads="1"/>
          </p:cNvSpPr>
          <p:nvPr/>
        </p:nvSpPr>
        <p:spPr bwMode="auto">
          <a:xfrm>
            <a:off x="0" y="333375"/>
            <a:ext cx="63007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400" b="1">
                <a:solidFill>
                  <a:srgbClr val="FF0000"/>
                </a:solidFill>
                <a:ea typeface="黑体" pitchFamily="49" charset="-122"/>
              </a:rPr>
              <a:t>【</a:t>
            </a:r>
            <a:r>
              <a:rPr lang="zh-CN" altLang="en-US" sz="4400" b="1">
                <a:solidFill>
                  <a:srgbClr val="FF0000"/>
                </a:solidFill>
                <a:ea typeface="黑体" pitchFamily="49" charset="-122"/>
              </a:rPr>
              <a:t>总结</a:t>
            </a:r>
            <a:r>
              <a:rPr lang="zh-CN" altLang="zh-CN" sz="4400" b="1">
                <a:solidFill>
                  <a:srgbClr val="FF0000"/>
                </a:solidFill>
                <a:ea typeface="黑体" pitchFamily="49" charset="-122"/>
              </a:rPr>
              <a:t>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5" grpId="0"/>
      <p:bldP spid="86026" grpId="0"/>
      <p:bldP spid="86027" grpId="0"/>
      <p:bldP spid="860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60350"/>
            <a:ext cx="9144000" cy="1152525"/>
          </a:xfrm>
        </p:spPr>
      </p:pic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142844" y="1357298"/>
            <a:ext cx="1169551" cy="53340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解答环境描写作用题的思</a:t>
            </a:r>
            <a:r>
              <a:rPr 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路</a:t>
            </a:r>
            <a:endParaRPr lang="zh-CN" altLang="zh-CN" sz="32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1643042" y="1500174"/>
            <a:ext cx="1689100" cy="588963"/>
          </a:xfrm>
          <a:prstGeom prst="rect">
            <a:avLst/>
          </a:prstGeom>
          <a:solidFill>
            <a:srgbClr val="99FF99"/>
          </a:solidFill>
          <a:ln w="9525" cmpd="sng">
            <a:solidFill>
              <a:srgbClr val="99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altLang="zh-CN" sz="2400" dirty="0">
                <a:latin typeface="Times New Roman" panose="02020603050405020304" pitchFamily="18" charset="0"/>
              </a:rPr>
              <a:t> </a:t>
            </a:r>
            <a:r>
              <a:rPr lang="zh-CN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环  境</a:t>
            </a:r>
          </a:p>
        </p:txBody>
      </p:sp>
      <p:sp>
        <p:nvSpPr>
          <p:cNvPr id="82948" name="AutoShape 5"/>
          <p:cNvSpPr>
            <a:spLocks noChangeArrowheads="1"/>
          </p:cNvSpPr>
          <p:nvPr/>
        </p:nvSpPr>
        <p:spPr bwMode="auto">
          <a:xfrm rot="5381697" flipV="1">
            <a:off x="2254569" y="2105560"/>
            <a:ext cx="425450" cy="503237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1571604" y="2786058"/>
            <a:ext cx="1536700" cy="588963"/>
          </a:xfrm>
          <a:prstGeom prst="rect">
            <a:avLst/>
          </a:prstGeom>
          <a:solidFill>
            <a:schemeClr val="hlink"/>
          </a:solidFill>
          <a:ln w="9525" cmpd="sng">
            <a:solidFill>
              <a:srgbClr val="99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情  节</a:t>
            </a:r>
          </a:p>
        </p:txBody>
      </p:sp>
      <p:sp>
        <p:nvSpPr>
          <p:cNvPr id="82950" name="AutoShape 7"/>
          <p:cNvSpPr>
            <a:spLocks noChangeArrowheads="1"/>
          </p:cNvSpPr>
          <p:nvPr/>
        </p:nvSpPr>
        <p:spPr bwMode="auto">
          <a:xfrm rot="5381697" flipV="1">
            <a:off x="2254569" y="3534319"/>
            <a:ext cx="425450" cy="503237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1500166" y="4214818"/>
            <a:ext cx="1612900" cy="588963"/>
          </a:xfrm>
          <a:prstGeom prst="rect">
            <a:avLst/>
          </a:prstGeom>
          <a:solidFill>
            <a:schemeClr val="hlink"/>
          </a:solidFill>
          <a:ln w="9525" cmpd="sng">
            <a:solidFill>
              <a:srgbClr val="99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人  物</a:t>
            </a:r>
          </a:p>
        </p:txBody>
      </p:sp>
      <p:sp>
        <p:nvSpPr>
          <p:cNvPr id="82952" name="AutoShape 9"/>
          <p:cNvSpPr>
            <a:spLocks noChangeArrowheads="1"/>
          </p:cNvSpPr>
          <p:nvPr/>
        </p:nvSpPr>
        <p:spPr bwMode="auto">
          <a:xfrm rot="5381697" flipV="1">
            <a:off x="2183131" y="4963079"/>
            <a:ext cx="425450" cy="503237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714" name="Text Box 10"/>
          <p:cNvSpPr txBox="1">
            <a:spLocks noChangeArrowheads="1"/>
          </p:cNvSpPr>
          <p:nvPr/>
        </p:nvSpPr>
        <p:spPr bwMode="auto">
          <a:xfrm>
            <a:off x="1500166" y="5572140"/>
            <a:ext cx="1612900" cy="588963"/>
          </a:xfrm>
          <a:prstGeom prst="rect">
            <a:avLst/>
          </a:prstGeom>
          <a:solidFill>
            <a:schemeClr val="hlink"/>
          </a:solidFill>
          <a:ln w="9525" cmpd="sng">
            <a:solidFill>
              <a:srgbClr val="99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主  题</a:t>
            </a:r>
          </a:p>
        </p:txBody>
      </p:sp>
      <p:sp>
        <p:nvSpPr>
          <p:cNvPr id="72715" name="Text Box 11"/>
          <p:cNvSpPr txBox="1">
            <a:spLocks noChangeArrowheads="1"/>
          </p:cNvSpPr>
          <p:nvPr/>
        </p:nvSpPr>
        <p:spPr bwMode="auto">
          <a:xfrm>
            <a:off x="3428992" y="1571612"/>
            <a:ext cx="5867400" cy="5262979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描写了</a:t>
            </a:r>
            <a:r>
              <a:rPr lang="zh-CN" altLang="zh-CN" sz="2800" b="1" dirty="0">
                <a:solidFill>
                  <a:srgbClr val="0000FF"/>
                </a:solidFill>
                <a:ea typeface="黑体" pitchFamily="49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景，渲染了</a:t>
            </a:r>
            <a:r>
              <a:rPr lang="zh-CN" altLang="zh-CN" sz="2800" b="1" dirty="0">
                <a:solidFill>
                  <a:srgbClr val="0000FF"/>
                </a:solidFill>
                <a:ea typeface="黑体" pitchFamily="49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气氛 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（环境本身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en-US" altLang="zh-CN" sz="28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推动情节发展，为</a:t>
            </a:r>
            <a:r>
              <a:rPr lang="zh-CN" altLang="zh-CN" sz="2800" b="1" dirty="0">
                <a:solidFill>
                  <a:srgbClr val="0000FF"/>
                </a:solidFill>
                <a:ea typeface="黑体" pitchFamily="49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做铺垫 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（指向情节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en-US" altLang="zh-CN" sz="28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烘托感情</a:t>
            </a:r>
            <a:r>
              <a:rPr lang="zh-CN" altLang="zh-CN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表现性格；        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（指向人物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）</a:t>
            </a:r>
            <a:endParaRPr lang="en-US" altLang="zh-CN" sz="28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   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突出</a:t>
            </a:r>
            <a:r>
              <a:rPr lang="zh-CN" altLang="zh-CN" sz="2800" b="1" dirty="0">
                <a:solidFill>
                  <a:srgbClr val="0000FF"/>
                </a:solidFill>
                <a:ea typeface="黑体" pitchFamily="49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主题                    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（指向主题）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然后根据题目要求，结合文章作答。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7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7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7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ext Box 2"/>
          <p:cNvSpPr txBox="1">
            <a:spLocks noChangeArrowheads="1"/>
          </p:cNvSpPr>
          <p:nvPr/>
        </p:nvSpPr>
        <p:spPr bwMode="auto">
          <a:xfrm>
            <a:off x="1042988" y="2205038"/>
            <a:ext cx="77406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</a:rPr>
              <a:t>命题角度四：标题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b="1" dirty="0" smtClean="0">
                <a:solidFill>
                  <a:srgbClr val="FF0000"/>
                </a:solidFill>
                <a:ea typeface="黑体" pitchFamily="49" charset="-122"/>
              </a:rPr>
              <a:t>标题作用之探讨</a:t>
            </a:r>
          </a:p>
        </p:txBody>
      </p:sp>
      <p:sp>
        <p:nvSpPr>
          <p:cNvPr id="9113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24000"/>
            <a:ext cx="8458200" cy="2057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zh-CN" sz="3600" b="1" dirty="0" smtClean="0"/>
              <a:t>1.</a:t>
            </a:r>
            <a:r>
              <a:rPr lang="zh-CN" altLang="en-US" sz="3600" b="1" dirty="0" smtClean="0"/>
              <a:t>以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人物为题</a:t>
            </a:r>
            <a:r>
              <a:rPr lang="zh-CN" altLang="en-US" sz="3600" b="1" dirty="0" smtClean="0"/>
              <a:t>，比如：</a:t>
            </a:r>
            <a:r>
              <a:rPr lang="zh-CN" altLang="zh-CN" sz="3600" b="1" dirty="0" smtClean="0"/>
              <a:t>《</a:t>
            </a:r>
            <a:r>
              <a:rPr lang="zh-CN" altLang="en-US" sz="3600" b="1" dirty="0" smtClean="0"/>
              <a:t>桥边的老人</a:t>
            </a:r>
            <a:r>
              <a:rPr lang="zh-CN" altLang="zh-CN" sz="3600" b="1" dirty="0" smtClean="0"/>
              <a:t>》《</a:t>
            </a:r>
            <a:r>
              <a:rPr lang="zh-CN" altLang="en-US" sz="3600" b="1" dirty="0" smtClean="0"/>
              <a:t>丹柯</a:t>
            </a:r>
            <a:r>
              <a:rPr lang="zh-CN" altLang="zh-CN" sz="3600" b="1" dirty="0" smtClean="0"/>
              <a:t>》《</a:t>
            </a:r>
            <a:r>
              <a:rPr lang="zh-CN" altLang="en-US" sz="3600" b="1" dirty="0" smtClean="0"/>
              <a:t>怪人</a:t>
            </a:r>
            <a:r>
              <a:rPr lang="zh-CN" altLang="zh-CN" sz="3600" b="1" dirty="0" smtClean="0"/>
              <a:t>》《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孔乙己</a:t>
            </a:r>
            <a:r>
              <a:rPr lang="zh-CN" altLang="zh-CN" sz="3600" b="1" dirty="0" smtClean="0"/>
              <a:t>》……</a:t>
            </a:r>
          </a:p>
        </p:txBody>
      </p:sp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468313" y="3284538"/>
            <a:ext cx="822960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</a:rPr>
              <a:t>作用：</a:t>
            </a:r>
            <a:r>
              <a:rPr lang="en-US" altLang="zh-CN" sz="3600" b="1">
                <a:solidFill>
                  <a:srgbClr val="FF0000"/>
                </a:solidFill>
              </a:rPr>
              <a:t>①</a:t>
            </a:r>
            <a:r>
              <a:rPr lang="zh-CN" altLang="en-US" sz="3600" b="1">
                <a:solidFill>
                  <a:srgbClr val="FF0000"/>
                </a:solidFill>
              </a:rPr>
              <a:t>突出人物形象；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zh-CN" sz="3600" b="1">
                <a:solidFill>
                  <a:srgbClr val="FF0000"/>
                </a:solidFill>
              </a:rPr>
              <a:t>           ②</a:t>
            </a:r>
            <a:r>
              <a:rPr lang="zh-CN" altLang="en-US" sz="3600" b="1">
                <a:solidFill>
                  <a:srgbClr val="FF0000"/>
                </a:solidFill>
              </a:rPr>
              <a:t>展开故事情节；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zh-CN" sz="3600" b="1">
                <a:solidFill>
                  <a:srgbClr val="FF0000"/>
                </a:solidFill>
              </a:rPr>
              <a:t>           ③</a:t>
            </a:r>
            <a:r>
              <a:rPr lang="zh-CN" altLang="en-US" sz="3600" b="1">
                <a:solidFill>
                  <a:srgbClr val="FF0000"/>
                </a:solidFill>
              </a:rPr>
              <a:t>紧扣中心，突出主题。</a:t>
            </a:r>
          </a:p>
        </p:txBody>
      </p:sp>
      <p:pic>
        <p:nvPicPr>
          <p:cNvPr id="91140" name="Picture 5" descr="2006820913284685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r="14293"/>
          <a:stretch>
            <a:fillRect/>
          </a:stretch>
        </p:blipFill>
        <p:spPr bwMode="auto">
          <a:xfrm>
            <a:off x="6400800" y="5314950"/>
            <a:ext cx="22098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382000" cy="2133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以物象为题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，比如：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面包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半张纸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魔盒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变色龙</a:t>
            </a:r>
            <a:r>
              <a:rPr lang="zh-CN" altLang="zh-CN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项链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zh-CN" b="1" dirty="0" smtClean="0">
                <a:ea typeface="黑体" pitchFamily="49" charset="-122"/>
              </a:rPr>
              <a:t>……</a:t>
            </a:r>
            <a:endParaRPr lang="zh-CN" altLang="zh-CN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381000" y="3284538"/>
            <a:ext cx="8382000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作用：  </a:t>
            </a: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①  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表层含义，深层含义（象征，寄  托某种情感；）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②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线索，贯穿全文；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③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悬念，引发联想，吸引读者；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④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中心，突出文章主题。</a:t>
            </a:r>
          </a:p>
        </p:txBody>
      </p:sp>
      <p:pic>
        <p:nvPicPr>
          <p:cNvPr id="92163" name="Picture 4" descr="2006820913284685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r="14293"/>
          <a:stretch>
            <a:fillRect/>
          </a:stretch>
        </p:blipFill>
        <p:spPr bwMode="auto">
          <a:xfrm>
            <a:off x="6934200" y="5632450"/>
            <a:ext cx="16764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ChangeArrowheads="1"/>
          </p:cNvSpPr>
          <p:nvPr>
            <p:ph idx="1"/>
          </p:nvPr>
        </p:nvSpPr>
        <p:spPr>
          <a:xfrm>
            <a:off x="0" y="1428736"/>
            <a:ext cx="9001156" cy="2209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3. 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以事件为题，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比如：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范进中举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林黛玉进贾府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林教头风雪山神庙</a:t>
            </a: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zh-CN" sz="3600" b="1" dirty="0" smtClean="0">
                <a:ea typeface="黑体" pitchFamily="49" charset="-122"/>
              </a:rPr>
              <a:t>……</a:t>
            </a:r>
            <a:endParaRPr lang="zh-CN" altLang="zh-CN" sz="36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468313" y="3573463"/>
            <a:ext cx="8382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作用：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突出主要故事情节；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②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紧扣中心、突出主旨。</a:t>
            </a:r>
          </a:p>
        </p:txBody>
      </p:sp>
      <p:pic>
        <p:nvPicPr>
          <p:cNvPr id="93187" name="Picture 4" descr="2006820913284685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r="14293"/>
          <a:stretch>
            <a:fillRect/>
          </a:stretch>
        </p:blipFill>
        <p:spPr bwMode="auto">
          <a:xfrm>
            <a:off x="6781800" y="5410200"/>
            <a:ext cx="1981200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ChangeArrowheads="1"/>
          </p:cNvSpPr>
          <p:nvPr>
            <p:ph idx="1"/>
          </p:nvPr>
        </p:nvSpPr>
        <p:spPr>
          <a:xfrm>
            <a:off x="0" y="765175"/>
            <a:ext cx="8915400" cy="2057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zh-CN" sz="3600" b="1" dirty="0" smtClean="0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以时间、地点、环境为题</a:t>
            </a:r>
            <a:r>
              <a:rPr lang="zh-CN" altLang="en-US" sz="3600" b="1" dirty="0" smtClean="0"/>
              <a:t>，比如：</a:t>
            </a:r>
            <a:r>
              <a:rPr lang="zh-CN" altLang="zh-CN" sz="3600" b="1" dirty="0" smtClean="0"/>
              <a:t>《</a:t>
            </a:r>
            <a:r>
              <a:rPr lang="zh-CN" altLang="en-US" sz="3600" b="1" dirty="0" smtClean="0"/>
              <a:t>在烈日和</a:t>
            </a:r>
            <a:r>
              <a:rPr lang="zh-CN" altLang="en-US" sz="3600" b="1" dirty="0" smtClean="0"/>
              <a:t>暴雨下</a:t>
            </a:r>
            <a:r>
              <a:rPr lang="zh-CN" altLang="zh-CN" sz="3600" b="1" dirty="0" smtClean="0"/>
              <a:t>》《</a:t>
            </a:r>
            <a:r>
              <a:rPr lang="zh-CN" altLang="en-US" sz="3600" b="1" dirty="0" smtClean="0"/>
              <a:t>第</a:t>
            </a:r>
            <a:r>
              <a:rPr lang="zh-CN" altLang="zh-CN" sz="3600" b="1" dirty="0" smtClean="0"/>
              <a:t>9</a:t>
            </a:r>
            <a:r>
              <a:rPr lang="zh-CN" altLang="en-US" sz="3600" b="1" dirty="0" smtClean="0"/>
              <a:t>车厢</a:t>
            </a:r>
            <a:r>
              <a:rPr lang="zh-CN" altLang="zh-CN" sz="3600" b="1" dirty="0" smtClean="0"/>
              <a:t>》《</a:t>
            </a:r>
            <a:r>
              <a:rPr lang="zh-CN" altLang="en-US" sz="3600" b="1" dirty="0" smtClean="0"/>
              <a:t>晚秋</a:t>
            </a:r>
            <a:r>
              <a:rPr lang="zh-CN" altLang="zh-CN" sz="3600" b="1" dirty="0" smtClean="0"/>
              <a:t>》《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祝福</a:t>
            </a:r>
            <a:r>
              <a:rPr lang="zh-CN" altLang="zh-CN" sz="3600" b="1" dirty="0" smtClean="0">
                <a:solidFill>
                  <a:srgbClr val="0000FF"/>
                </a:solidFill>
              </a:rPr>
              <a:t>》</a:t>
            </a:r>
            <a:r>
              <a:rPr lang="en-US" altLang="zh-CN" sz="3600" b="1" dirty="0" smtClean="0"/>
              <a:t>《</a:t>
            </a:r>
            <a:r>
              <a:rPr lang="zh-CN" altLang="en-US" sz="3600" b="1" dirty="0" smtClean="0"/>
              <a:t>荷花淀</a:t>
            </a:r>
            <a:r>
              <a:rPr lang="en-US" altLang="zh-CN" sz="3600" b="1" dirty="0" smtClean="0"/>
              <a:t>》</a:t>
            </a:r>
            <a:r>
              <a:rPr lang="zh-CN" altLang="zh-CN" sz="3600" b="1" dirty="0" smtClean="0"/>
              <a:t>……</a:t>
            </a:r>
          </a:p>
        </p:txBody>
      </p:sp>
      <p:sp>
        <p:nvSpPr>
          <p:cNvPr id="83971" name="Rectangle 3"/>
          <p:cNvSpPr>
            <a:spLocks noChangeArrowheads="1"/>
          </p:cNvSpPr>
          <p:nvPr/>
        </p:nvSpPr>
        <p:spPr bwMode="auto">
          <a:xfrm>
            <a:off x="381000" y="2786058"/>
            <a:ext cx="8763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小说的标题作用：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交待时间、地点、环境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②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线索、悬念；     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zh-CN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③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象征、双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关；</a:t>
            </a:r>
            <a:endParaRPr lang="en-US" altLang="zh-CN" sz="36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④主题、人物、情节 。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4211" name="Picture 4" descr="2006820913284685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r="14293"/>
          <a:stretch>
            <a:fillRect/>
          </a:stretch>
        </p:blipFill>
        <p:spPr bwMode="auto">
          <a:xfrm>
            <a:off x="6629400" y="5451475"/>
            <a:ext cx="1981200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3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Box 2"/>
          <p:cNvSpPr txBox="1">
            <a:spLocks noChangeArrowheads="1"/>
          </p:cNvSpPr>
          <p:nvPr/>
        </p:nvSpPr>
        <p:spPr bwMode="auto">
          <a:xfrm>
            <a:off x="285720" y="857232"/>
            <a:ext cx="8497888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2400" b="1" dirty="0">
                <a:latin typeface="宋体" pitchFamily="2" charset="-122"/>
              </a:rPr>
              <a:t>    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理解小说标题的内涵及作用题目要注意从以下几个方面解题：</a:t>
            </a:r>
          </a:p>
          <a:p>
            <a:pPr>
              <a:lnSpc>
                <a:spcPct val="11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(1)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思维模式：</a:t>
            </a:r>
          </a:p>
          <a:p>
            <a:pPr marL="742950" lvl="1" indent="-285750">
              <a:lnSpc>
                <a:spcPct val="110000"/>
              </a:lnSpc>
            </a:pPr>
            <a:r>
              <a:rPr lang="zh-CN" altLang="zh-CN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标题是否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交代时间、地点、环境；</a:t>
            </a:r>
          </a:p>
          <a:p>
            <a:pPr marL="742950" lvl="1" indent="-285750">
              <a:lnSpc>
                <a:spcPct val="110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②</a:t>
            </a:r>
            <a:r>
              <a:rPr lang="zh-CN" altLang="en-US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标题是否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设置悬念，吸引读者。</a:t>
            </a:r>
          </a:p>
          <a:p>
            <a:pPr marL="742950" lvl="1" indent="-285750">
              <a:lnSpc>
                <a:spcPct val="110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③</a:t>
            </a:r>
            <a:r>
              <a:rPr lang="zh-CN" altLang="en-US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标题是否是小说的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线索；</a:t>
            </a:r>
          </a:p>
          <a:p>
            <a:pPr marL="742950" lvl="1" indent="-285750">
              <a:lnSpc>
                <a:spcPct val="110000"/>
              </a:lnSpc>
            </a:pPr>
            <a:r>
              <a:rPr lang="en-US" altLang="zh-CN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④</a:t>
            </a:r>
            <a:r>
              <a:rPr lang="zh-CN" altLang="en-US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标题是否为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塑造和突出人物形象</a:t>
            </a:r>
            <a:r>
              <a:rPr lang="zh-CN" altLang="en-US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服务；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 b="1" dirty="0" smtClean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b="1" dirty="0" smtClean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⑤</a:t>
            </a:r>
            <a:r>
              <a:rPr lang="zh-CN" altLang="en-US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标题是否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推动了情节的发展或推动了故事情节的转折；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⑥</a:t>
            </a:r>
            <a:r>
              <a:rPr lang="zh-CN" altLang="en-US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标题是否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一语双关</a:t>
            </a:r>
            <a:r>
              <a:rPr lang="zh-CN" altLang="en-US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，是否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对主题的表现起画龙点睛的作用；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33CC"/>
                </a:solidFill>
              </a:rPr>
              <a:t>     </a:t>
            </a:r>
          </a:p>
        </p:txBody>
      </p:sp>
      <p:sp>
        <p:nvSpPr>
          <p:cNvPr id="95234" name="Text Box 3"/>
          <p:cNvSpPr txBox="1">
            <a:spLocks noChangeArrowheads="1"/>
          </p:cNvSpPr>
          <p:nvPr/>
        </p:nvSpPr>
        <p:spPr bwMode="auto">
          <a:xfrm>
            <a:off x="1214414" y="142852"/>
            <a:ext cx="45370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</a:rPr>
              <a:t>解题步骤：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49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49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49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49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49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49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Box 2"/>
          <p:cNvSpPr txBox="1">
            <a:spLocks noChangeArrowheads="1"/>
          </p:cNvSpPr>
          <p:nvPr/>
        </p:nvSpPr>
        <p:spPr bwMode="auto">
          <a:xfrm>
            <a:off x="468313" y="836613"/>
            <a:ext cx="8353425" cy="421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</a:rPr>
              <a:t>(2)答题模板：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宋体" pitchFamily="2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</a:rPr>
              <a:t>理解标题内涵：</a:t>
            </a:r>
            <a:r>
              <a:rPr lang="zh-CN" altLang="en-US" sz="3600" b="1">
                <a:latin typeface="宋体" pitchFamily="2" charset="-122"/>
              </a:rPr>
              <a:t>一是具体的意思(文中具体的××，</a:t>
            </a:r>
            <a:r>
              <a:rPr lang="zh-CN" altLang="en-US" sz="3600" b="1">
                <a:solidFill>
                  <a:srgbClr val="0033CC"/>
                </a:solidFill>
                <a:latin typeface="宋体" pitchFamily="2" charset="-122"/>
              </a:rPr>
              <a:t>即表层含义</a:t>
            </a:r>
            <a:r>
              <a:rPr lang="zh-CN" altLang="en-US" sz="3600" b="1">
                <a:latin typeface="宋体" pitchFamily="2" charset="-122"/>
              </a:rPr>
              <a:t>)；二是与主题相关的意思（</a:t>
            </a:r>
            <a:r>
              <a:rPr lang="zh-CN" altLang="en-US" sz="3600" b="1">
                <a:solidFill>
                  <a:srgbClr val="0033CC"/>
                </a:solidFill>
                <a:latin typeface="宋体" pitchFamily="2" charset="-122"/>
              </a:rPr>
              <a:t>即深层含义</a:t>
            </a:r>
            <a:r>
              <a:rPr lang="zh-CN" altLang="en-US" sz="3600" b="1">
                <a:latin typeface="宋体" pitchFamily="2" charset="-122"/>
              </a:rPr>
              <a:t>）。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pitchFamily="2" charset="-122"/>
              </a:rPr>
              <a:t>    标题的作用：</a:t>
            </a:r>
            <a:r>
              <a:rPr lang="en-US" sz="3600" b="1">
                <a:latin typeface="宋体" pitchFamily="2" charset="-122"/>
              </a:rPr>
              <a:t>①</a:t>
            </a:r>
            <a:r>
              <a:rPr lang="zh-CN" altLang="en-US" sz="3600" b="1">
                <a:latin typeface="宋体" pitchFamily="2" charset="-122"/>
              </a:rPr>
              <a:t>……②……③……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6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142852"/>
            <a:ext cx="9144000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关</a:t>
            </a:r>
            <a:r>
              <a:rPr lang="zh-CN" altLang="en-US" sz="3600" b="1" dirty="0">
                <a:solidFill>
                  <a:srgbClr val="FF0000"/>
                </a:solidFill>
              </a:rPr>
              <a:t>于题目</a:t>
            </a:r>
          </a:p>
          <a:p>
            <a:endParaRPr lang="zh-CN" altLang="en-US" dirty="0" smtClean="0"/>
          </a:p>
          <a:p>
            <a:r>
              <a:rPr lang="zh-CN" altLang="en-US" dirty="0" smtClean="0"/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小说为什么要以“祝福”为题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357158" y="1500174"/>
            <a:ext cx="892975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祝福”是全文故事发展的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线索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，贯穿始终。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②“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祝福”为塑造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祥林嫂的性格提供了典型环境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。</a:t>
            </a:r>
            <a:br>
              <a:rPr lang="zh-CN" altLang="en-US" sz="3200" b="1" dirty="0" smtClean="0">
                <a:latin typeface="黑体" pitchFamily="49" charset="-122"/>
                <a:ea typeface="黑体" pitchFamily="49" charset="-122"/>
              </a:rPr>
            </a:b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③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祥林嫂出现在祝福之夜，亦死于祝福之夜，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突出了主题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，又使文章结构谨严。</a:t>
            </a:r>
            <a:endParaRPr lang="en-US" altLang="zh-CN" sz="3200" b="1" dirty="0" smtClean="0"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 smtClean="0">
                <a:latin typeface="黑体" pitchFamily="49" charset="-122"/>
                <a:ea typeface="黑体" pitchFamily="49" charset="-122"/>
              </a:rPr>
              <a:t>④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题目是“祝福”，内容是祥林嫂的悲惨遭遇，富人的“福”和穷人的“苦”两相对照，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深化了小说的主题。 </a:t>
            </a:r>
            <a:endParaRPr lang="zh-CN" altLang="en-US" sz="3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3"/>
          <p:cNvSpPr txBox="1">
            <a:spLocks noChangeArrowheads="1"/>
          </p:cNvSpPr>
          <p:nvPr/>
        </p:nvSpPr>
        <p:spPr bwMode="auto">
          <a:xfrm>
            <a:off x="1619250" y="2997200"/>
            <a:ext cx="6337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命题角度一：情节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ext Box 2"/>
          <p:cNvSpPr txBox="1">
            <a:spLocks noChangeArrowheads="1"/>
          </p:cNvSpPr>
          <p:nvPr/>
        </p:nvSpPr>
        <p:spPr bwMode="auto">
          <a:xfrm>
            <a:off x="1042988" y="2205038"/>
            <a:ext cx="77406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</a:rPr>
              <a:t>命题角度五：主题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323850" y="765175"/>
            <a:ext cx="8820150" cy="279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概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括主题的基本格式：</a:t>
            </a:r>
          </a:p>
          <a:p>
            <a:pPr>
              <a:lnSpc>
                <a:spcPct val="12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这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篇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（或文本）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通过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对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的记叙（或描写），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反映了（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表现了）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精神；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歌颂了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（赞扬了）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品质；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揭示了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（揭露了）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实质（罪行、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问题）。</a:t>
            </a:r>
          </a:p>
        </p:txBody>
      </p:sp>
      <p:sp>
        <p:nvSpPr>
          <p:cNvPr id="111618" name="Text Box 3"/>
          <p:cNvSpPr txBox="1">
            <a:spLocks noChangeArrowheads="1"/>
          </p:cNvSpPr>
          <p:nvPr/>
        </p:nvSpPr>
        <p:spPr bwMode="auto">
          <a:xfrm>
            <a:off x="250825" y="0"/>
            <a:ext cx="3527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知识储备：</a:t>
            </a: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250825" y="3933825"/>
            <a:ext cx="8893175" cy="19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33CC"/>
                </a:solidFill>
              </a:rPr>
              <a:t>       </a:t>
            </a:r>
            <a:r>
              <a:rPr lang="zh-CN" altLang="en-US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如</a:t>
            </a:r>
            <a:r>
              <a:rPr lang="zh-CN" altLang="zh-CN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:《</a:t>
            </a:r>
            <a:r>
              <a:rPr lang="zh-CN" altLang="en-US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祝福</a:t>
            </a:r>
            <a:r>
              <a:rPr lang="zh-CN" altLang="zh-CN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通过</a:t>
            </a:r>
            <a:r>
              <a:rPr lang="zh-CN" altLang="en-US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描写祥林嫂悲剧的一生，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表现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作者对受压迫妇女的同情，对封建思想封建礼教的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无情揭露。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1571612"/>
            <a:ext cx="70723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作业：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完成</a:t>
            </a:r>
            <a:r>
              <a:rPr lang="en-US" altLang="zh-CN" sz="4000" b="1" dirty="0" smtClean="0"/>
              <a:t>《</a:t>
            </a:r>
            <a:r>
              <a:rPr lang="zh-CN" altLang="en-US" sz="4000" b="1" dirty="0" smtClean="0"/>
              <a:t>分层训</a:t>
            </a:r>
            <a:r>
              <a:rPr lang="zh-CN" altLang="en-US" sz="4000" b="1" dirty="0" smtClean="0"/>
              <a:t>练</a:t>
            </a:r>
            <a:r>
              <a:rPr lang="en-US" altLang="zh-CN" sz="4000" b="1" dirty="0" smtClean="0"/>
              <a:t>》</a:t>
            </a:r>
            <a:r>
              <a:rPr lang="zh-CN" altLang="en-US" sz="4000" b="1" dirty="0" smtClean="0"/>
              <a:t>第三课</a:t>
            </a:r>
            <a:r>
              <a:rPr lang="en-US" altLang="zh-CN" sz="4000" b="1" dirty="0" smtClean="0"/>
              <a:t>《</a:t>
            </a:r>
            <a:r>
              <a:rPr lang="zh-CN" altLang="en-US" sz="4000" b="1" dirty="0" smtClean="0"/>
              <a:t>老人与海</a:t>
            </a:r>
            <a:r>
              <a:rPr lang="en-US" altLang="zh-CN" sz="4000" b="1" dirty="0" smtClean="0"/>
              <a:t>》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类文阅读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桥边的老人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》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0" y="0"/>
            <a:ext cx="9286908" cy="745434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</a:rPr>
              <a:t>知识储备：</a:t>
            </a: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、情节的运行方式</a:t>
            </a: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序幕）－开端－发展－高潮－结局－（尾声）</a:t>
            </a: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、情节的曲折</a:t>
            </a: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在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一个小说中，即使开端和结局都很简单，作家也绝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不会让人物选择捷径跑到底的，而是让他千折百回，最终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才抵达胜利的彼岸，即体现出</a:t>
            </a:r>
            <a:r>
              <a:rPr lang="zh-CN" altLang="en-US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情节的曲折性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。情节的摇摆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往往赋予小说更为摄人心魄的魅力。</a:t>
            </a: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、情节的出乎意料与情理之中</a:t>
            </a:r>
          </a:p>
          <a:p>
            <a:pPr>
              <a:lnSpc>
                <a:spcPct val="130000"/>
              </a:lnSpc>
            </a:pP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如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欧</a:t>
            </a:r>
            <a:r>
              <a:rPr lang="zh-CN" altLang="zh-CN" sz="28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2800" b="1" u="sng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亨利式的结尾”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在小说出其不意地揭示真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相而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这个真相通常都出乎人的意料，却不能不承认又在情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理之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中，从而增加小说情节的生动性。</a:t>
            </a:r>
          </a:p>
          <a:p>
            <a:pPr>
              <a:lnSpc>
                <a:spcPct val="130000"/>
              </a:lnSpc>
            </a:pPr>
            <a:endParaRPr lang="zh-CN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4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468313" y="260350"/>
            <a:ext cx="6840537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b="1" dirty="0">
                <a:solidFill>
                  <a:srgbClr val="FF0000"/>
                </a:solidFill>
                <a:latin typeface="宋体" pitchFamily="2" charset="-122"/>
              </a:rPr>
              <a:t>(</a:t>
            </a:r>
            <a:r>
              <a:rPr lang="zh-CN" altLang="en-US" sz="4000" b="1" dirty="0">
                <a:solidFill>
                  <a:srgbClr val="FF0000"/>
                </a:solidFill>
                <a:latin typeface="宋体" pitchFamily="2" charset="-122"/>
              </a:rPr>
              <a:t>一</a:t>
            </a:r>
            <a:r>
              <a:rPr lang="zh-CN" altLang="zh-CN" sz="4000" b="1" dirty="0">
                <a:solidFill>
                  <a:srgbClr val="FF0000"/>
                </a:solidFill>
                <a:latin typeface="宋体" pitchFamily="2" charset="-122"/>
              </a:rPr>
              <a:t>)</a:t>
            </a:r>
            <a:r>
              <a:rPr lang="zh-CN" altLang="en-US" sz="4000" b="1" dirty="0">
                <a:solidFill>
                  <a:srgbClr val="FF0000"/>
                </a:solidFill>
                <a:latin typeface="宋体" pitchFamily="2" charset="-122"/>
              </a:rPr>
              <a:t>概括小说情节</a:t>
            </a:r>
            <a:endParaRPr lang="zh-CN" altLang="en-US" sz="4000" b="1" dirty="0">
              <a:latin typeface="宋体" pitchFamily="2" charset="-122"/>
            </a:endParaRPr>
          </a:p>
          <a:p>
            <a:endParaRPr lang="zh-CN" altLang="zh-CN" sz="3200" b="1" dirty="0">
              <a:latin typeface="宋体" pitchFamily="2" charset="-122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187450" y="1989138"/>
            <a:ext cx="7813706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．用一句话或简明的语句概括故事情节。</a:t>
            </a:r>
          </a:p>
          <a:p>
            <a:pPr>
              <a:lnSpc>
                <a:spcPct val="180000"/>
              </a:lnSpc>
            </a:pP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．文中共写了哪几件事，请依次加以概括。</a:t>
            </a:r>
          </a:p>
          <a:p>
            <a:pPr>
              <a:lnSpc>
                <a:spcPct val="180000"/>
              </a:lnSpc>
            </a:pP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．概括小说的部分内容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包括指出开端、发</a:t>
            </a:r>
          </a:p>
          <a:p>
            <a:pPr lvl="1">
              <a:lnSpc>
                <a:spcPct val="180000"/>
              </a:lnSpc>
            </a:pP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展、高潮和结局四部分中的某一方面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395288" y="1360488"/>
            <a:ext cx="4752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33CC"/>
                </a:solidFill>
              </a:rPr>
              <a:t>常见提问方式：</a:t>
            </a:r>
          </a:p>
        </p:txBody>
      </p:sp>
      <p:sp>
        <p:nvSpPr>
          <p:cNvPr id="5" name="矩形 4"/>
          <p:cNvSpPr/>
          <p:nvPr/>
        </p:nvSpPr>
        <p:spPr>
          <a:xfrm>
            <a:off x="142844" y="5357826"/>
            <a:ext cx="8572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33CC"/>
                </a:solidFill>
                <a:latin typeface="宋体" pitchFamily="2" charset="-122"/>
              </a:rPr>
              <a:t>常用答题模</a:t>
            </a:r>
            <a:r>
              <a:rPr lang="zh-CN" altLang="en-US" sz="3600" b="1" dirty="0" smtClean="0">
                <a:solidFill>
                  <a:srgbClr val="0033CC"/>
                </a:solidFill>
                <a:latin typeface="宋体" pitchFamily="2" charset="-122"/>
              </a:rPr>
              <a:t>式</a:t>
            </a:r>
            <a:r>
              <a:rPr lang="en-US" altLang="zh-CN" sz="3600" b="1" dirty="0" smtClean="0">
                <a:solidFill>
                  <a:srgbClr val="0033CC"/>
                </a:solidFill>
                <a:latin typeface="宋体" pitchFamily="2" charset="-122"/>
              </a:rPr>
              <a:t>:(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何时何地）何人做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何事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209800" y="2895600"/>
            <a:ext cx="3933825" cy="27733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None/>
            </a:pPr>
            <a:r>
              <a:rPr lang="zh-CN" altLang="en-US" sz="8800">
                <a:solidFill>
                  <a:srgbClr val="000000"/>
                </a:solidFill>
              </a:rPr>
              <a:t>回   </a:t>
            </a:r>
          </a:p>
          <a:p>
            <a:pPr algn="ctr">
              <a:buFontTx/>
              <a:buNone/>
            </a:pPr>
            <a:r>
              <a:rPr lang="zh-CN" altLang="en-US" sz="8800">
                <a:solidFill>
                  <a:srgbClr val="000000"/>
                </a:solidFill>
              </a:rPr>
              <a:t>忆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581400" y="3048000"/>
            <a:ext cx="1528763" cy="2560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>
                <a:solidFill>
                  <a:srgbClr val="FFFFFF"/>
                </a:solidFill>
              </a:rPr>
              <a:t>回忆</a:t>
            </a:r>
          </a:p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14282" y="1428736"/>
            <a:ext cx="2176462" cy="4114800"/>
          </a:xfrm>
          <a:effectLst>
            <a:outerShdw dist="68392" dir="1308085" algn="ctr" rotWithShape="0">
              <a:srgbClr val="000099"/>
            </a:outerShdw>
          </a:effectLst>
        </p:spPr>
        <p:txBody>
          <a:bodyPr/>
          <a:lstStyle/>
          <a:p>
            <a:pPr eaLnBrk="1" hangingPunct="1"/>
            <a:r>
              <a:rPr lang="zh-CN" sz="4400" b="1" dirty="0" smtClean="0">
                <a:solidFill>
                  <a:srgbClr val="FF0000"/>
                </a:solidFill>
                <a:ea typeface="华文新魏" pitchFamily="2" charset="-122"/>
              </a:rPr>
              <a:t>序幕</a:t>
            </a:r>
          </a:p>
          <a:p>
            <a:pPr eaLnBrk="1" hangingPunct="1"/>
            <a:r>
              <a:rPr lang="zh-CN" sz="4400" b="1" dirty="0" smtClean="0">
                <a:solidFill>
                  <a:srgbClr val="FF0000"/>
                </a:solidFill>
                <a:ea typeface="华文新魏" pitchFamily="2" charset="-122"/>
              </a:rPr>
              <a:t>结局</a:t>
            </a:r>
          </a:p>
          <a:p>
            <a:pPr eaLnBrk="1" hangingPunct="1"/>
            <a:r>
              <a:rPr lang="zh-CN" sz="4400" b="1" dirty="0" smtClean="0">
                <a:solidFill>
                  <a:srgbClr val="FF0000"/>
                </a:solidFill>
                <a:ea typeface="华文新魏" pitchFamily="2" charset="-122"/>
              </a:rPr>
              <a:t>开端</a:t>
            </a:r>
          </a:p>
          <a:p>
            <a:pPr eaLnBrk="1" hangingPunct="1"/>
            <a:r>
              <a:rPr lang="zh-CN" sz="4400" b="1" dirty="0" smtClean="0">
                <a:solidFill>
                  <a:srgbClr val="FF0000"/>
                </a:solidFill>
                <a:ea typeface="华文新魏" pitchFamily="2" charset="-122"/>
              </a:rPr>
              <a:t>发展</a:t>
            </a:r>
          </a:p>
          <a:p>
            <a:pPr eaLnBrk="1" hangingPunct="1"/>
            <a:r>
              <a:rPr lang="zh-CN" sz="4400" b="1" dirty="0" smtClean="0">
                <a:solidFill>
                  <a:srgbClr val="FF0000"/>
                </a:solidFill>
                <a:ea typeface="华文新魏" pitchFamily="2" charset="-122"/>
              </a:rPr>
              <a:t>高潮</a:t>
            </a:r>
          </a:p>
          <a:p>
            <a:pPr eaLnBrk="1" hangingPunct="1"/>
            <a:r>
              <a:rPr lang="zh-CN" sz="4400" b="1" dirty="0" smtClean="0">
                <a:solidFill>
                  <a:srgbClr val="FF0000"/>
                </a:solidFill>
                <a:ea typeface="华文新魏" pitchFamily="2" charset="-122"/>
              </a:rPr>
              <a:t>尾声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133600" y="1447800"/>
            <a:ext cx="5916613" cy="4876800"/>
          </a:xfrm>
          <a:prstGeom prst="rect">
            <a:avLst/>
          </a:prstGeom>
          <a:solidFill>
            <a:schemeClr val="accent1">
              <a:alpha val="69019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祝福景象与鲁四老爷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祥林嫂凄然死去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祥林嫂初到鲁镇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祥林嫂被迫改嫁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祥林嫂再到鲁镇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altLang="en-US" sz="4400" b="1" dirty="0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祝福景象和我的感受</a:t>
            </a: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6096000" y="2514600"/>
            <a:ext cx="1676400" cy="3200400"/>
          </a:xfrm>
          <a:prstGeom prst="curvedLeftArrow">
            <a:avLst>
              <a:gd name="adj1" fmla="val 18578"/>
              <a:gd name="adj2" fmla="val 39260"/>
              <a:gd name="adj3" fmla="val 318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FontTx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7848600" y="3200400"/>
            <a:ext cx="6858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5400" b="1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倒叙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57126" y="571480"/>
            <a:ext cx="87868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快速阅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读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祝福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全</a:t>
            </a:r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文，梳理全文情节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3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3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3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 autoUpdateAnimBg="0"/>
      <p:bldP spid="13315" grpId="0" bldLvl="0" animBg="1" autoUpdateAnimBg="0"/>
      <p:bldP spid="13318" grpId="0" build="p" autoUpdateAnimBg="0"/>
      <p:bldP spid="13319" grpId="0" animBg="1"/>
      <p:bldP spid="1332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-142875" y="3000372"/>
            <a:ext cx="9286875" cy="2432050"/>
          </a:xfrm>
          <a:solidFill>
            <a:schemeClr val="bg1">
              <a:alpha val="69019"/>
            </a:schemeClr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400" b="1" dirty="0" smtClean="0">
                <a:solidFill>
                  <a:srgbClr val="000000"/>
                </a:solidFill>
                <a:ea typeface="华文新魏" pitchFamily="2" charset="-122"/>
              </a:rPr>
              <a:t>         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设置悬念，有吸引力。</a:t>
            </a:r>
            <a:r>
              <a:rPr lang="zh-CN" altLang="zh-CN" sz="3600" b="1" dirty="0" smtClean="0">
                <a:ea typeface="华文新魏" pitchFamily="2" charset="-122"/>
              </a:rPr>
              <a:t>（</a:t>
            </a:r>
            <a:r>
              <a:rPr lang="zh-CN" altLang="zh-CN" sz="3600" b="1" dirty="0" smtClean="0">
                <a:solidFill>
                  <a:srgbClr val="FF0000"/>
                </a:solidFill>
                <a:ea typeface="华文行楷" pitchFamily="2" charset="-122"/>
              </a:rPr>
              <a:t>情节安排</a:t>
            </a:r>
            <a:r>
              <a:rPr lang="zh-CN" altLang="zh-CN" sz="3600" b="1" dirty="0" smtClean="0">
                <a:ea typeface="华文新魏" pitchFamily="2" charset="-122"/>
              </a:rPr>
              <a:t>）</a:t>
            </a:r>
            <a:endParaRPr lang="zh-CN" altLang="en-US" sz="3600" b="1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  把祝福的景象和祥林嫂的死连在一起，形成强烈的</a:t>
            </a:r>
            <a:r>
              <a:rPr lang="zh-CN" altLang="en-US" sz="36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对比，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突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出</a:t>
            </a:r>
            <a:r>
              <a:rPr lang="zh-CN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反</a:t>
            </a:r>
            <a:r>
              <a:rPr lang="zh-CN" altLang="zh-CN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封建的主题</a:t>
            </a:r>
            <a:r>
              <a:rPr lang="zh-CN" altLang="zh-CN" sz="3600" b="1" dirty="0" smtClean="0">
                <a:ea typeface="华文新魏" pitchFamily="2" charset="-122"/>
              </a:rPr>
              <a:t>。（</a:t>
            </a:r>
            <a:r>
              <a:rPr lang="zh-CN" altLang="zh-CN" sz="3600" b="1" dirty="0" smtClean="0">
                <a:solidFill>
                  <a:srgbClr val="FF0000"/>
                </a:solidFill>
                <a:ea typeface="华文行楷" pitchFamily="2" charset="-122"/>
              </a:rPr>
              <a:t>表现主题</a:t>
            </a:r>
            <a:r>
              <a:rPr lang="zh-CN" altLang="zh-CN" sz="3600" b="1" dirty="0" smtClean="0">
                <a:ea typeface="华文新魏" pitchFamily="2" charset="-122"/>
              </a:rPr>
              <a:t>）</a:t>
            </a:r>
            <a:endParaRPr lang="zh-CN" altLang="en-US" sz="3600" b="1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85918" y="1214422"/>
            <a:ext cx="505458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b="1" kern="0" dirty="0" smtClean="0">
                <a:solidFill>
                  <a:srgbClr val="FF00FF"/>
                </a:solidFill>
              </a:rPr>
              <a:t>★</a:t>
            </a:r>
            <a:r>
              <a:rPr lang="zh-CN" altLang="en-US" sz="5400" b="1" kern="0" dirty="0" smtClean="0">
                <a:solidFill>
                  <a:srgbClr val="FF00FF"/>
                </a:solidFill>
              </a:rPr>
              <a:t>倒叙的作用：</a:t>
            </a:r>
          </a:p>
          <a:p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879475" y="515938"/>
            <a:ext cx="62849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（二）情节作用题</a:t>
            </a:r>
          </a:p>
        </p:txBody>
      </p:sp>
      <p:sp>
        <p:nvSpPr>
          <p:cNvPr id="35842" name="Text Box 3"/>
          <p:cNvSpPr txBox="1">
            <a:spLocks noChangeArrowheads="1"/>
          </p:cNvSpPr>
          <p:nvPr/>
        </p:nvSpPr>
        <p:spPr bwMode="auto">
          <a:xfrm>
            <a:off x="879475" y="1633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900113" y="1052513"/>
            <a:ext cx="7489825" cy="2022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黑体" pitchFamily="49" charset="-122"/>
                <a:ea typeface="黑体" pitchFamily="49" charset="-122"/>
              </a:rPr>
              <a:t>常见提问方式：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文中写了</a:t>
            </a:r>
            <a:r>
              <a:rPr lang="zh-CN" altLang="zh-CN" sz="2800" b="1" dirty="0">
                <a:latin typeface="黑体" pitchFamily="49" charset="-122"/>
                <a:ea typeface="黑体" pitchFamily="49" charset="-122"/>
              </a:rPr>
              <a:t>XX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情景在小说中起到什么作用？</a:t>
            </a:r>
            <a:r>
              <a:rPr lang="en-US" altLang="zh-CN" sz="2800" b="1" dirty="0">
                <a:latin typeface="黑体" pitchFamily="49" charset="-122"/>
                <a:ea typeface="黑体" pitchFamily="49" charset="-122"/>
              </a:rPr>
              <a:t>②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某事物、人物在小说中有什么作用？</a:t>
            </a: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971550" y="3933825"/>
            <a:ext cx="12969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863600" y="3571876"/>
            <a:ext cx="828040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解题思路：内容作用﹢结构作用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8229600" cy="72548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怎样鉴赏故事情节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765175"/>
            <a:ext cx="8229600" cy="6092825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解题思路：内容作用﹢结构作用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情节的作用：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交代人物活动的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环境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设置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悬念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，引起读者阅读的兴趣。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为后面的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情节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发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展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做铺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垫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照应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前文。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推动情节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发展。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刻画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人物性格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表现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主旨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或深化主旨。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起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线索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作用。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ß"/>
              <a:defRPr/>
            </a:pP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埋下</a:t>
            </a:r>
            <a:r>
              <a:rPr lang="zh-CN" altLang="en-US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伏笔</a:t>
            </a:r>
            <a:r>
              <a:rPr lang="zh-CN" alt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ß"/>
              <a:defRPr/>
            </a:pPr>
            <a:endParaRPr lang="zh-CN" alt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ß"/>
              <a:defRPr/>
            </a:pP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2539</Words>
  <Application>Microsoft Office PowerPoint</Application>
  <PresentationFormat>全屏显示(4:3)</PresentationFormat>
  <Paragraphs>189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默认设计模板</vt:lpstr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怎样鉴赏故事情节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标题作用之探讨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XTZJ</cp:lastModifiedBy>
  <cp:revision>26</cp:revision>
  <dcterms:created xsi:type="dcterms:W3CDTF">2018-05-03T08:03:51Z</dcterms:created>
  <dcterms:modified xsi:type="dcterms:W3CDTF">2018-05-03T13:49:18Z</dcterms:modified>
</cp:coreProperties>
</file>