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tiff" ContentType="image/tiff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1158" r:id="rId3"/>
    <p:sldId id="1156" r:id="rId4"/>
    <p:sldId id="699" r:id="rId5"/>
    <p:sldId id="1119" r:id="rId6"/>
    <p:sldId id="794" r:id="rId7"/>
    <p:sldId id="1190" r:id="rId8"/>
    <p:sldId id="1175" r:id="rId9"/>
    <p:sldId id="1120" r:id="rId10"/>
    <p:sldId id="1110" r:id="rId11"/>
    <p:sldId id="1256" r:id="rId12"/>
    <p:sldId id="1121" r:id="rId13"/>
    <p:sldId id="1238" r:id="rId14"/>
    <p:sldId id="1257" r:id="rId15"/>
    <p:sldId id="1179" r:id="rId16"/>
    <p:sldId id="1181" r:id="rId17"/>
    <p:sldId id="1260" r:id="rId18"/>
    <p:sldId id="1261" r:id="rId19"/>
    <p:sldId id="1258" r:id="rId20"/>
    <p:sldId id="1262" r:id="rId21"/>
    <p:sldId id="1263" r:id="rId22"/>
    <p:sldId id="1259" r:id="rId23"/>
    <p:sldId id="1243" r:id="rId24"/>
    <p:sldId id="1264" r:id="rId25"/>
    <p:sldId id="1265" r:id="rId26"/>
    <p:sldId id="1147" r:id="rId27"/>
    <p:sldId id="1144" r:id="rId28"/>
    <p:sldId id="1145" r:id="rId29"/>
    <p:sldId id="1148" r:id="rId30"/>
    <p:sldId id="1149" r:id="rId31"/>
    <p:sldId id="1150" r:id="rId32"/>
    <p:sldId id="1151" r:id="rId33"/>
    <p:sldId id="1266" r:id="rId34"/>
  </p:sldIdLst>
  <p:sldSz cx="12190095" cy="6859270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B4C7E7"/>
    <a:srgbClr val="FFD966"/>
    <a:srgbClr val="F3EFE5"/>
    <a:srgbClr val="00CCFF"/>
    <a:srgbClr val="FF9900"/>
    <a:srgbClr val="0000CC"/>
    <a:srgbClr val="9BBD59"/>
    <a:srgbClr val="7BC14A"/>
    <a:srgbClr val="6DDA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77" autoAdjust="0"/>
    <p:restoredTop sz="81338" autoAdjust="0"/>
  </p:normalViewPr>
  <p:slideViewPr>
    <p:cSldViewPr>
      <p:cViewPr>
        <p:scale>
          <a:sx n="100" d="100"/>
          <a:sy n="100" d="100"/>
        </p:scale>
        <p:origin x="-972" y="-312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96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image" Target="../media/image25.e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image" Target="../media/image27.e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image" Target="../media/image2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762" y="1122571"/>
            <a:ext cx="9142571" cy="2388042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762" y="3602705"/>
            <a:ext cx="9142571" cy="1656069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5365" indent="0" algn="ctr">
              <a:buNone/>
              <a:defRPr sz="1600"/>
            </a:lvl6pPr>
            <a:lvl7pPr marL="2742565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069" y="365193"/>
            <a:ext cx="10513957" cy="581291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20" y="1710055"/>
            <a:ext cx="10513957" cy="2853265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20" y="4590313"/>
            <a:ext cx="10513957" cy="150046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69" y="1825963"/>
            <a:ext cx="5180790" cy="435214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235" y="1825963"/>
            <a:ext cx="5180790" cy="435214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57" y="365193"/>
            <a:ext cx="10513957" cy="132580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589" y="1778767"/>
            <a:ext cx="4872812" cy="824065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5365" indent="0">
              <a:buNone/>
              <a:defRPr sz="1800"/>
            </a:lvl6pPr>
            <a:lvl7pPr marL="2742565" indent="0">
              <a:buNone/>
              <a:defRPr sz="1800"/>
            </a:lvl7pPr>
            <a:lvl8pPr marL="3199765" indent="0">
              <a:buNone/>
              <a:defRPr sz="1800"/>
            </a:lvl8pPr>
            <a:lvl9pPr marL="3656965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589" y="2665872"/>
            <a:ext cx="4872812" cy="352493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5960" y="1778767"/>
            <a:ext cx="4896811" cy="824065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5365" indent="0">
              <a:buNone/>
              <a:defRPr sz="1800"/>
            </a:lvl6pPr>
            <a:lvl7pPr marL="2742565" indent="0">
              <a:buNone/>
              <a:defRPr sz="1800"/>
            </a:lvl7pPr>
            <a:lvl8pPr marL="3199765" indent="0">
              <a:buNone/>
              <a:defRPr sz="1800"/>
            </a:lvl8pPr>
            <a:lvl9pPr marL="3656965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5960" y="2665872"/>
            <a:ext cx="4896811" cy="352493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57" y="457285"/>
            <a:ext cx="4164698" cy="160049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378" y="457286"/>
            <a:ext cx="6171235" cy="5404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5365" indent="0">
              <a:buNone/>
              <a:defRPr sz="2000"/>
            </a:lvl6pPr>
            <a:lvl7pPr marL="2742565" indent="0">
              <a:buNone/>
              <a:defRPr sz="2000"/>
            </a:lvl7pPr>
            <a:lvl8pPr marL="3199765" indent="0">
              <a:buNone/>
              <a:defRPr sz="2000"/>
            </a:lvl8pPr>
            <a:lvl9pPr marL="3656965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57" y="2057781"/>
            <a:ext cx="4164698" cy="3812294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5365" indent="0">
              <a:buNone/>
              <a:defRPr sz="1400"/>
            </a:lvl6pPr>
            <a:lvl7pPr marL="2742565" indent="0">
              <a:buNone/>
              <a:defRPr sz="1400"/>
            </a:lvl7pPr>
            <a:lvl8pPr marL="3199765" indent="0">
              <a:buNone/>
              <a:defRPr sz="1400"/>
            </a:lvl8pPr>
            <a:lvl9pPr marL="3656965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537" y="365193"/>
            <a:ext cx="2628489" cy="581291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69" y="365193"/>
            <a:ext cx="7733091" cy="581291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4" Type="http://schemas.openxmlformats.org/officeDocument/2006/relationships/theme" Target="../theme/theme1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069" y="365193"/>
            <a:ext cx="10513957" cy="13258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69" y="1825963"/>
            <a:ext cx="10513957" cy="43521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069" y="6357527"/>
            <a:ext cx="2742771" cy="36519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7969" y="6357527"/>
            <a:ext cx="4114157" cy="36519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254" y="6357527"/>
            <a:ext cx="2742771" cy="36519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765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65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7.emf"/><Relationship Id="rId1" Type="http://schemas.openxmlformats.org/officeDocument/2006/relationships/package" Target="../embeddings/Document2.docx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22.xml"/><Relationship Id="rId3" Type="http://schemas.openxmlformats.org/officeDocument/2006/relationships/slide" Target="slide13.xml"/><Relationship Id="rId2" Type="http://schemas.openxmlformats.org/officeDocument/2006/relationships/image" Target="../media/image9.emf"/><Relationship Id="rId1" Type="http://schemas.openxmlformats.org/officeDocument/2006/relationships/package" Target="../embeddings/Document3.docx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23.xml"/><Relationship Id="rId2" Type="http://schemas.openxmlformats.org/officeDocument/2006/relationships/image" Target="../media/image10.emf"/><Relationship Id="rId1" Type="http://schemas.openxmlformats.org/officeDocument/2006/relationships/package" Target="../embeddings/Document4.docx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11.emf"/><Relationship Id="rId1" Type="http://schemas.openxmlformats.org/officeDocument/2006/relationships/package" Target="../embeddings/Document5.docx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6.vml"/><Relationship Id="rId4" Type="http://schemas.openxmlformats.org/officeDocument/2006/relationships/slideLayout" Target="../slideLayouts/slideLayout25.xml"/><Relationship Id="rId3" Type="http://schemas.openxmlformats.org/officeDocument/2006/relationships/image" Target="../media/image12.emf"/><Relationship Id="rId2" Type="http://schemas.openxmlformats.org/officeDocument/2006/relationships/package" Target="../embeddings/Document6.docx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7.vml"/><Relationship Id="rId4" Type="http://schemas.openxmlformats.org/officeDocument/2006/relationships/slideLayout" Target="../slideLayouts/slideLayout27.xml"/><Relationship Id="rId3" Type="http://schemas.openxmlformats.org/officeDocument/2006/relationships/image" Target="../media/image14.png"/><Relationship Id="rId2" Type="http://schemas.openxmlformats.org/officeDocument/2006/relationships/image" Target="../media/image13.emf"/><Relationship Id="rId1" Type="http://schemas.openxmlformats.org/officeDocument/2006/relationships/package" Target="../embeddings/Document7.docx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8.vml"/><Relationship Id="rId4" Type="http://schemas.openxmlformats.org/officeDocument/2006/relationships/slideLayout" Target="../slideLayouts/slideLayout28.xml"/><Relationship Id="rId3" Type="http://schemas.openxmlformats.org/officeDocument/2006/relationships/slide" Target="slide19.xml"/><Relationship Id="rId2" Type="http://schemas.openxmlformats.org/officeDocument/2006/relationships/image" Target="../media/image15.emf"/><Relationship Id="rId1" Type="http://schemas.openxmlformats.org/officeDocument/2006/relationships/package" Target="../embeddings/Document8.docx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9.vml"/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6.emf"/><Relationship Id="rId1" Type="http://schemas.openxmlformats.org/officeDocument/2006/relationships/package" Target="../embeddings/Document9.docx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0.vml"/><Relationship Id="rId5" Type="http://schemas.openxmlformats.org/officeDocument/2006/relationships/slideLayout" Target="../slideLayouts/slideLayout30.xml"/><Relationship Id="rId4" Type="http://schemas.openxmlformats.org/officeDocument/2006/relationships/image" Target="../media/image18.emf"/><Relationship Id="rId3" Type="http://schemas.openxmlformats.org/officeDocument/2006/relationships/package" Target="../embeddings/Document11.docx"/><Relationship Id="rId2" Type="http://schemas.openxmlformats.org/officeDocument/2006/relationships/image" Target="../media/image17.emf"/><Relationship Id="rId1" Type="http://schemas.openxmlformats.org/officeDocument/2006/relationships/package" Target="../embeddings/Document10.docx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1.vml"/><Relationship Id="rId4" Type="http://schemas.openxmlformats.org/officeDocument/2006/relationships/slideLayout" Target="../slideLayouts/slideLayout31.xml"/><Relationship Id="rId3" Type="http://schemas.openxmlformats.org/officeDocument/2006/relationships/image" Target="../media/image19.emf"/><Relationship Id="rId2" Type="http://schemas.openxmlformats.org/officeDocument/2006/relationships/package" Target="../embeddings/Document12.docx"/><Relationship Id="rId1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2.xml"/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" Target="slide23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2.vml"/><Relationship Id="rId3" Type="http://schemas.openxmlformats.org/officeDocument/2006/relationships/slideLayout" Target="../slideLayouts/slideLayout33.xml"/><Relationship Id="rId2" Type="http://schemas.openxmlformats.org/officeDocument/2006/relationships/image" Target="../media/image20.emf"/><Relationship Id="rId1" Type="http://schemas.openxmlformats.org/officeDocument/2006/relationships/package" Target="../embeddings/Document13.docx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3.vml"/><Relationship Id="rId5" Type="http://schemas.openxmlformats.org/officeDocument/2006/relationships/slideLayout" Target="../slideLayouts/slideLayout34.xml"/><Relationship Id="rId4" Type="http://schemas.openxmlformats.org/officeDocument/2006/relationships/image" Target="../media/image5.png"/><Relationship Id="rId3" Type="http://schemas.openxmlformats.org/officeDocument/2006/relationships/slide" Target="slide3.xml"/><Relationship Id="rId2" Type="http://schemas.openxmlformats.org/officeDocument/2006/relationships/image" Target="../media/image21.emf"/><Relationship Id="rId1" Type="http://schemas.openxmlformats.org/officeDocument/2006/relationships/package" Target="../embeddings/Document14.docx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4.vml"/><Relationship Id="rId8" Type="http://schemas.openxmlformats.org/officeDocument/2006/relationships/slideLayout" Target="../slideLayouts/slideLayout36.xml"/><Relationship Id="rId7" Type="http://schemas.openxmlformats.org/officeDocument/2006/relationships/image" Target="../media/image22.emf"/><Relationship Id="rId6" Type="http://schemas.openxmlformats.org/officeDocument/2006/relationships/package" Target="../embeddings/Document15.docx"/><Relationship Id="rId5" Type="http://schemas.openxmlformats.org/officeDocument/2006/relationships/slide" Target="slide26.xml"/><Relationship Id="rId4" Type="http://schemas.openxmlformats.org/officeDocument/2006/relationships/slide" Target="slide30.xml"/><Relationship Id="rId3" Type="http://schemas.openxmlformats.org/officeDocument/2006/relationships/slide" Target="slide29.xml"/><Relationship Id="rId2" Type="http://schemas.openxmlformats.org/officeDocument/2006/relationships/slide" Target="slide28.xml"/><Relationship Id="rId1" Type="http://schemas.openxmlformats.org/officeDocument/2006/relationships/slide" Target="slide2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7" Type="http://schemas.openxmlformats.org/officeDocument/2006/relationships/image" Target="../media/image24.png"/><Relationship Id="rId6" Type="http://schemas.openxmlformats.org/officeDocument/2006/relationships/image" Target="../media/image23.png"/><Relationship Id="rId5" Type="http://schemas.openxmlformats.org/officeDocument/2006/relationships/slide" Target="slide26.xml"/><Relationship Id="rId4" Type="http://schemas.openxmlformats.org/officeDocument/2006/relationships/slide" Target="slide30.xml"/><Relationship Id="rId3" Type="http://schemas.openxmlformats.org/officeDocument/2006/relationships/slide" Target="slide29.xml"/><Relationship Id="rId2" Type="http://schemas.openxmlformats.org/officeDocument/2006/relationships/slide" Target="slide28.xml"/><Relationship Id="rId1" Type="http://schemas.openxmlformats.org/officeDocument/2006/relationships/slide" Target="slide27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6.emf"/><Relationship Id="rId8" Type="http://schemas.openxmlformats.org/officeDocument/2006/relationships/package" Target="../embeddings/Document17.docx"/><Relationship Id="rId7" Type="http://schemas.openxmlformats.org/officeDocument/2006/relationships/slide" Target="slide26.xml"/><Relationship Id="rId6" Type="http://schemas.openxmlformats.org/officeDocument/2006/relationships/slide" Target="slide30.xml"/><Relationship Id="rId5" Type="http://schemas.openxmlformats.org/officeDocument/2006/relationships/slide" Target="slide29.xml"/><Relationship Id="rId4" Type="http://schemas.openxmlformats.org/officeDocument/2006/relationships/slide" Target="slide28.xml"/><Relationship Id="rId3" Type="http://schemas.openxmlformats.org/officeDocument/2006/relationships/slide" Target="slide27.xml"/><Relationship Id="rId2" Type="http://schemas.openxmlformats.org/officeDocument/2006/relationships/image" Target="../media/image25.emf"/><Relationship Id="rId11" Type="http://schemas.openxmlformats.org/officeDocument/2006/relationships/vmlDrawing" Target="../drawings/vmlDrawing15.vml"/><Relationship Id="rId10" Type="http://schemas.openxmlformats.org/officeDocument/2006/relationships/slideLayout" Target="../slideLayouts/slideLayout38.xml"/><Relationship Id="rId1" Type="http://schemas.openxmlformats.org/officeDocument/2006/relationships/package" Target="../embeddings/Document16.docx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emf"/><Relationship Id="rId8" Type="http://schemas.openxmlformats.org/officeDocument/2006/relationships/package" Target="../embeddings/Document19.docx"/><Relationship Id="rId7" Type="http://schemas.openxmlformats.org/officeDocument/2006/relationships/image" Target="../media/image27.emf"/><Relationship Id="rId6" Type="http://schemas.openxmlformats.org/officeDocument/2006/relationships/package" Target="../embeddings/Document18.docx"/><Relationship Id="rId5" Type="http://schemas.openxmlformats.org/officeDocument/2006/relationships/slide" Target="slide26.xml"/><Relationship Id="rId4" Type="http://schemas.openxmlformats.org/officeDocument/2006/relationships/slide" Target="slide30.xml"/><Relationship Id="rId3" Type="http://schemas.openxmlformats.org/officeDocument/2006/relationships/slide" Target="slide29.xml"/><Relationship Id="rId2" Type="http://schemas.openxmlformats.org/officeDocument/2006/relationships/slide" Target="slide28.xml"/><Relationship Id="rId11" Type="http://schemas.openxmlformats.org/officeDocument/2006/relationships/vmlDrawing" Target="../drawings/vmlDrawing16.vml"/><Relationship Id="rId10" Type="http://schemas.openxmlformats.org/officeDocument/2006/relationships/slideLayout" Target="../slideLayouts/slideLayout39.xml"/><Relationship Id="rId1" Type="http://schemas.openxmlformats.org/officeDocument/2006/relationships/slide" Target="slide27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25.xml"/><Relationship Id="rId3" Type="http://schemas.openxmlformats.org/officeDocument/2006/relationships/image" Target="../media/image2.png"/><Relationship Id="rId2" Type="http://schemas.openxmlformats.org/officeDocument/2006/relationships/slide" Target="slide4.xml"/><Relationship Id="rId1" Type="http://schemas.openxmlformats.org/officeDocument/2006/relationships/slide" Target="slide8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slide" Target="slide26.xml"/><Relationship Id="rId8" Type="http://schemas.openxmlformats.org/officeDocument/2006/relationships/slide" Target="slide30.xml"/><Relationship Id="rId7" Type="http://schemas.openxmlformats.org/officeDocument/2006/relationships/slide" Target="slide29.xml"/><Relationship Id="rId6" Type="http://schemas.openxmlformats.org/officeDocument/2006/relationships/slide" Target="slide28.xml"/><Relationship Id="rId5" Type="http://schemas.openxmlformats.org/officeDocument/2006/relationships/slide" Target="slide27.xml"/><Relationship Id="rId4" Type="http://schemas.openxmlformats.org/officeDocument/2006/relationships/image" Target="../media/image30.emf"/><Relationship Id="rId3" Type="http://schemas.openxmlformats.org/officeDocument/2006/relationships/package" Target="../embeddings/Document21.docx"/><Relationship Id="rId2" Type="http://schemas.openxmlformats.org/officeDocument/2006/relationships/image" Target="../media/image29.emf"/><Relationship Id="rId11" Type="http://schemas.openxmlformats.org/officeDocument/2006/relationships/vmlDrawing" Target="../drawings/vmlDrawing17.vml"/><Relationship Id="rId10" Type="http://schemas.openxmlformats.org/officeDocument/2006/relationships/slideLayout" Target="../slideLayouts/slideLayout40.xml"/><Relationship Id="rId1" Type="http://schemas.openxmlformats.org/officeDocument/2006/relationships/package" Target="../embeddings/Document20.docx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1.xml"/><Relationship Id="rId1" Type="http://schemas.openxmlformats.org/officeDocument/2006/relationships/image" Target="../media/image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image" Target="../media/image5.png"/><Relationship Id="rId1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image" Target="../media/image1.tif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6.emf"/><Relationship Id="rId1" Type="http://schemas.openxmlformats.org/officeDocument/2006/relationships/package" Target="../embeddings/Document1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F:\新建文件夹 (2)\新建文件夹 - 副本\30.jpg"/>
          <p:cNvPicPr>
            <a:picLocks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7" b="4980"/>
          <a:stretch>
            <a:fillRect/>
          </a:stretch>
        </p:blipFill>
        <p:spPr bwMode="auto">
          <a:xfrm>
            <a:off x="0" y="0"/>
            <a:ext cx="12190413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" name="组合 17"/>
          <p:cNvGrpSpPr/>
          <p:nvPr/>
        </p:nvGrpSpPr>
        <p:grpSpPr>
          <a:xfrm>
            <a:off x="-2891" y="3707638"/>
            <a:ext cx="12192000" cy="1375395"/>
            <a:chOff x="-1524000" y="2705990"/>
            <a:chExt cx="12192000" cy="1375395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组合 20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1" name="矩形 10"/>
          <p:cNvSpPr/>
          <p:nvPr/>
        </p:nvSpPr>
        <p:spPr>
          <a:xfrm>
            <a:off x="3042295" y="3698776"/>
            <a:ext cx="5347642" cy="646329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defTabSz="-635">
              <a:lnSpc>
                <a:spcPct val="150000"/>
              </a:lnSpc>
              <a:spcBef>
                <a:spcPts val="1300"/>
              </a:spcBef>
              <a:tabLst>
                <a:tab pos="2250440" algn="l"/>
              </a:tabLst>
            </a:pPr>
            <a:r>
              <a:rPr lang="zh-CN" altLang="en-US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第二章　</a:t>
            </a:r>
            <a:r>
              <a:rPr lang="en-US" altLang="zh-CN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§2.1　</a:t>
            </a:r>
            <a:r>
              <a:rPr lang="zh-CN" altLang="en-US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曲线与方程</a:t>
            </a:r>
            <a:endParaRPr lang="zh-CN" altLang="zh-CN" b="1" kern="100" dirty="0">
              <a:solidFill>
                <a:schemeClr val="tx1">
                  <a:lumMod val="75000"/>
                  <a:lumOff val="25000"/>
                </a:schemeClr>
              </a:solidFill>
              <a:latin typeface="Times New Roman"/>
              <a:ea typeface="微软雅黑" pitchFamily="34" charset="-122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42294" y="4250457"/>
            <a:ext cx="9146813" cy="738662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defTabSz="-635">
              <a:spcBef>
                <a:spcPts val="1300"/>
              </a:spcBef>
              <a:tabLst>
                <a:tab pos="2250440" algn="l"/>
              </a:tabLst>
            </a:pPr>
            <a:r>
              <a:rPr lang="en-US" altLang="zh-CN" sz="42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2.1.2</a:t>
            </a:r>
            <a:r>
              <a:rPr lang="zh-CN" altLang="en-US" sz="42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　求曲线的方程</a:t>
            </a:r>
            <a:endParaRPr lang="zh-CN" altLang="zh-CN" sz="4200" b="1" kern="100" dirty="0">
              <a:solidFill>
                <a:schemeClr val="tx1">
                  <a:lumMod val="85000"/>
                  <a:lumOff val="15000"/>
                </a:schemeClr>
              </a:solidFill>
              <a:latin typeface="Times New Roman"/>
              <a:ea typeface="微软雅黑" pitchFamily="34" charset="-122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389206" y="261442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Times New Roman"/>
              </a:rPr>
              <a:t>引申探究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若本例中的直线改为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8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，求动点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的轨迹方程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006297" y="1118528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9206" y="1821741"/>
            <a:ext cx="11412000" cy="434578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据题设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则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到直线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8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的距离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d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8|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9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9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化简，得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3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16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16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48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故动点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的轨迹方程为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3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16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16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48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3365510"/>
          <a:ext cx="11144250" cy="155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72" name="文档" r:id="rId1" imgW="11151235" imgH="1554480" progId="Word.Document.12">
                  <p:embed/>
                </p:oleObj>
              </mc:Choice>
              <mc:Fallback>
                <p:oleObj name="文档" r:id="rId1" imgW="11151235" imgH="1554480" progId="Word.Document.12">
                  <p:embed/>
                  <p:pic>
                    <p:nvPicPr>
                      <p:cNvPr id="0" name="图片 20587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3365510"/>
                        <a:ext cx="11144250" cy="1552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1125538"/>
            <a:ext cx="1141200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直接法求动点轨迹的关键及方法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关键：</a:t>
            </a:r>
            <a:r>
              <a:rPr lang="en-US" altLang="zh-CN" sz="2800" kern="100" spc="-100" dirty="0">
                <a:latin typeface="宋体" pitchFamily="2" charset="-122"/>
                <a:ea typeface="华文细黑" panose="02010600040101010101" charset="-122"/>
                <a:cs typeface="Times New Roman"/>
              </a:rPr>
              <a:t>①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建立恰当的平面直角坐标系；</a:t>
            </a:r>
            <a:r>
              <a:rPr lang="en-US" altLang="zh-CN" sz="2800" kern="100" spc="-100" dirty="0">
                <a:latin typeface="宋体" pitchFamily="2" charset="-122"/>
                <a:ea typeface="华文细黑" panose="02010600040101010101" charset="-122"/>
                <a:cs typeface="Times New Roman"/>
              </a:rPr>
              <a:t>②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找出所求动点满足的几何条件</a:t>
            </a:r>
            <a:r>
              <a:rPr lang="en-US" altLang="zh-CN" sz="2800" kern="100" spc="-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spc="-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方法：求曲线的方程遵循求曲线方程的五个步骤，在实际求解时可简化为三大步骤：建系、设点；根据动点满足的几何条件列方程；对所求的方程化简、说明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特别提醒：直接法求动点轨迹方程的突破点是将几何条件代数化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341687" y="-26590"/>
            <a:ext cx="2598804" cy="880109"/>
            <a:chOff x="11613" y="920823"/>
            <a:chExt cx="1443037" cy="733424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 userDrawn="1"/>
          </p:nvSpPr>
          <p:spPr>
            <a:xfrm>
              <a:off x="94283" y="1059225"/>
              <a:ext cx="1202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1609378"/>
          <a:ext cx="11144250" cy="167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92" name="文档" r:id="rId1" imgW="11151235" imgH="1687195" progId="Word.Document.12">
                  <p:embed/>
                </p:oleObj>
              </mc:Choice>
              <mc:Fallback>
                <p:oleObj name="文档" r:id="rId1" imgW="11151235" imgH="1687195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609378"/>
                        <a:ext cx="11144250" cy="167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26">
            <a:hlinkClick r:id="rId3" action="ppaction://hlinksldjump"/>
          </p:cNvPr>
          <p:cNvSpPr txBox="1"/>
          <p:nvPr/>
        </p:nvSpPr>
        <p:spPr>
          <a:xfrm>
            <a:off x="9006297" y="2659881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206" y="231619"/>
            <a:ext cx="11412000" cy="62945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4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设点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，由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N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0)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45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effectLst/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45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45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45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45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45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45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45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4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的轨迹方程为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3(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&gt;0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).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14350" y="914293"/>
          <a:ext cx="11144250" cy="5038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915" name="文档" r:id="rId1" imgW="11151235" imgH="5041265" progId="Word.Document.12">
                  <p:embed/>
                </p:oleObj>
              </mc:Choice>
              <mc:Fallback>
                <p:oleObj name="文档" r:id="rId1" imgW="11151235" imgH="5041265" progId="Word.Document.12">
                  <p:embed/>
                  <p:pic>
                    <p:nvPicPr>
                      <p:cNvPr id="0" name="图片 2079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914293"/>
                        <a:ext cx="11144250" cy="5038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7558" y="-26590"/>
            <a:ext cx="12143880" cy="648072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848" y="58313"/>
            <a:ext cx="12142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类型二　代入法求解曲线的方程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89206" y="631007"/>
            <a:ext cx="11412000" cy="129622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4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　动点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在曲线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上移动，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和定点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(3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连线的中点为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，求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点的轨迹方程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89206" y="2086928"/>
            <a:ext cx="11412000" cy="44201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4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设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45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effectLst/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45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45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4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又因为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在曲线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上，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4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所以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3)</a:t>
            </a:r>
            <a:r>
              <a:rPr lang="en-US" altLang="zh-CN" sz="2800" kern="100" baseline="300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4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所以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点的轨迹方程为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3)</a:t>
            </a:r>
            <a:r>
              <a:rPr lang="en-US" altLang="zh-CN" sz="2800" kern="100" baseline="300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514350" y="2694856"/>
          <a:ext cx="11144250" cy="223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124" name="文档" r:id="rId1" imgW="11151235" imgH="2247900" progId="Word.Document.12">
                  <p:embed/>
                </p:oleObj>
              </mc:Choice>
              <mc:Fallback>
                <p:oleObj name="文档" r:id="rId1" imgW="11151235" imgH="2247900" progId="Word.Document.12">
                  <p:embed/>
                  <p:pic>
                    <p:nvPicPr>
                      <p:cNvPr id="0" name="图片 1901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694856"/>
                        <a:ext cx="11144250" cy="2238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3677705" y="1447478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30" grpId="0" animBg="1"/>
      <p:bldP spid="30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1053530"/>
            <a:ext cx="1141200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代入法求解轨迹方程的步骤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设动点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，相关动点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).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Courier New" panose="02070309020205020404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341687" y="-26590"/>
            <a:ext cx="2598804" cy="880109"/>
            <a:chOff x="11613" y="920823"/>
            <a:chExt cx="1443037" cy="733424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 userDrawn="1"/>
          </p:nvSpPr>
          <p:spPr>
            <a:xfrm>
              <a:off x="94283" y="1059225"/>
              <a:ext cx="1202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2540383"/>
          <a:ext cx="11144250" cy="1457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956" name="文档" r:id="rId2" imgW="11151235" imgH="1458595" progId="Word.Document.12">
                  <p:embed/>
                </p:oleObj>
              </mc:Choice>
              <mc:Fallback>
                <p:oleObj name="文档" r:id="rId2" imgW="11151235" imgH="1458595" progId="Word.Document.12">
                  <p:embed/>
                  <p:pic>
                    <p:nvPicPr>
                      <p:cNvPr id="0" name="对象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540383"/>
                        <a:ext cx="11144250" cy="1457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389206" y="3783569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代入相关动点的轨迹方程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(4)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化简、整理，得所求轨迹方程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206" y="1811710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　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ABC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的顶点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固定，点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的对边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BC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的长是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BC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上的高的长是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BC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沿一条定直线移动，求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ABC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外心的轨迹方程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27" name="TextBox 26">
            <a:hlinkClick r:id="rId1" action="ppaction://hlinksldjump"/>
          </p:cNvPr>
          <p:cNvSpPr txBox="1"/>
          <p:nvPr/>
        </p:nvSpPr>
        <p:spPr>
          <a:xfrm>
            <a:off x="10417882" y="2659881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206" y="189434"/>
            <a:ext cx="11412000" cy="63278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如图所示，以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BC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所在的定直线为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轴，以过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点与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轴垂直的直线为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轴，建立直角坐标系，则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点的坐标为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设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ABC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的外心为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作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MN</a:t>
            </a:r>
            <a:r>
              <a:rPr lang="en-US" altLang="zh-CN" sz="2800" kern="100" dirty="0" err="1">
                <a:latin typeface="宋体" pitchFamily="2" charset="-122"/>
                <a:ea typeface="华文细黑" panose="02010600040101010101" charset="-122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BC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于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N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MN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是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BC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的垂直平分线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∵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BC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∴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BN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MN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又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是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ABC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的外心，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∈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{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||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MA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MB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|}.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Courier New" panose="02070309020205020404"/>
            </a:endParaRPr>
          </a:p>
          <a:p>
            <a:pPr algn="just" defTabSz="-635">
              <a:lnSpc>
                <a:spcPct val="18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Times New Roman"/>
              <a:ea typeface="华文细黑" panose="02010600040101010101" charset="-122"/>
              <a:cs typeface="Courier New" panose="02070309020205020404"/>
            </a:endParaRPr>
          </a:p>
          <a:p>
            <a:pPr algn="just" defTabSz="-635">
              <a:lnSpc>
                <a:spcPct val="18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 panose="02010600040101010101" charset="-122"/>
              <a:cs typeface="Courier New" panose="02070309020205020404"/>
            </a:endParaRPr>
          </a:p>
          <a:p>
            <a:pPr algn="just" defTabSz="-635">
              <a:lnSpc>
                <a:spcPct val="18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effectLst/>
              <a:latin typeface="Times New Roman"/>
              <a:ea typeface="华文细黑" panose="02010600040101010101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化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简，得所求轨迹方程为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by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14350" y="3613158"/>
          <a:ext cx="11144250" cy="232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978" name="文档" r:id="rId1" imgW="11151235" imgH="2330450" progId="Word.Document.12">
                  <p:embed/>
                </p:oleObj>
              </mc:Choice>
              <mc:Fallback>
                <p:oleObj name="文档" r:id="rId1" imgW="11151235" imgH="2330450" progId="Word.Document.12">
                  <p:embed/>
                  <p:pic>
                    <p:nvPicPr>
                      <p:cNvPr id="0" name="图片 2109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3613158"/>
                        <a:ext cx="11144250" cy="232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图片 5" descr="F:\2017赵瑊\同步\数学 人A2-1\word\2-5.TIF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398" y="1696077"/>
            <a:ext cx="3905800" cy="33899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7558" y="-26590"/>
            <a:ext cx="12143880" cy="648072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848" y="58313"/>
            <a:ext cx="12142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类型三　根据曲线的方程求两曲线的交点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89206" y="1646829"/>
            <a:ext cx="11412000" cy="171095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20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　过点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(1</a:t>
            </a:r>
            <a:r>
              <a:rPr lang="zh-CN" altLang="zh-CN" sz="2800" kern="100" spc="-7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的直线与曲线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dirty="0" err="1">
                <a:latin typeface="宋体" pitchFamily="2" charset="-122"/>
                <a:ea typeface="华文细黑" panose="02010600040101010101" charset="-122"/>
                <a:cs typeface="Times New Roman"/>
              </a:rPr>
              <a:t>≠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有两个不同的交点</a:t>
            </a:r>
            <a:r>
              <a:rPr lang="zh-CN" altLang="zh-CN" sz="2800" kern="100" spc="-7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且这两个交点的纵坐标之和为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，求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的取值范围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5932140" y="1756937"/>
          <a:ext cx="381000" cy="103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002" name="文档" r:id="rId1" imgW="389890" imgH="1039495" progId="Word.Document.12">
                  <p:embed/>
                </p:oleObj>
              </mc:Choice>
              <mc:Fallback>
                <p:oleObj name="文档" r:id="rId1" imgW="389890" imgH="1039495" progId="Word.Document.12">
                  <p:embed/>
                  <p:pic>
                    <p:nvPicPr>
                      <p:cNvPr id="0" name="图片 21200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32140" y="1756937"/>
                        <a:ext cx="381000" cy="1038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>
            <a:hlinkClick r:id="rId3" action="ppaction://hlinksldjump"/>
          </p:cNvPr>
          <p:cNvSpPr txBox="1"/>
          <p:nvPr/>
        </p:nvSpPr>
        <p:spPr>
          <a:xfrm>
            <a:off x="6990073" y="2875256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206" y="255534"/>
            <a:ext cx="11412000" cy="619859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当过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点的直线斜率为零或斜率不存在时，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不可能与曲线有两个公共点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设直线方程为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k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1)(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k</a:t>
            </a:r>
            <a:r>
              <a:rPr lang="en-US" altLang="zh-CN" sz="2800" kern="100" dirty="0" err="1">
                <a:latin typeface="宋体" pitchFamily="2" charset="-122"/>
                <a:ea typeface="华文细黑" panose="02010600040101010101" charset="-122"/>
                <a:cs typeface="Times New Roman"/>
              </a:rPr>
              <a:t>≠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6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消去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，得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k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ka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0.			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①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当此方程有两个不同的根，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即方程组有两个不同的解时，直线与曲线有两个不同的交点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Δ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k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en-US" altLang="zh-CN" sz="2800" kern="100" baseline="300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ka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&gt;0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14350" y="2277091"/>
          <a:ext cx="11144250" cy="181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044" name="文档" r:id="rId1" imgW="11151235" imgH="1819910" progId="Word.Document.12">
                  <p:embed/>
                </p:oleObj>
              </mc:Choice>
              <mc:Fallback>
                <p:oleObj name="文档" r:id="rId1" imgW="11151235" imgH="1819910" progId="Word.Document.12">
                  <p:embed/>
                  <p:pic>
                    <p:nvPicPr>
                      <p:cNvPr id="0" name="图片 2140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277091"/>
                        <a:ext cx="11144250" cy="1819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57206" y="837506"/>
            <a:ext cx="10476000" cy="468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12937" y="996380"/>
            <a:ext cx="9972000" cy="417650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78000"/>
              </a:lnSpc>
            </a:pPr>
            <a:r>
              <a:rPr lang="zh-CN" altLang="en-US" sz="3000" b="1" kern="1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学习目标</a:t>
            </a:r>
            <a:endParaRPr lang="en-US" altLang="zh-CN" sz="3000" b="1" kern="100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了解用坐标法研究几何问题的有关知识和观点，感受曲线的实际背景，明确其刻画现实世界和解决实际问题的作用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了解解析几何的基本思想、明确它所研究的基本问题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3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初步掌握根据已知条件求曲线方程的方法，同时进一步加深理解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曲线的方程、方程的曲线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的概念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 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206" y="189434"/>
            <a:ext cx="11412000" cy="63278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设方程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的两根分别为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由根与系数的关系，得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k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又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∵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k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代入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Δ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&gt;0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中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，得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)&gt;0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20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又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∵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k</a:t>
            </a:r>
            <a:r>
              <a:rPr lang="en-US" altLang="zh-CN" sz="2800" kern="100" dirty="0" err="1">
                <a:latin typeface="宋体" pitchFamily="2" charset="-122"/>
                <a:ea typeface="华文细黑" panose="02010600040101010101" charset="-122"/>
                <a:cs typeface="Times New Roman"/>
              </a:rPr>
              <a:t>≠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∴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dirty="0" err="1">
                <a:latin typeface="宋体" pitchFamily="2" charset="-122"/>
                <a:ea typeface="华文细黑" panose="02010600040101010101" charset="-122"/>
                <a:cs typeface="Times New Roman"/>
              </a:rPr>
              <a:t>≠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，即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dirty="0" err="1">
                <a:latin typeface="宋体" pitchFamily="2" charset="-122"/>
                <a:ea typeface="华文细黑" panose="02010600040101010101" charset="-122"/>
                <a:cs typeface="Times New Roman"/>
              </a:rPr>
              <a:t>≠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9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14350" y="3507313"/>
          <a:ext cx="11144250" cy="1123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88" name="文档" r:id="rId1" imgW="11151235" imgH="1124585" progId="Word.Document.12">
                  <p:embed/>
                </p:oleObj>
              </mc:Choice>
              <mc:Fallback>
                <p:oleObj name="文档" r:id="rId1" imgW="11151235" imgH="1124585" progId="Word.Document.12">
                  <p:embed/>
                  <p:pic>
                    <p:nvPicPr>
                      <p:cNvPr id="0" name="图片 21508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3507313"/>
                        <a:ext cx="11144250" cy="1123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14350" y="5634042"/>
          <a:ext cx="11144250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89" name="文档" r:id="rId3" imgW="11151235" imgH="1124585" progId="Word.Document.12">
                  <p:embed/>
                </p:oleObj>
              </mc:Choice>
              <mc:Fallback>
                <p:oleObj name="文档" r:id="rId3" imgW="11151235" imgH="1124585" progId="Word.Document.12">
                  <p:embed/>
                  <p:pic>
                    <p:nvPicPr>
                      <p:cNvPr id="0" name="图片 21508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5634042"/>
                        <a:ext cx="11144250" cy="1114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1053530"/>
            <a:ext cx="11412000" cy="395798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结合曲线方程的定义，两曲线的交点的坐标即为两曲线的方程构成的方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程组的解，所以可以把求两曲线交点坐标的问题转化为解方程组的问题，讨论交点的个数问题转化为讨论方程组解的个数问题</a:t>
            </a:r>
            <a:r>
              <a:rPr lang="en-US" altLang="zh-CN" sz="2800" kern="100" spc="-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即两曲线</a:t>
            </a:r>
            <a:r>
              <a:rPr lang="en-US" altLang="zh-CN" sz="2800" i="1" kern="100" spc="-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C</a:t>
            </a:r>
            <a:r>
              <a:rPr lang="en-US" altLang="zh-CN" sz="2800" kern="100" spc="-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和</a:t>
            </a:r>
            <a:r>
              <a:rPr lang="en-US" altLang="zh-CN" sz="2800" i="1" kern="100" spc="-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C</a:t>
            </a:r>
            <a:r>
              <a:rPr lang="en-US" altLang="zh-CN" sz="2800" kern="100" spc="-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的</a:t>
            </a:r>
            <a:r>
              <a:rPr lang="zh-CN" altLang="zh-CN" sz="2800" kern="100" spc="-100" dirty="0" smtClean="0">
                <a:latin typeface="Times New Roman"/>
                <a:ea typeface="华文细黑" panose="02010600040101010101" charset="-122"/>
                <a:cs typeface="Times New Roman"/>
              </a:rPr>
              <a:t>方</a:t>
            </a:r>
            <a:endParaRPr lang="en-US" altLang="zh-CN" sz="2800" kern="100" spc="-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7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spc="-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spc="-100" dirty="0" smtClean="0">
                <a:latin typeface="Times New Roman"/>
                <a:ea typeface="华文细黑" panose="02010600040101010101" charset="-122"/>
                <a:cs typeface="Times New Roman"/>
              </a:rPr>
              <a:t>程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分别为</a:t>
            </a:r>
            <a:r>
              <a:rPr lang="en-US" altLang="zh-CN" sz="2800" i="1" kern="100" spc="-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F</a:t>
            </a:r>
            <a:r>
              <a:rPr lang="en-US" altLang="zh-CN" sz="2800" kern="100" spc="-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spc="-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spc="-5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spc="-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spc="-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spc="-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和</a:t>
            </a:r>
            <a:r>
              <a:rPr lang="en-US" altLang="zh-CN" sz="2800" i="1" kern="100" spc="-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G</a:t>
            </a:r>
            <a:r>
              <a:rPr lang="en-US" altLang="zh-CN" sz="2800" kern="100" spc="-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spc="-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spc="-5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spc="-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spc="-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spc="-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spc="-5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则它们的交点坐标由</a:t>
            </a:r>
            <a:r>
              <a:rPr lang="zh-CN" altLang="zh-CN" sz="2800" kern="100" spc="-100" dirty="0" smtClean="0">
                <a:latin typeface="Times New Roman"/>
                <a:ea typeface="华文细黑" panose="02010600040101010101" charset="-122"/>
                <a:cs typeface="Times New Roman"/>
              </a:rPr>
              <a:t>方程组</a:t>
            </a:r>
            <a:endParaRPr lang="en-US" altLang="zh-CN" sz="2800" kern="100" spc="-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7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的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解来确定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341687" y="-26590"/>
            <a:ext cx="2598804" cy="880109"/>
            <a:chOff x="11613" y="920823"/>
            <a:chExt cx="1443037" cy="733424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 userDrawn="1"/>
          </p:nvSpPr>
          <p:spPr>
            <a:xfrm>
              <a:off x="94283" y="1059225"/>
              <a:ext cx="1202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9753600" y="3114675"/>
          <a:ext cx="2409825" cy="124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026" name="文档" r:id="rId2" imgW="2417445" imgH="1249680" progId="Word.Document.12">
                  <p:embed/>
                </p:oleObj>
              </mc:Choice>
              <mc:Fallback>
                <p:oleObj name="文档" r:id="rId2" imgW="2417445" imgH="1249680" progId="Word.Document.12">
                  <p:embed/>
                  <p:pic>
                    <p:nvPicPr>
                      <p:cNvPr id="0" name="图片 2130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53600" y="3114675"/>
                        <a:ext cx="2409825" cy="1247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389206" y="1807831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　直线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l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：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k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5)(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k</a:t>
            </a:r>
            <a:r>
              <a:rPr lang="en-US" altLang="zh-CN" sz="2800" kern="100" dirty="0" err="1">
                <a:latin typeface="宋体" pitchFamily="2" charset="-122"/>
                <a:ea typeface="华文细黑" panose="02010600040101010101" charset="-122"/>
                <a:cs typeface="Times New Roman"/>
              </a:rPr>
              <a:t>≠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与圆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O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：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16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相交于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B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两点，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O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为圆心，当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k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变化时，求弦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AB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的中点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的轨迹方程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23" name="TextBox 22">
            <a:hlinkClick r:id="rId1" action="ppaction://hlinksldjump"/>
          </p:cNvPr>
          <p:cNvSpPr txBox="1"/>
          <p:nvPr/>
        </p:nvSpPr>
        <p:spPr>
          <a:xfrm>
            <a:off x="8831510" y="2657168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pic>
        <p:nvPicPr>
          <p:cNvPr id="15" name="图片 1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389206" y="655761"/>
            <a:ext cx="11412000" cy="507828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设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，易知直线恒过定点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(5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再由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OM</a:t>
            </a:r>
            <a:r>
              <a:rPr lang="en-US" altLang="zh-CN" sz="2800" kern="100" dirty="0" err="1">
                <a:latin typeface="宋体" pitchFamily="2" charset="-122"/>
                <a:ea typeface="华文细黑" panose="02010600040101010101" charset="-122"/>
                <a:cs typeface="Times New Roman"/>
              </a:rPr>
              <a:t>⊥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MP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得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OP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OM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MP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∴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5)</a:t>
            </a:r>
            <a:r>
              <a:rPr lang="en-US" altLang="zh-CN" sz="2800" kern="100" baseline="300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25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2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effectLst/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∵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应在圆内，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所求的轨迹为圆内的部分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14350" y="3420243"/>
          <a:ext cx="1114425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086" name="文档" r:id="rId1" imgW="11151235" imgH="1144270" progId="Word.Document.12">
                  <p:embed/>
                </p:oleObj>
              </mc:Choice>
              <mc:Fallback>
                <p:oleObj name="文档" r:id="rId1" imgW="11151235" imgH="1144270" progId="Word.Document.12">
                  <p:embed/>
                  <p:pic>
                    <p:nvPicPr>
                      <p:cNvPr id="0" name="图片 21608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3420243"/>
                        <a:ext cx="1114425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389206" y="1194816"/>
            <a:ext cx="11412000" cy="3816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latin typeface="Times New Roman"/>
              <a:ea typeface="华文细黑" panose="02010600040101010101" charset="-122"/>
              <a:cs typeface="Times New Roman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14350" y="1295028"/>
          <a:ext cx="11144250" cy="3790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110" name="文档" r:id="rId1" imgW="11151235" imgH="3799205" progId="Word.Document.12">
                  <p:embed/>
                </p:oleObj>
              </mc:Choice>
              <mc:Fallback>
                <p:oleObj name="文档" r:id="rId1" imgW="11151235" imgH="3799205" progId="Word.Document.12">
                  <p:embed/>
                  <p:pic>
                    <p:nvPicPr>
                      <p:cNvPr id="0" name="图片 21710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295028"/>
                        <a:ext cx="11144250" cy="3790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图片 1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0"/>
          <p:cNvSpPr txBox="1"/>
          <p:nvPr/>
        </p:nvSpPr>
        <p:spPr>
          <a:xfrm>
            <a:off x="4303690" y="2905937"/>
            <a:ext cx="3583033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6000" b="1" spc="600" dirty="0">
                <a:solidFill>
                  <a:srgbClr val="FFFF00"/>
                </a:solidFill>
                <a:latin typeface="+mj-ea"/>
                <a:ea typeface="+mj-ea"/>
              </a:rPr>
              <a:t>当堂训练</a:t>
            </a:r>
            <a:endParaRPr lang="zh-CN" altLang="en-US" sz="6000" b="1" spc="600" dirty="0">
              <a:solidFill>
                <a:srgbClr val="FFFF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734185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04812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7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675439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6066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9263558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solidFill>
                <a:srgbClr val="0000FF"/>
              </a:solidFill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9206" y="990292"/>
            <a:ext cx="1141200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曲线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与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xy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的交点是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A.(1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1)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B.(2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2)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C.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直角坐标系内的任意一点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D.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不存在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9206" y="4465726"/>
            <a:ext cx="6930136" cy="55397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dirty="0">
                <a:latin typeface="Times New Roman"/>
                <a:ea typeface="华文细黑" panose="02010600040101010101" charset="-122"/>
                <a:cs typeface="Times New Roman"/>
              </a:rPr>
              <a:t>联立方程组无解</a:t>
            </a:r>
            <a:r>
              <a:rPr lang="en-US" altLang="zh-CN" sz="2800" dirty="0">
                <a:latin typeface="Times New Roman"/>
                <a:ea typeface="华文细黑" panose="02010600040101010101" charset="-122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45471" y="1206316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342001" y="1206316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1608" y="3651628"/>
            <a:ext cx="720000" cy="72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anose="02010600040101010101" charset="-122"/>
                <a:ea typeface="华文细黑" panose="02010600040101010101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09800" y="909514"/>
          <a:ext cx="387350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133" name="文档" r:id="rId6" imgW="389890" imgH="1029970" progId="Word.Document.12">
                  <p:embed/>
                </p:oleObj>
              </mc:Choice>
              <mc:Fallback>
                <p:oleObj name="文档" r:id="rId6" imgW="389890" imgH="1029970" progId="Word.Document.12">
                  <p:embed/>
                  <p:pic>
                    <p:nvPicPr>
                      <p:cNvPr id="0" name="图片 21813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09800" y="909514"/>
                        <a:ext cx="387350" cy="1028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21" grpId="0"/>
      <p:bldP spid="21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734185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solidFill>
                <a:srgbClr val="0000FF"/>
              </a:solidFill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35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04812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3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675439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3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6066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3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9263558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9206" y="434059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方程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1(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xy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&lt;0)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表示的曲线是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9206" y="4390594"/>
            <a:ext cx="11412000" cy="13339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∵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xy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&lt;0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，当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&gt;0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&lt;0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，曲线应在第四象限；当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&lt;0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&gt;0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，曲线应在第二象限，且与坐标轴均无交点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83238" y="640478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479768" y="640478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pic>
        <p:nvPicPr>
          <p:cNvPr id="12" name="图片 11" descr="F:\2017赵瑊\同步\数学 人A2-1\word\2-6.TIF"/>
          <p:cNvPicPr/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5" r="60553"/>
          <a:stretch>
            <a:fillRect/>
          </a:stretch>
        </p:blipFill>
        <p:spPr bwMode="auto">
          <a:xfrm>
            <a:off x="389333" y="1288368"/>
            <a:ext cx="2749480" cy="28443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图片 17" descr="F:\2017赵瑊\同步\数学 人A2-1\word\2-7.TIF"/>
          <p:cNvPicPr/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92" b="5049"/>
          <a:stretch>
            <a:fillRect/>
          </a:stretch>
        </p:blipFill>
        <p:spPr bwMode="auto">
          <a:xfrm>
            <a:off x="9047534" y="1288369"/>
            <a:ext cx="2753672" cy="28443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图片 18" descr="F:\2017赵瑊\同步\数学 人A2-1\word\2-6.TIF"/>
          <p:cNvPicPr/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07" t="2275"/>
          <a:stretch>
            <a:fillRect/>
          </a:stretch>
        </p:blipFill>
        <p:spPr bwMode="auto">
          <a:xfrm>
            <a:off x="3312390" y="1288368"/>
            <a:ext cx="2724810" cy="2844373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图片 19" descr="F:\2017赵瑊\同步\数学 人A2-1\word\2-7.TIF"/>
          <p:cNvPicPr/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827" b="5049"/>
          <a:stretch>
            <a:fillRect/>
          </a:stretch>
        </p:blipFill>
        <p:spPr bwMode="auto">
          <a:xfrm>
            <a:off x="6212047" y="1288369"/>
            <a:ext cx="2660641" cy="2844372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TextBox 16"/>
          <p:cNvSpPr txBox="1"/>
          <p:nvPr/>
        </p:nvSpPr>
        <p:spPr>
          <a:xfrm>
            <a:off x="10099159" y="3589061"/>
            <a:ext cx="720000" cy="72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anose="02010600040101010101" charset="-122"/>
                <a:ea typeface="华文细黑" panose="02010600040101010101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7" grpId="0"/>
      <p:bldP spid="17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847552"/>
          <a:ext cx="11144250" cy="164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157" name="文档" r:id="rId1" imgW="11151235" imgH="1649095" progId="Word.Document.12">
                  <p:embed/>
                </p:oleObj>
              </mc:Choice>
              <mc:Fallback>
                <p:oleObj name="文档" r:id="rId1" imgW="11151235" imgH="1649095" progId="Word.Document.12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847552"/>
                        <a:ext cx="11144250" cy="1647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734185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04812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solidFill>
                <a:srgbClr val="0000FF"/>
              </a:solidFill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7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675439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6066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9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9263558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9206" y="2605524"/>
            <a:ext cx="11412000" cy="262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latin typeface="Times New Roman"/>
              <a:ea typeface="华文细黑" panose="02010600040101010101" charset="-122"/>
              <a:cs typeface="Times New Roman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118356" y="1916312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214886" y="1916312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615486" y="955761"/>
            <a:ext cx="31149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dirty="0">
                <a:solidFill>
                  <a:srgbClr val="C00000"/>
                </a:solidFill>
                <a:latin typeface="Times New Roman"/>
                <a:ea typeface="华文细黑" panose="02010600040101010101" charset="-122"/>
              </a:rPr>
              <a:t>x</a:t>
            </a:r>
            <a:r>
              <a:rPr lang="zh-CN" altLang="zh-CN" sz="28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i="1" dirty="0">
                <a:solidFill>
                  <a:srgbClr val="C00000"/>
                </a:solidFill>
                <a:latin typeface="Times New Roman"/>
                <a:ea typeface="华文细黑" panose="02010600040101010101" charset="-122"/>
              </a:rPr>
              <a:t>y</a:t>
            </a:r>
            <a:r>
              <a:rPr lang="zh-CN" altLang="zh-CN" sz="28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</a:rPr>
              <a:t>1</a:t>
            </a:r>
            <a:r>
              <a:rPr lang="zh-CN" altLang="zh-CN" sz="28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</a:rPr>
              <a:t>0(</a:t>
            </a:r>
            <a:r>
              <a:rPr lang="en-US" altLang="zh-CN" sz="2800" i="1" dirty="0" err="1">
                <a:solidFill>
                  <a:srgbClr val="C00000"/>
                </a:solidFill>
                <a:latin typeface="Times New Roman"/>
                <a:ea typeface="华文细黑" panose="02010600040101010101" charset="-122"/>
              </a:rPr>
              <a:t>x</a:t>
            </a:r>
            <a:r>
              <a:rPr lang="en-US" altLang="zh-CN" sz="2800" dirty="0" err="1">
                <a:solidFill>
                  <a:srgbClr val="C00000"/>
                </a:solidFill>
                <a:latin typeface="宋体" pitchFamily="2" charset="-122"/>
                <a:ea typeface="华文细黑" panose="02010600040101010101" charset="-122"/>
                <a:cs typeface="Times New Roman"/>
              </a:rPr>
              <a:t>≠</a:t>
            </a:r>
            <a:r>
              <a:rPr lang="en-US" altLang="zh-CN" sz="2800" dirty="0" err="1">
                <a:solidFill>
                  <a:srgbClr val="C00000"/>
                </a:solidFill>
                <a:latin typeface="Times New Roman"/>
                <a:ea typeface="华文细黑" panose="02010600040101010101" charset="-122"/>
              </a:rPr>
              <a:t>0</a:t>
            </a:r>
            <a:r>
              <a:rPr lang="zh-CN" altLang="zh-CN" sz="2800" dirty="0" smtClean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graphicFrame>
        <p:nvGraphicFramePr>
          <p:cNvPr id="21" name="对象 20"/>
          <p:cNvGraphicFramePr>
            <a:graphicFrameLocks noChangeAspect="1"/>
          </p:cNvGraphicFramePr>
          <p:nvPr/>
        </p:nvGraphicFramePr>
        <p:xfrm>
          <a:off x="514350" y="2673102"/>
          <a:ext cx="11144250" cy="2628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158" name="文档" r:id="rId8" imgW="11151235" imgH="2628900" progId="Word.Document.12">
                  <p:embed/>
                </p:oleObj>
              </mc:Choice>
              <mc:Fallback>
                <p:oleObj name="文档" r:id="rId8" imgW="11151235" imgH="2628900" progId="Word.Document.12">
                  <p:embed/>
                  <p:pic>
                    <p:nvPicPr>
                      <p:cNvPr id="0" name="图片 2191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673102"/>
                        <a:ext cx="11144250" cy="2628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矩形 21"/>
          <p:cNvSpPr/>
          <p:nvPr/>
        </p:nvSpPr>
        <p:spPr>
          <a:xfrm>
            <a:off x="537455" y="1800871"/>
            <a:ext cx="10021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dirty="0" err="1" smtClean="0">
                <a:solidFill>
                  <a:srgbClr val="C00000"/>
                </a:solidFill>
                <a:latin typeface="Times New Roman"/>
                <a:ea typeface="华文细黑" panose="02010600040101010101" charset="-122"/>
              </a:rPr>
              <a:t>x</a:t>
            </a:r>
            <a:r>
              <a:rPr lang="en-US" altLang="zh-CN" sz="2800" dirty="0" err="1">
                <a:solidFill>
                  <a:srgbClr val="C00000"/>
                </a:solidFill>
                <a:latin typeface="宋体" pitchFamily="2" charset="-122"/>
                <a:ea typeface="华文细黑" panose="02010600040101010101" charset="-122"/>
                <a:cs typeface="Times New Roman"/>
              </a:rPr>
              <a:t>≠</a:t>
            </a:r>
            <a:r>
              <a:rPr lang="en-US" altLang="zh-CN" sz="2800" dirty="0" err="1">
                <a:solidFill>
                  <a:srgbClr val="C00000"/>
                </a:solidFill>
                <a:latin typeface="Times New Roman"/>
                <a:ea typeface="华文细黑" panose="02010600040101010101" charset="-122"/>
              </a:rPr>
              <a:t>1</a:t>
            </a:r>
            <a:r>
              <a:rPr lang="en-US" altLang="zh-CN" sz="28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</a:rPr>
              <a:t>)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28" grpId="0"/>
      <p:bldP spid="28" grpId="1"/>
      <p:bldP spid="22" grpId="0"/>
      <p:bldP spid="22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734185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0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04812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675439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solidFill>
                <a:srgbClr val="0000FF"/>
              </a:solidFill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6066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9263558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9206" y="872952"/>
            <a:ext cx="11412000" cy="24498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4.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已知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⊙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O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的方程是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⊙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O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′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的方程是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8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10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，由动点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向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⊙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O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和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⊙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O</a:t>
            </a: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′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所引的切线长相等，则动点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的轨迹方程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是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9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 panose="02010600040101010101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______.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9206" y="3449602"/>
            <a:ext cx="11412000" cy="100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latin typeface="Times New Roman"/>
              <a:ea typeface="华文细黑" panose="02010600040101010101" charset="-122"/>
              <a:cs typeface="Times New Roman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134766" y="2731815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231296" y="2731815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41648" y="2242220"/>
          <a:ext cx="923925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977" name="文档" r:id="rId6" imgW="932815" imgH="991870" progId="Word.Document.12">
                  <p:embed/>
                </p:oleObj>
              </mc:Choice>
              <mc:Fallback>
                <p:oleObj name="文档" r:id="rId6" imgW="932815" imgH="991870" progId="Word.Document.12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1648" y="2242220"/>
                        <a:ext cx="923925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14350" y="3549030"/>
          <a:ext cx="1114425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978" name="文档" r:id="rId8" imgW="11151235" imgH="1144270" progId="Word.Document.12">
                  <p:embed/>
                </p:oleObj>
              </mc:Choice>
              <mc:Fallback>
                <p:oleObj name="文档" r:id="rId8" imgW="11151235" imgH="1144270" progId="Word.Document.12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3549030"/>
                        <a:ext cx="1114425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直接连接符 17"/>
          <p:cNvCxnSpPr/>
          <p:nvPr/>
        </p:nvCxnSpPr>
        <p:spPr>
          <a:xfrm>
            <a:off x="4151390" y="3730194"/>
            <a:ext cx="36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hlinkClick r:id="rId1" action="ppaction://hlinksldjump"/>
          </p:cNvPr>
          <p:cNvSpPr txBox="1"/>
          <p:nvPr/>
        </p:nvSpPr>
        <p:spPr>
          <a:xfrm>
            <a:off x="4186098" y="3146178"/>
            <a:ext cx="35329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题型探究</a:t>
            </a:r>
            <a:endParaRPr lang="zh-CN" altLang="en-US" sz="3200" b="1" dirty="0">
              <a:solidFill>
                <a:srgbClr val="3114AC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4151390" y="2724001"/>
            <a:ext cx="36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hlinkClick r:id="rId2" action="ppaction://hlinksldjump"/>
          </p:cNvPr>
          <p:cNvSpPr txBox="1"/>
          <p:nvPr/>
        </p:nvSpPr>
        <p:spPr>
          <a:xfrm>
            <a:off x="4186098" y="2143175"/>
            <a:ext cx="35329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问题导学</a:t>
            </a:r>
            <a:endParaRPr lang="zh-CN" altLang="en-US" sz="3200" b="1" dirty="0">
              <a:solidFill>
                <a:srgbClr val="3114AC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2733675" cy="795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0" y="396912"/>
            <a:ext cx="2733675" cy="400110"/>
          </a:xfrm>
          <a:prstGeom prst="rect">
            <a:avLst/>
          </a:prstGeom>
          <a:solidFill>
            <a:schemeClr val="accent6">
              <a:lumMod val="75000"/>
              <a:alpha val="5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内容索引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4151390" y="4736388"/>
            <a:ext cx="36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hlinkClick r:id="rId4" action="ppaction://hlinksldjump"/>
          </p:cNvPr>
          <p:cNvSpPr txBox="1"/>
          <p:nvPr/>
        </p:nvSpPr>
        <p:spPr>
          <a:xfrm>
            <a:off x="4186098" y="4144765"/>
            <a:ext cx="35329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当堂训练</a:t>
            </a:r>
            <a:endParaRPr lang="zh-CN" altLang="en-US" sz="3200" b="1" dirty="0">
              <a:solidFill>
                <a:srgbClr val="3114AC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389206" y="7318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5.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为直线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l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：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上的一动点，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(4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为一定点，又点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在直线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AM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上运动，且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AP</a:t>
            </a:r>
            <a:r>
              <a:rPr lang="en-US" altLang="zh-CN" sz="2800" kern="100" dirty="0" err="1">
                <a:latin typeface="宋体" pitchFamily="2" charset="-122"/>
                <a:ea typeface="华文细黑" panose="02010600040101010101" charset="-122"/>
                <a:cs typeface="Times New Roman"/>
              </a:rPr>
              <a:t>∶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PM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，求动点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的轨迹方程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89206" y="1504628"/>
            <a:ext cx="11412000" cy="49878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宋体" pitchFamily="2" charset="-122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宋体" pitchFamily="2" charset="-122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宋体" pitchFamily="2" charset="-122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宋体" pitchFamily="2" charset="-122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因为点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M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在直线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上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229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effectLst/>
              <a:latin typeface="Times New Roman"/>
              <a:ea typeface="华文细黑" panose="02010600040101010101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从而点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的轨迹方程为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8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483191" y="860847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graphicFrame>
        <p:nvGraphicFramePr>
          <p:cNvPr id="28" name="对象 27"/>
          <p:cNvGraphicFramePr>
            <a:graphicFrameLocks noChangeAspect="1"/>
          </p:cNvGraphicFramePr>
          <p:nvPr/>
        </p:nvGraphicFramePr>
        <p:xfrm>
          <a:off x="514350" y="1585353"/>
          <a:ext cx="11144250" cy="2733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008" name="文档" r:id="rId1" imgW="11151235" imgH="2734310" progId="Word.Document.12">
                  <p:embed/>
                </p:oleObj>
              </mc:Choice>
              <mc:Fallback>
                <p:oleObj name="文档" r:id="rId1" imgW="11151235" imgH="2734310" progId="Word.Document.12">
                  <p:embed/>
                  <p:pic>
                    <p:nvPicPr>
                      <p:cNvPr id="0" name="图片 1960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585353"/>
                        <a:ext cx="11144250" cy="2733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514350" y="4833006"/>
          <a:ext cx="8124825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009" name="文档" r:id="rId3" imgW="8126095" imgH="982980" progId="Word.Document.12">
                  <p:embed/>
                </p:oleObj>
              </mc:Choice>
              <mc:Fallback>
                <p:oleObj name="文档" r:id="rId3" imgW="8126095" imgH="982980" progId="Word.Document.12">
                  <p:embed/>
                  <p:pic>
                    <p:nvPicPr>
                      <p:cNvPr id="0" name="图片 19600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4833006"/>
                        <a:ext cx="8124825" cy="981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9734185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204812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675439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1146066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effectLst/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solidFill>
                <a:srgbClr val="0000FF"/>
              </a:solidFill>
              <a:effectLst/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9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9263558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341687" y="-26590"/>
            <a:ext cx="2598804" cy="880109"/>
            <a:chOff x="11613" y="920823"/>
            <a:chExt cx="1443037" cy="733424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 userDrawn="1"/>
          </p:nvSpPr>
          <p:spPr>
            <a:xfrm>
              <a:off x="94283" y="1059225"/>
              <a:ext cx="1202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规律与方法</a:t>
              </a:r>
              <a:endParaRPr lang="zh-CN" altLang="en-US" sz="3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389206" y="594143"/>
            <a:ext cx="11412000" cy="52119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求解轨迹方程常用方法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直接法：直接根据题目中给定的条件进行确定方程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定义法：依据有关曲线的性质建立等量关系，从而确定其轨迹方程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代入法：有些问题中，其动点满足的条件不便用等式列出，但动点是随着另一动点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称之为相关点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而运动的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如果相关点所满足的条件是明显的，或是可分析的，这时我们可以用动点坐标表示相关点坐标，根据相关点所满足的方程即可求得动点的轨迹方程，这种求轨迹的方法叫做相关点法或代入法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89206" y="1451274"/>
            <a:ext cx="1141200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(4)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参数法：将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用一个或几个参数来表示，消去参数得轨迹方程，此法称为参数法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(5)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待定系数法：根据条件能知道曲线的类型，可先根据曲线方程的一般形式设出方程，再根据条件确定待定的系数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pic>
        <p:nvPicPr>
          <p:cNvPr id="7" name="图片 6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10"/>
          <p:cNvSpPr txBox="1"/>
          <p:nvPr/>
        </p:nvSpPr>
        <p:spPr>
          <a:xfrm>
            <a:off x="4310102" y="2905937"/>
            <a:ext cx="3570209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6000" b="1" spc="600" dirty="0" smtClean="0">
                <a:solidFill>
                  <a:srgbClr val="FFFF00"/>
                </a:solidFill>
                <a:latin typeface="+mj-ea"/>
                <a:ea typeface="+mj-ea"/>
              </a:rPr>
              <a:t>问题导学</a:t>
            </a:r>
            <a:endParaRPr lang="zh-CN" altLang="en-US" sz="6000" b="1" spc="600" dirty="0">
              <a:solidFill>
                <a:srgbClr val="FFFF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47664" y="765498"/>
            <a:ext cx="1800000" cy="86175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思考</a:t>
            </a:r>
            <a:r>
              <a:rPr lang="en-US" altLang="zh-CN" sz="3200" b="1" kern="1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1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itchFamily="18" charset="0"/>
                <a:ea typeface="华文细黑" panose="02010600040101010101" charset="-122"/>
                <a:cs typeface="Times New Roman" pitchFamily="18" charset="0"/>
              </a:rPr>
              <a:t>　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558" y="-26590"/>
            <a:ext cx="12143880" cy="648072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848" y="58313"/>
            <a:ext cx="12142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知识点一　坐标法的思想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74" y="973447"/>
            <a:ext cx="936104" cy="12322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1647664" y="1584435"/>
            <a:ext cx="1008000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怎样理解建立平面直角坐标系是解析几何的基础？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47664" y="2477283"/>
            <a:ext cx="10080000" cy="14157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只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有建立了平面直角坐标系</a:t>
            </a:r>
            <a:r>
              <a:rPr lang="zh-CN" altLang="zh-CN" sz="2800" kern="100" spc="-6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才有点的坐标</a:t>
            </a:r>
            <a:r>
              <a:rPr lang="zh-CN" altLang="zh-CN" sz="2800" kern="100" spc="-6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zh-CN" altLang="zh-CN" sz="2800" kern="100" spc="-100" dirty="0">
                <a:latin typeface="Times New Roman"/>
                <a:ea typeface="华文细黑" panose="02010600040101010101" charset="-122"/>
                <a:cs typeface="Times New Roman"/>
              </a:rPr>
              <a:t>才能将曲线代数化</a:t>
            </a:r>
            <a:r>
              <a:rPr lang="zh-CN" altLang="zh-CN" sz="2800" kern="100" spc="-6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进一步用代数法研究几何问题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911630" y="17837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647664" y="4002876"/>
            <a:ext cx="1800000" cy="86175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思考</a:t>
            </a:r>
            <a:r>
              <a:rPr lang="en-US" altLang="zh-CN" sz="3200" b="1" kern="1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2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itchFamily="18" charset="0"/>
                <a:ea typeface="华文细黑" panose="02010600040101010101" charset="-122"/>
                <a:cs typeface="Times New Roman" pitchFamily="18" charset="0"/>
              </a:rPr>
              <a:t>　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647664" y="4821813"/>
            <a:ext cx="1008000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依据一个给定的平面图形，选取的坐标系惟一吗？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647664" y="5714661"/>
            <a:ext cx="10080000" cy="55397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不惟一，常以得到的曲线方程最简单为标准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911630" y="5021101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7" grpId="0" animBg="1"/>
      <p:bldP spid="1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89206" y="732783"/>
            <a:ext cx="1800000" cy="77300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Times New Roman"/>
              </a:rPr>
              <a:t>梳理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9206" y="1515214"/>
            <a:ext cx="1141200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坐标法：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借助于</a:t>
            </a:r>
            <a:r>
              <a:rPr lang="en-US" altLang="zh-CN" sz="2800" u="sng" kern="100" dirty="0" smtClean="0">
                <a:latin typeface="Times New Roman"/>
                <a:ea typeface="华文细黑" panose="02010600040101010101" charset="-122"/>
                <a:cs typeface="Times New Roman"/>
              </a:rPr>
              <a:t>           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通过研究方程的性质间接地来研究曲线性质的方法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解析几何研究的主要问题：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通过曲线研究方程：根据已知条件，求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出</a:t>
            </a:r>
            <a:r>
              <a:rPr lang="en-US" altLang="zh-CN" sz="2800" u="sng" kern="100" dirty="0" smtClean="0">
                <a:latin typeface="Times New Roman"/>
                <a:ea typeface="华文细黑" panose="02010600040101010101" charset="-122"/>
                <a:cs typeface="Times New Roman"/>
              </a:rPr>
              <a:t>                              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 pitchFamily="2" charset="-122"/>
                <a:ea typeface="华文细黑" panose="02010600040101010101" charset="-122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通过方程研究曲线：通过曲线的方程，</a:t>
            </a:r>
            <a:r>
              <a:rPr lang="zh-CN" altLang="zh-CN" sz="2800" kern="100" dirty="0" smtClean="0">
                <a:latin typeface="Times New Roman"/>
                <a:ea typeface="华文细黑" panose="02010600040101010101" charset="-122"/>
                <a:cs typeface="Times New Roman"/>
              </a:rPr>
              <a:t>研究</a:t>
            </a:r>
            <a:r>
              <a:rPr lang="en-US" altLang="zh-CN" sz="2800" u="sng" kern="100" dirty="0" smtClean="0">
                <a:latin typeface="Times New Roman"/>
                <a:ea typeface="华文细黑" panose="02010600040101010101" charset="-122"/>
                <a:cs typeface="Times New Roman"/>
              </a:rPr>
              <a:t>                     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569299" y="4149874"/>
            <a:ext cx="23804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曲线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的性质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68779" y="159138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坐标系</a:t>
            </a:r>
            <a:endParaRPr lang="zh-CN" altLang="zh-CN" sz="2800" kern="100" dirty="0">
              <a:solidFill>
                <a:srgbClr val="C00000"/>
              </a:solidFill>
              <a:latin typeface="Times New Roman"/>
              <a:ea typeface="华文细黑" panose="02010600040101010101" charset="-122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13455" y="3511327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表示曲线的方程</a:t>
            </a:r>
            <a:endParaRPr lang="zh-CN" altLang="zh-CN" sz="2800" kern="100" dirty="0">
              <a:solidFill>
                <a:srgbClr val="C00000"/>
              </a:solidFill>
              <a:latin typeface="Times New Roman"/>
              <a:ea typeface="华文细黑" panose="02010600040101010101" charset="-122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779" name="Picture 3" descr="F:\2017赵瑊\源文件！\数学 人A2-1\2-4拆.tif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887" y="707788"/>
            <a:ext cx="9346638" cy="5458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17558" y="-26590"/>
            <a:ext cx="12143880" cy="648072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848" y="58313"/>
            <a:ext cx="12142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知识点二　求曲线的方程的步骤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0" name="图片 9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7433628" y="746448"/>
            <a:ext cx="2518638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500" kern="100" dirty="0" smtClean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有序实数对</a:t>
            </a:r>
            <a:r>
              <a:rPr lang="en-US" altLang="zh-CN" sz="2500" kern="100" dirty="0" smtClean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(</a:t>
            </a:r>
            <a:r>
              <a:rPr lang="en-US" altLang="zh-CN" sz="2500" i="1" kern="100" dirty="0" smtClean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x</a:t>
            </a:r>
            <a:r>
              <a:rPr lang="zh-CN" altLang="en-US" sz="2500" kern="100" spc="-700" dirty="0" smtClean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500" i="1" kern="100" dirty="0" smtClean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y</a:t>
            </a:r>
            <a:r>
              <a:rPr lang="en-US" altLang="zh-CN" sz="2500" kern="100" dirty="0" smtClean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)</a:t>
            </a:r>
            <a:endParaRPr lang="zh-CN" altLang="zh-CN" sz="2500" kern="100" dirty="0">
              <a:solidFill>
                <a:srgbClr val="C00000"/>
              </a:solidFill>
              <a:latin typeface="Times New Roman"/>
              <a:ea typeface="华文细黑" panose="02010600040101010101" charset="-122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190930" y="2052003"/>
            <a:ext cx="2052165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500" i="1" dirty="0" smtClean="0">
                <a:solidFill>
                  <a:srgbClr val="C00000"/>
                </a:solidFill>
                <a:latin typeface="Times New Roman"/>
                <a:ea typeface="宋体" pitchFamily="2" charset="-122"/>
              </a:rPr>
              <a:t>P</a:t>
            </a:r>
            <a:r>
              <a:rPr lang="zh-CN" altLang="zh-CN" sz="2500" dirty="0" smtClean="0">
                <a:solidFill>
                  <a:srgbClr val="C00000"/>
                </a:solidFill>
                <a:latin typeface="Times New Roman"/>
                <a:ea typeface="宋体" pitchFamily="2" charset="-122"/>
                <a:cs typeface="Times New Roman"/>
              </a:rPr>
              <a:t>＝</a:t>
            </a:r>
            <a:r>
              <a:rPr lang="en-US" altLang="zh-CN" sz="2500" dirty="0" smtClean="0">
                <a:solidFill>
                  <a:srgbClr val="C00000"/>
                </a:solidFill>
                <a:latin typeface="Times New Roman"/>
                <a:ea typeface="宋体" pitchFamily="2" charset="-122"/>
              </a:rPr>
              <a:t>{</a:t>
            </a:r>
            <a:r>
              <a:rPr lang="en-US" altLang="zh-CN" sz="2500" i="1" dirty="0" err="1" smtClean="0">
                <a:solidFill>
                  <a:srgbClr val="C00000"/>
                </a:solidFill>
                <a:latin typeface="Times New Roman"/>
                <a:ea typeface="宋体" pitchFamily="2" charset="-122"/>
              </a:rPr>
              <a:t>M</a:t>
            </a:r>
            <a:r>
              <a:rPr lang="en-US" altLang="zh-CN" sz="2500" dirty="0" err="1" smtClean="0">
                <a:solidFill>
                  <a:srgbClr val="C00000"/>
                </a:solidFill>
                <a:latin typeface="Times New Roman"/>
                <a:ea typeface="宋体" pitchFamily="2" charset="-122"/>
              </a:rPr>
              <a:t>|</a:t>
            </a:r>
            <a:r>
              <a:rPr lang="en-US" altLang="zh-CN" sz="2500" i="1" dirty="0" err="1" smtClean="0">
                <a:solidFill>
                  <a:srgbClr val="C00000"/>
                </a:solidFill>
                <a:latin typeface="Times New Roman"/>
                <a:ea typeface="宋体" pitchFamily="2" charset="-122"/>
              </a:rPr>
              <a:t>p</a:t>
            </a:r>
            <a:r>
              <a:rPr lang="en-US" altLang="zh-CN" sz="2500" dirty="0" smtClean="0">
                <a:solidFill>
                  <a:srgbClr val="C00000"/>
                </a:solidFill>
                <a:latin typeface="Times New Roman"/>
                <a:ea typeface="宋体" pitchFamily="2" charset="-122"/>
              </a:rPr>
              <a:t>(</a:t>
            </a:r>
            <a:r>
              <a:rPr lang="en-US" altLang="zh-CN" sz="2500" i="1" dirty="0" smtClean="0">
                <a:solidFill>
                  <a:srgbClr val="C00000"/>
                </a:solidFill>
                <a:latin typeface="Times New Roman"/>
                <a:ea typeface="宋体" pitchFamily="2" charset="-122"/>
              </a:rPr>
              <a:t>M</a:t>
            </a:r>
            <a:r>
              <a:rPr lang="en-US" altLang="zh-CN" sz="2500" dirty="0" smtClean="0">
                <a:solidFill>
                  <a:srgbClr val="C00000"/>
                </a:solidFill>
                <a:latin typeface="Times New Roman"/>
                <a:ea typeface="宋体" pitchFamily="2" charset="-122"/>
              </a:rPr>
              <a:t>)}</a:t>
            </a:r>
            <a:endParaRPr lang="zh-CN" altLang="zh-CN" sz="2500" kern="100" dirty="0">
              <a:solidFill>
                <a:srgbClr val="C00000"/>
              </a:solidFill>
              <a:latin typeface="Times New Roman"/>
              <a:ea typeface="华文细黑" panose="02010600040101010101" charset="-122"/>
              <a:cs typeface="Times New Roman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362713" y="3141762"/>
            <a:ext cx="827471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500" i="1" smtClean="0">
                <a:solidFill>
                  <a:srgbClr val="C00000"/>
                </a:solidFill>
                <a:latin typeface="Times New Roman"/>
                <a:ea typeface="宋体" pitchFamily="2" charset="-122"/>
              </a:rPr>
              <a:t>p</a:t>
            </a:r>
            <a:r>
              <a:rPr lang="en-US" altLang="zh-CN" sz="2500" smtClean="0">
                <a:solidFill>
                  <a:srgbClr val="C00000"/>
                </a:solidFill>
                <a:latin typeface="Times New Roman"/>
                <a:ea typeface="宋体" pitchFamily="2" charset="-122"/>
              </a:rPr>
              <a:t>(</a:t>
            </a:r>
            <a:r>
              <a:rPr lang="en-US" altLang="zh-CN" sz="2500" i="1" smtClean="0">
                <a:solidFill>
                  <a:srgbClr val="C00000"/>
                </a:solidFill>
                <a:latin typeface="Times New Roman"/>
                <a:ea typeface="宋体" pitchFamily="2" charset="-122"/>
              </a:rPr>
              <a:t>M</a:t>
            </a:r>
            <a:r>
              <a:rPr lang="en-US" altLang="zh-CN" sz="2500" smtClean="0">
                <a:solidFill>
                  <a:srgbClr val="C00000"/>
                </a:solidFill>
                <a:latin typeface="Times New Roman"/>
                <a:ea typeface="宋体" pitchFamily="2" charset="-122"/>
              </a:rPr>
              <a:t>)</a:t>
            </a:r>
            <a:endParaRPr lang="zh-CN" altLang="zh-CN" sz="2500" kern="100" dirty="0">
              <a:solidFill>
                <a:srgbClr val="C00000"/>
              </a:solidFill>
              <a:latin typeface="Times New Roman"/>
              <a:ea typeface="华文细黑" panose="02010600040101010101" charset="-122"/>
              <a:cs typeface="Times New Roman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514903" y="3140189"/>
            <a:ext cx="1332416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500" i="1" kern="100" dirty="0" smtClean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f</a:t>
            </a:r>
            <a:r>
              <a:rPr lang="en-US" altLang="zh-CN" sz="2500" kern="100" spc="-100" dirty="0" smtClean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(</a:t>
            </a:r>
            <a:r>
              <a:rPr lang="en-US" altLang="zh-CN" sz="2500" i="1" kern="100" spc="-100" dirty="0" smtClean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x</a:t>
            </a:r>
            <a:r>
              <a:rPr lang="zh-CN" altLang="en-US" sz="2500" kern="100" spc="-1300" dirty="0" smtClean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500" i="1" kern="100" spc="-100" dirty="0" smtClean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y</a:t>
            </a:r>
            <a:r>
              <a:rPr lang="en-US" altLang="zh-CN" sz="2500" kern="100" spc="-100" dirty="0" smtClean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)</a:t>
            </a:r>
            <a:r>
              <a:rPr lang="zh-CN" altLang="zh-CN" sz="2500" spc="-100" dirty="0" smtClean="0">
                <a:solidFill>
                  <a:srgbClr val="C00000"/>
                </a:solidFill>
                <a:latin typeface="Times New Roman"/>
                <a:ea typeface="宋体" pitchFamily="2" charset="-122"/>
                <a:cs typeface="Times New Roman"/>
              </a:rPr>
              <a:t>＝</a:t>
            </a:r>
            <a:r>
              <a:rPr lang="en-US" altLang="zh-CN" sz="2500" spc="-100" dirty="0" smtClean="0">
                <a:solidFill>
                  <a:srgbClr val="C00000"/>
                </a:solidFill>
                <a:latin typeface="Times New Roman"/>
                <a:ea typeface="宋体" pitchFamily="2" charset="-122"/>
                <a:cs typeface="Times New Roman"/>
              </a:rPr>
              <a:t>0</a:t>
            </a:r>
            <a:endParaRPr lang="zh-CN" altLang="zh-CN" sz="2500" kern="100" spc="-100" dirty="0">
              <a:solidFill>
                <a:srgbClr val="C00000"/>
              </a:solidFill>
              <a:latin typeface="Times New Roman"/>
              <a:ea typeface="华文细黑" panose="02010600040101010101" charset="-122"/>
              <a:cs typeface="Times New Roman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087094" y="4250457"/>
            <a:ext cx="1332416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500" i="1" kern="100" dirty="0" smtClean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f</a:t>
            </a:r>
            <a:r>
              <a:rPr lang="en-US" altLang="zh-CN" sz="2500" kern="100" spc="-100" dirty="0" smtClean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(</a:t>
            </a:r>
            <a:r>
              <a:rPr lang="en-US" altLang="zh-CN" sz="2500" i="1" kern="100" spc="-100" dirty="0" smtClean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x</a:t>
            </a:r>
            <a:r>
              <a:rPr lang="zh-CN" altLang="en-US" sz="2500" kern="100" spc="-1300" dirty="0" smtClean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500" i="1" kern="100" spc="-100" dirty="0" smtClean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y</a:t>
            </a:r>
            <a:r>
              <a:rPr lang="en-US" altLang="zh-CN" sz="2500" kern="100" spc="-100" dirty="0" smtClean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)</a:t>
            </a:r>
            <a:r>
              <a:rPr lang="zh-CN" altLang="zh-CN" sz="2500" spc="-100" dirty="0" smtClean="0">
                <a:solidFill>
                  <a:srgbClr val="C00000"/>
                </a:solidFill>
                <a:latin typeface="Times New Roman"/>
                <a:ea typeface="宋体" pitchFamily="2" charset="-122"/>
                <a:cs typeface="Times New Roman"/>
              </a:rPr>
              <a:t>＝</a:t>
            </a:r>
            <a:r>
              <a:rPr lang="en-US" altLang="zh-CN" sz="2500" spc="-100" dirty="0" smtClean="0">
                <a:solidFill>
                  <a:srgbClr val="C00000"/>
                </a:solidFill>
                <a:latin typeface="Times New Roman"/>
                <a:ea typeface="宋体" pitchFamily="2" charset="-122"/>
                <a:cs typeface="Times New Roman"/>
              </a:rPr>
              <a:t>0</a:t>
            </a:r>
            <a:endParaRPr lang="zh-CN" altLang="zh-CN" sz="2500" kern="100" spc="-100" dirty="0">
              <a:solidFill>
                <a:srgbClr val="C00000"/>
              </a:solidFill>
              <a:latin typeface="Times New Roman"/>
              <a:ea typeface="华文细黑" panose="02010600040101010101" charset="-122"/>
              <a:cs typeface="Times New Roman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402288" y="5093930"/>
            <a:ext cx="1467068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500" kern="100" dirty="0" smtClean="0">
                <a:solidFill>
                  <a:srgbClr val="C00000"/>
                </a:solidFill>
                <a:latin typeface="Times New Roman"/>
                <a:ea typeface="华文细黑" panose="02010600040101010101" charset="-122"/>
                <a:cs typeface="Times New Roman"/>
              </a:rPr>
              <a:t>方程的解</a:t>
            </a:r>
            <a:endParaRPr lang="zh-CN" altLang="zh-CN" sz="2500" kern="100" dirty="0">
              <a:solidFill>
                <a:srgbClr val="C00000"/>
              </a:solidFill>
              <a:latin typeface="Times New Roman"/>
              <a:ea typeface="华文细黑" panose="02010600040101010101" charset="-122"/>
              <a:cs typeface="Times New Roman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9502" y="6026030"/>
            <a:ext cx="2674827" cy="8295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4" grpId="0"/>
      <p:bldP spid="14" grpId="1"/>
      <p:bldP spid="17" grpId="0"/>
      <p:bldP spid="17" grpId="1"/>
      <p:bldP spid="22" grpId="0"/>
      <p:bldP spid="22" grpId="1"/>
      <p:bldP spid="27" grpId="0"/>
      <p:bldP spid="27" grpId="1"/>
      <p:bldP spid="28" grpId="0"/>
      <p:bldP spid="2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25474" y="0"/>
            <a:ext cx="12215887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10"/>
          <p:cNvSpPr txBox="1"/>
          <p:nvPr/>
        </p:nvSpPr>
        <p:spPr>
          <a:xfrm>
            <a:off x="4303690" y="2905937"/>
            <a:ext cx="3583033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6000" b="1" spc="600" dirty="0" smtClean="0">
                <a:solidFill>
                  <a:srgbClr val="FFFF00"/>
                </a:solidFill>
                <a:latin typeface="+mj-ea"/>
                <a:ea typeface="+mj-ea"/>
              </a:rPr>
              <a:t>题型探究</a:t>
            </a:r>
            <a:endParaRPr lang="zh-CN" altLang="en-US" sz="6000" b="1" spc="600" dirty="0">
              <a:solidFill>
                <a:srgbClr val="FFFF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7558" y="-26590"/>
            <a:ext cx="12143880" cy="648072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848" y="58313"/>
            <a:ext cx="12142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类型一　直接法求曲线的方程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89206" y="1024449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 panose="02010600040101010101" charset="-122"/>
                <a:cs typeface="Courier New" panose="02070309020205020404"/>
              </a:rPr>
              <a:t>1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　一个动点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到直线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8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的距离是它到点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A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0)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的距离的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倍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求动点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的轨迹方程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17912" y="1881535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9206" y="2584748"/>
            <a:ext cx="11412000" cy="28807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设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，则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|8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|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2|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PA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|.</a:t>
            </a:r>
            <a:endParaRPr lang="en-US" altLang="zh-CN" sz="2800" kern="100" dirty="0" smtClean="0">
              <a:latin typeface="Times New Roman"/>
              <a:ea typeface="华文细黑" panose="02010600040101010101" charset="-122"/>
              <a:cs typeface="Courier New" panose="02070309020205020404"/>
            </a:endParaRPr>
          </a:p>
          <a:p>
            <a:pPr algn="just" defTabSz="-635">
              <a:lnSpc>
                <a:spcPct val="19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 panose="02010600040101010101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化简，得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3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48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，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故动点</a:t>
            </a:r>
            <a:r>
              <a:rPr lang="en-US" altLang="zh-CN" sz="2800" i="1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P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的轨迹方程为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3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 panose="02010600040101010101" charset="-122"/>
                <a:cs typeface="Courier New" panose="02070309020205020404"/>
              </a:rPr>
              <a:t>2</a:t>
            </a:r>
            <a:r>
              <a:rPr lang="zh-CN" altLang="zh-CN" sz="2800" kern="100" dirty="0">
                <a:latin typeface="Times New Roman"/>
                <a:ea typeface="华文细黑" panose="02010600040101010101" charset="-12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 panose="02010600040101010101" charset="-122"/>
                <a:cs typeface="Courier New" panose="02070309020205020404"/>
              </a:rPr>
              <a:t>48</a:t>
            </a:r>
            <a:r>
              <a:rPr lang="en-US" altLang="zh-CN" sz="2800" kern="100" dirty="0" smtClean="0">
                <a:latin typeface="Times New Roman"/>
                <a:ea typeface="华文细黑" panose="02010600040101010101" charset="-122"/>
                <a:cs typeface="Courier New" panose="02070309020205020404"/>
              </a:rPr>
              <a:t>.</a:t>
            </a:r>
            <a:endParaRPr lang="zh-CN" altLang="zh-CN" sz="2800" kern="100" dirty="0">
              <a:latin typeface="宋体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3455690"/>
          <a:ext cx="11144250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50" name="文档" r:id="rId1" imgW="11151235" imgH="829310" progId="Word.Document.12">
                  <p:embed/>
                </p:oleObj>
              </mc:Choice>
              <mc:Fallback>
                <p:oleObj name="文档" r:id="rId1" imgW="11151235" imgH="829310" progId="Word.Document.12">
                  <p:embed/>
                  <p:pic>
                    <p:nvPicPr>
                      <p:cNvPr id="0" name="对象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3455690"/>
                        <a:ext cx="11144250" cy="828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</p:bldLst>
  </p:timing>
</p:sld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2726</Words>
  <Application>Kingsoft Office WPP</Application>
  <PresentationFormat>自定义</PresentationFormat>
  <Paragraphs>304</Paragraphs>
  <Slides>32</Slides>
  <Notes>0</Notes>
  <HiddenSlides>6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4" baseType="lpstr">
      <vt:lpstr>1_自定义设计方案</vt:lpstr>
      <vt:lpstr>Word.Document.12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4033</cp:revision>
  <dcterms:created xsi:type="dcterms:W3CDTF">2014-11-27T01:03:00Z</dcterms:created>
  <dcterms:modified xsi:type="dcterms:W3CDTF">2018-04-10T03:44:09Z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