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1158" r:id="rId3"/>
    <p:sldId id="1156" r:id="rId4"/>
    <p:sldId id="699" r:id="rId5"/>
    <p:sldId id="1119" r:id="rId6"/>
    <p:sldId id="794" r:id="rId7"/>
    <p:sldId id="1267" r:id="rId8"/>
    <p:sldId id="1190" r:id="rId9"/>
    <p:sldId id="1268" r:id="rId10"/>
    <p:sldId id="1175" r:id="rId11"/>
    <p:sldId id="1270" r:id="rId12"/>
    <p:sldId id="1272" r:id="rId13"/>
    <p:sldId id="1273" r:id="rId14"/>
    <p:sldId id="1269" r:id="rId15"/>
    <p:sldId id="1120" r:id="rId16"/>
    <p:sldId id="1110" r:id="rId17"/>
    <p:sldId id="1256" r:id="rId18"/>
    <p:sldId id="1121" r:id="rId19"/>
    <p:sldId id="1238" r:id="rId20"/>
    <p:sldId id="1179" r:id="rId21"/>
    <p:sldId id="1274" r:id="rId22"/>
    <p:sldId id="1275" r:id="rId23"/>
    <p:sldId id="1276" r:id="rId24"/>
    <p:sldId id="1277" r:id="rId25"/>
    <p:sldId id="1181" r:id="rId26"/>
    <p:sldId id="1260" r:id="rId27"/>
    <p:sldId id="1278" r:id="rId28"/>
    <p:sldId id="1279" r:id="rId29"/>
    <p:sldId id="1280" r:id="rId30"/>
    <p:sldId id="1281" r:id="rId31"/>
    <p:sldId id="1282" r:id="rId32"/>
    <p:sldId id="1283" r:id="rId33"/>
    <p:sldId id="1258" r:id="rId34"/>
    <p:sldId id="1262" r:id="rId35"/>
    <p:sldId id="1284" r:id="rId36"/>
    <p:sldId id="1259" r:id="rId37"/>
    <p:sldId id="1285" r:id="rId38"/>
    <p:sldId id="1286" r:id="rId39"/>
    <p:sldId id="1287" r:id="rId40"/>
    <p:sldId id="1243" r:id="rId41"/>
    <p:sldId id="1264" r:id="rId42"/>
    <p:sldId id="1147" r:id="rId43"/>
    <p:sldId id="1144" r:id="rId44"/>
    <p:sldId id="1145" r:id="rId45"/>
    <p:sldId id="1148" r:id="rId46"/>
    <p:sldId id="1288" r:id="rId47"/>
    <p:sldId id="1149" r:id="rId48"/>
    <p:sldId id="1150" r:id="rId49"/>
    <p:sldId id="1289" r:id="rId50"/>
    <p:sldId id="1290" r:id="rId51"/>
    <p:sldId id="1151" r:id="rId52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972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emf"/><Relationship Id="rId2" Type="http://schemas.openxmlformats.org/officeDocument/2006/relationships/package" Target="../embeddings/Document2.docx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emf"/><Relationship Id="rId3" Type="http://schemas.openxmlformats.org/officeDocument/2006/relationships/package" Target="../embeddings/Document3.docx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emf"/><Relationship Id="rId3" Type="http://schemas.openxmlformats.org/officeDocument/2006/relationships/package" Target="../embeddings/Document4.docx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5.doc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emf"/><Relationship Id="rId3" Type="http://schemas.openxmlformats.org/officeDocument/2006/relationships/package" Target="../embeddings/Document7.docx"/><Relationship Id="rId2" Type="http://schemas.openxmlformats.org/officeDocument/2006/relationships/image" Target="../media/image14.emf"/><Relationship Id="rId1" Type="http://schemas.openxmlformats.org/officeDocument/2006/relationships/package" Target="../embeddings/Document6.docx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0.xml"/><Relationship Id="rId2" Type="http://schemas.openxmlformats.org/officeDocument/2006/relationships/image" Target="../media/image16.emf"/><Relationship Id="rId1" Type="http://schemas.openxmlformats.org/officeDocument/2006/relationships/package" Target="../embeddings/Document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emf"/><Relationship Id="rId1" Type="http://schemas.openxmlformats.org/officeDocument/2006/relationships/package" Target="../embeddings/Document9.docx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package" Target="../embeddings/Document10.docx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emf"/><Relationship Id="rId3" Type="http://schemas.openxmlformats.org/officeDocument/2006/relationships/package" Target="../embeddings/Document12.docx"/><Relationship Id="rId2" Type="http://schemas.openxmlformats.org/officeDocument/2006/relationships/image" Target="../media/image19.emf"/><Relationship Id="rId1" Type="http://schemas.openxmlformats.org/officeDocument/2006/relationships/package" Target="../embeddings/Document11.docx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emf"/><Relationship Id="rId3" Type="http://schemas.openxmlformats.org/officeDocument/2006/relationships/package" Target="../embeddings/Document14.docx"/><Relationship Id="rId2" Type="http://schemas.openxmlformats.org/officeDocument/2006/relationships/image" Target="../media/image21.emf"/><Relationship Id="rId1" Type="http://schemas.openxmlformats.org/officeDocument/2006/relationships/package" Target="../embeddings/Document13.docx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emf"/><Relationship Id="rId2" Type="http://schemas.openxmlformats.org/officeDocument/2006/relationships/package" Target="../embeddings/Document15.docx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emf"/><Relationship Id="rId3" Type="http://schemas.openxmlformats.org/officeDocument/2006/relationships/package" Target="../embeddings/Document17.docx"/><Relationship Id="rId2" Type="http://schemas.openxmlformats.org/officeDocument/2006/relationships/image" Target="../media/image24.emf"/><Relationship Id="rId1" Type="http://schemas.openxmlformats.org/officeDocument/2006/relationships/package" Target="../embeddings/Document16.docx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package" Target="../embeddings/Document18.docx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1" Type="http://schemas.openxmlformats.org/officeDocument/2006/relationships/package" Target="../embeddings/Document19.docx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1" Type="http://schemas.openxmlformats.org/officeDocument/2006/relationships/package" Target="../embeddings/Document20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41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2.xml"/><Relationship Id="rId3" Type="http://schemas.openxmlformats.org/officeDocument/2006/relationships/slide" Target="slide31.xml"/><Relationship Id="rId2" Type="http://schemas.openxmlformats.org/officeDocument/2006/relationships/image" Target="../media/image29.emf"/><Relationship Id="rId1" Type="http://schemas.openxmlformats.org/officeDocument/2006/relationships/package" Target="../embeddings/Document21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package" Target="../embeddings/Document24.docx"/><Relationship Id="rId4" Type="http://schemas.openxmlformats.org/officeDocument/2006/relationships/image" Target="../media/image31.emf"/><Relationship Id="rId3" Type="http://schemas.openxmlformats.org/officeDocument/2006/relationships/package" Target="../embeddings/Document23.docx"/><Relationship Id="rId2" Type="http://schemas.openxmlformats.org/officeDocument/2006/relationships/image" Target="../media/image30.emf"/><Relationship Id="rId1" Type="http://schemas.openxmlformats.org/officeDocument/2006/relationships/package" Target="../embeddings/Document22.docx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2.xml"/><Relationship Id="rId3" Type="http://schemas.openxmlformats.org/officeDocument/2006/relationships/slide" Target="slide33.xml"/><Relationship Id="rId2" Type="http://schemas.openxmlformats.org/officeDocument/2006/relationships/image" Target="../media/image33.emf"/><Relationship Id="rId1" Type="http://schemas.openxmlformats.org/officeDocument/2006/relationships/package" Target="../embeddings/Document25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5.emf"/><Relationship Id="rId3" Type="http://schemas.openxmlformats.org/officeDocument/2006/relationships/package" Target="../embeddings/Document27.docx"/><Relationship Id="rId2" Type="http://schemas.openxmlformats.org/officeDocument/2006/relationships/image" Target="../media/image34.emf"/><Relationship Id="rId1" Type="http://schemas.openxmlformats.org/officeDocument/2006/relationships/package" Target="../embeddings/Document26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package" Target="../embeddings/Document30.docx"/><Relationship Id="rId4" Type="http://schemas.openxmlformats.org/officeDocument/2006/relationships/image" Target="../media/image38.emf"/><Relationship Id="rId3" Type="http://schemas.openxmlformats.org/officeDocument/2006/relationships/package" Target="../embeddings/Document29.docx"/><Relationship Id="rId2" Type="http://schemas.openxmlformats.org/officeDocument/2006/relationships/image" Target="../media/image37.emf"/><Relationship Id="rId1" Type="http://schemas.openxmlformats.org/officeDocument/2006/relationships/package" Target="../embeddings/Document28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2.bin"/><Relationship Id="rId3" Type="http://schemas.openxmlformats.org/officeDocument/2006/relationships/slide" Target="slide37.xml"/><Relationship Id="rId2" Type="http://schemas.openxmlformats.org/officeDocument/2006/relationships/image" Target="../media/image40.emf"/><Relationship Id="rId1" Type="http://schemas.openxmlformats.org/officeDocument/2006/relationships/package" Target="../embeddings/Document31.docx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3.emf"/><Relationship Id="rId3" Type="http://schemas.openxmlformats.org/officeDocument/2006/relationships/package" Target="../embeddings/Document33.docx"/><Relationship Id="rId2" Type="http://schemas.openxmlformats.org/officeDocument/2006/relationships/image" Target="../media/image42.emf"/><Relationship Id="rId1" Type="http://schemas.openxmlformats.org/officeDocument/2006/relationships/package" Target="../embeddings/Document32.docx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4.emf"/><Relationship Id="rId1" Type="http://schemas.openxmlformats.org/officeDocument/2006/relationships/package" Target="../embeddings/Document34.docx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slide" Target="slide40.xml"/><Relationship Id="rId4" Type="http://schemas.openxmlformats.org/officeDocument/2006/relationships/image" Target="../media/image45.emf"/><Relationship Id="rId3" Type="http://schemas.openxmlformats.org/officeDocument/2006/relationships/package" Target="../embeddings/Document35.docx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3.xml"/><Relationship Id="rId4" Type="http://schemas.openxmlformats.org/officeDocument/2006/relationships/image" Target="../media/image48.emf"/><Relationship Id="rId3" Type="http://schemas.openxmlformats.org/officeDocument/2006/relationships/package" Target="../embeddings/Document37.docx"/><Relationship Id="rId2" Type="http://schemas.openxmlformats.org/officeDocument/2006/relationships/image" Target="../media/image47.emf"/><Relationship Id="rId1" Type="http://schemas.openxmlformats.org/officeDocument/2006/relationships/package" Target="../embeddings/Document36.docx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42.xml"/><Relationship Id="rId4" Type="http://schemas.openxmlformats.org/officeDocument/2006/relationships/slide" Target="slide47.xml"/><Relationship Id="rId3" Type="http://schemas.openxmlformats.org/officeDocument/2006/relationships/slide" Target="slide46.xml"/><Relationship Id="rId2" Type="http://schemas.openxmlformats.org/officeDocument/2006/relationships/slide" Target="slide44.xml"/><Relationship Id="rId1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7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9.emf"/><Relationship Id="rId6" Type="http://schemas.openxmlformats.org/officeDocument/2006/relationships/package" Target="../embeddings/Document38.docx"/><Relationship Id="rId5" Type="http://schemas.openxmlformats.org/officeDocument/2006/relationships/slide" Target="slide42.xml"/><Relationship Id="rId4" Type="http://schemas.openxmlformats.org/officeDocument/2006/relationships/slide" Target="slide47.xml"/><Relationship Id="rId3" Type="http://schemas.openxmlformats.org/officeDocument/2006/relationships/slide" Target="slide46.xml"/><Relationship Id="rId2" Type="http://schemas.openxmlformats.org/officeDocument/2006/relationships/slide" Target="slide44.xml"/><Relationship Id="rId1" Type="http://schemas.openxmlformats.org/officeDocument/2006/relationships/slide" Target="slide43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emf"/><Relationship Id="rId8" Type="http://schemas.openxmlformats.org/officeDocument/2006/relationships/package" Target="../embeddings/Document40.docx"/><Relationship Id="rId7" Type="http://schemas.openxmlformats.org/officeDocument/2006/relationships/slide" Target="slide42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slide" Target="slide44.xml"/><Relationship Id="rId3" Type="http://schemas.openxmlformats.org/officeDocument/2006/relationships/slide" Target="slide43.xml"/><Relationship Id="rId2" Type="http://schemas.openxmlformats.org/officeDocument/2006/relationships/image" Target="../media/image50.emf"/><Relationship Id="rId14" Type="http://schemas.openxmlformats.org/officeDocument/2006/relationships/vmlDrawing" Target="../drawings/vmlDrawing28.vml"/><Relationship Id="rId13" Type="http://schemas.openxmlformats.org/officeDocument/2006/relationships/slideLayout" Target="../slideLayouts/slideLayout2.xml"/><Relationship Id="rId12" Type="http://schemas.openxmlformats.org/officeDocument/2006/relationships/slide" Target="slide45.xml"/><Relationship Id="rId11" Type="http://schemas.openxmlformats.org/officeDocument/2006/relationships/image" Target="../media/image52.emf"/><Relationship Id="rId10" Type="http://schemas.openxmlformats.org/officeDocument/2006/relationships/package" Target="../embeddings/Document41.docx"/><Relationship Id="rId1" Type="http://schemas.openxmlformats.org/officeDocument/2006/relationships/package" Target="../embeddings/Document39.docx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9.vml"/><Relationship Id="rId8" Type="http://schemas.openxmlformats.org/officeDocument/2006/relationships/slideLayout" Target="../slideLayouts/slideLayout2.xml"/><Relationship Id="rId7" Type="http://schemas.openxmlformats.org/officeDocument/2006/relationships/slide" Target="slide42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slide" Target="slide44.xml"/><Relationship Id="rId3" Type="http://schemas.openxmlformats.org/officeDocument/2006/relationships/slide" Target="slide43.xml"/><Relationship Id="rId2" Type="http://schemas.openxmlformats.org/officeDocument/2006/relationships/image" Target="../media/image53.emf"/><Relationship Id="rId1" Type="http://schemas.openxmlformats.org/officeDocument/2006/relationships/package" Target="../embeddings/Document42.docx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emf"/><Relationship Id="rId8" Type="http://schemas.openxmlformats.org/officeDocument/2006/relationships/package" Target="../embeddings/Document44.docx"/><Relationship Id="rId7" Type="http://schemas.openxmlformats.org/officeDocument/2006/relationships/image" Target="../media/image54.emf"/><Relationship Id="rId6" Type="http://schemas.openxmlformats.org/officeDocument/2006/relationships/package" Target="../embeddings/Document43.docx"/><Relationship Id="rId5" Type="http://schemas.openxmlformats.org/officeDocument/2006/relationships/slide" Target="slide42.xml"/><Relationship Id="rId4" Type="http://schemas.openxmlformats.org/officeDocument/2006/relationships/slide" Target="slide47.xml"/><Relationship Id="rId3" Type="http://schemas.openxmlformats.org/officeDocument/2006/relationships/slide" Target="slide46.xml"/><Relationship Id="rId2" Type="http://schemas.openxmlformats.org/officeDocument/2006/relationships/slide" Target="slide44.xml"/><Relationship Id="rId11" Type="http://schemas.openxmlformats.org/officeDocument/2006/relationships/vmlDrawing" Target="../drawings/vmlDrawing30.vml"/><Relationship Id="rId10" Type="http://schemas.openxmlformats.org/officeDocument/2006/relationships/slideLayout" Target="../slideLayouts/slideLayout2.xml"/><Relationship Id="rId1" Type="http://schemas.openxmlformats.org/officeDocument/2006/relationships/slide" Target="slide43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48.xml"/><Relationship Id="rId7" Type="http://schemas.openxmlformats.org/officeDocument/2006/relationships/image" Target="../media/image56.emf"/><Relationship Id="rId6" Type="http://schemas.openxmlformats.org/officeDocument/2006/relationships/package" Target="../embeddings/Document45.docx"/><Relationship Id="rId5" Type="http://schemas.openxmlformats.org/officeDocument/2006/relationships/slide" Target="slide42.xml"/><Relationship Id="rId4" Type="http://schemas.openxmlformats.org/officeDocument/2006/relationships/slide" Target="slide47.xml"/><Relationship Id="rId3" Type="http://schemas.openxmlformats.org/officeDocument/2006/relationships/slide" Target="slide46.xml"/><Relationship Id="rId2" Type="http://schemas.openxmlformats.org/officeDocument/2006/relationships/slide" Target="slide44.xml"/><Relationship Id="rId10" Type="http://schemas.openxmlformats.org/officeDocument/2006/relationships/vmlDrawing" Target="../drawings/vmlDrawing31.vml"/><Relationship Id="rId1" Type="http://schemas.openxmlformats.org/officeDocument/2006/relationships/slide" Target="slide43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" Target="slide42.xml"/><Relationship Id="rId8" Type="http://schemas.openxmlformats.org/officeDocument/2006/relationships/slide" Target="slide47.xml"/><Relationship Id="rId7" Type="http://schemas.openxmlformats.org/officeDocument/2006/relationships/slide" Target="slide46.x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image" Target="../media/image58.emf"/><Relationship Id="rId3" Type="http://schemas.openxmlformats.org/officeDocument/2006/relationships/package" Target="../embeddings/Document47.docx"/><Relationship Id="rId2" Type="http://schemas.openxmlformats.org/officeDocument/2006/relationships/image" Target="../media/image57.emf"/><Relationship Id="rId11" Type="http://schemas.openxmlformats.org/officeDocument/2006/relationships/vmlDrawing" Target="../drawings/vmlDrawing32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46.docx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3.vml"/><Relationship Id="rId8" Type="http://schemas.openxmlformats.org/officeDocument/2006/relationships/slideLayout" Target="../slideLayouts/slideLayout2.xml"/><Relationship Id="rId7" Type="http://schemas.openxmlformats.org/officeDocument/2006/relationships/slide" Target="slide42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slide" Target="slide44.xml"/><Relationship Id="rId3" Type="http://schemas.openxmlformats.org/officeDocument/2006/relationships/slide" Target="slide43.xml"/><Relationship Id="rId2" Type="http://schemas.openxmlformats.org/officeDocument/2006/relationships/image" Target="../media/image59.emf"/><Relationship Id="rId1" Type="http://schemas.openxmlformats.org/officeDocument/2006/relationships/package" Target="../embeddings/Document48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新建文件夹 (2)\新建文件夹 - 副本\20.jpg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r="24" b="6216"/>
          <a:stretch>
            <a:fillRect/>
          </a:stretch>
        </p:blipFill>
        <p:spPr bwMode="auto">
          <a:xfrm>
            <a:off x="0" y="-140"/>
            <a:ext cx="12189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§2.2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椭圆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2.2.1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椭圆及其标准方程</a:t>
            </a: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(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一</a:t>
            </a: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)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647664" y="261442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469391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647664" y="1133337"/>
            <a:ext cx="10080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若两定点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间的距离为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到两定点的距离之和为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，如何求出点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7664" y="2685476"/>
            <a:ext cx="10080000" cy="327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5206" y="19919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62125" y="2788915"/>
          <a:ext cx="984885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11" name="文档" r:id="rId2" imgW="9855835" imgH="3354070" progId="Word.Document.12">
                  <p:embed/>
                </p:oleObj>
              </mc:Choice>
              <mc:Fallback>
                <p:oleObj name="文档" r:id="rId2" imgW="9855835" imgH="33540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2788915"/>
                        <a:ext cx="9848850" cy="335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76549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54792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椭圆标准方程的两种形式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0587" y="2464708"/>
          <a:ext cx="11118760" cy="2621270"/>
        </p:xfrm>
        <a:graphic>
          <a:graphicData uri="http://schemas.openxmlformats.org/drawingml/2006/table">
            <a:tbl>
              <a:tblPr/>
              <a:tblGrid>
                <a:gridCol w="2509671"/>
                <a:gridCol w="3343631"/>
                <a:gridCol w="4120932"/>
                <a:gridCol w="1144526"/>
              </a:tblGrid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焦点位置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标准方程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焦距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3078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焦点在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轴上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    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&gt;0)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u="none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______</a:t>
                      </a:r>
                      <a:endParaRPr lang="zh-CN" sz="2800" u="none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焦点在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轴上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    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&gt;0)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u="sng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68960" y="3141762"/>
          <a:ext cx="19812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73" name="文档" r:id="rId2" imgW="1989455" imgH="2077085" progId="Word.Document.12">
                  <p:embed/>
                </p:oleObj>
              </mc:Choice>
              <mc:Fallback>
                <p:oleObj name="文档" r:id="rId2" imgW="1989455" imgH="2077085" progId="Word.Document.12">
                  <p:embed/>
                  <p:pic>
                    <p:nvPicPr>
                      <p:cNvPr id="0" name="图片 2243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8960" y="3141762"/>
                        <a:ext cx="1981200" cy="207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014756" y="3304828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1982" y="4274840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731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椭圆的标准方程与其在坐标系中的位置的对应关系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1540" y="847031"/>
          <a:ext cx="10984230" cy="5638740"/>
        </p:xfrm>
        <a:graphic>
          <a:graphicData uri="http://schemas.openxmlformats.org/drawingml/2006/table">
            <a:tbl>
              <a:tblPr/>
              <a:tblGrid>
                <a:gridCol w="3870960"/>
                <a:gridCol w="3556635"/>
                <a:gridCol w="3556635"/>
              </a:tblGrid>
              <a:tr h="3422476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椭圆在坐标系中的位置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 panose="0201060004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楷体_GB2312"/>
                        <a:ea typeface="华文细黑" panose="02010600040101010101" charset="-122"/>
                        <a:cs typeface="楷体_GB231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标准方程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Times New Roman"/>
                        <a:ea typeface="华文细黑" panose="02010600040101010101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焦点坐标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的关系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－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226308" name="图片 8" descr="说明: F:\2017赵瑊\同步\数学 人A2-1\word\2-10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938" y="1243293"/>
            <a:ext cx="3289135" cy="243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07" name="图片 7" descr="说明: F:\2017赵瑊\同步\数学 人A2-1\word\2-11.T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28" y="908364"/>
            <a:ext cx="2402499" cy="328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90120" y="4263777"/>
          <a:ext cx="66008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1" name="文档" r:id="rId3" imgW="6607810" imgH="1059180" progId="Word.Document.12">
                  <p:embed/>
                </p:oleObj>
              </mc:Choice>
              <mc:Fallback>
                <p:oleObj name="文档" r:id="rId3" imgW="6607810" imgH="1059180" progId="Word.Document.12">
                  <p:embed/>
                  <p:pic>
                    <p:nvPicPr>
                      <p:cNvPr id="0" name="图片 2264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0120" y="4263777"/>
                        <a:ext cx="660082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9206" y="119754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根据方程判断椭圆的焦点位置及求焦点坐标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2019637"/>
          <a:ext cx="11144250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58" name="文档" r:id="rId3" imgW="11151235" imgH="2353310" progId="Word.Document.12">
                  <p:embed/>
                </p:oleObj>
              </mc:Choice>
              <mc:Fallback>
                <p:oleObj name="文档" r:id="rId3" imgW="11151235" imgH="235331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19637"/>
                        <a:ext cx="11144250" cy="234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椭圆的定义解读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9206" y="102444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内一定点，动圆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与已知圆相内切且过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点，判断圆心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17146" y="188153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584748"/>
            <a:ext cx="11412000" cy="26265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化标准形式为：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，圆心为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，半径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因为动圆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与已知圆相内切且过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点，所以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，根据椭圆的定义，动点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到两定点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的距离之和为定值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8&gt;6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，所以动点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的轨迹是椭圆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45418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若将本例中圆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的方程改为：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且点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为其外一定点，动圆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与已知圆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相外切且过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点，求动圆圆心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80612" y="154980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195870"/>
            <a:ext cx="11412000" cy="4216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，据题，圆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圆心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，半径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4346054"/>
          <a:ext cx="1114425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14" name="文档" r:id="rId1" imgW="11151235" imgH="2324100" progId="Word.Document.12">
                  <p:embed/>
                </p:oleObj>
              </mc:Choice>
              <mc:Fallback>
                <p:oleObj name="文档" r:id="rId1" imgW="11151235" imgH="2324100" progId="Word.Document.12">
                  <p:embed/>
                  <p:pic>
                    <p:nvPicPr>
                      <p:cNvPr id="0" name="图片 2060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346054"/>
                        <a:ext cx="1114425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595290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椭圆是在平面内定义的，所以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平面内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这一条件不能忽视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定义中到两定点的距离之和是常数，而不能是变量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常数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必须大于两定点间的距离，否则轨迹不是椭圆，这是判断一曲线是否为椭圆的限制条件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09671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下列命题是真命题的是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____.(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将所有真命题的序号都填上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已知定点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，则满足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的轨迹为椭圆；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已知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定点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，则满足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的轨迹为线段；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到定点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的距离相等的点的轨迹为椭圆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spc="-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206" y="4185552"/>
            <a:ext cx="11412000" cy="20620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①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的轨迹不存在；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因为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，所以点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的轨迹是线段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到定点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的距离相等的点的轨迹是线段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的垂直平分线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27335" y="351309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23865" y="351309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148489" y="907464"/>
          <a:ext cx="6381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19" name="文档" r:id="rId1" imgW="646430" imgH="667385" progId="Word.Document.12">
                  <p:embed/>
                </p:oleObj>
              </mc:Choice>
              <mc:Fallback>
                <p:oleObj name="文档" r:id="rId1" imgW="646430" imgH="667385" progId="Word.Document.12">
                  <p:embed/>
                  <p:pic>
                    <p:nvPicPr>
                      <p:cNvPr id="0" name="图片 207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8489" y="907464"/>
                        <a:ext cx="63817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057106" y="2060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929680" y="4320043"/>
          <a:ext cx="6381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20" name="文档" r:id="rId3" imgW="646430" imgH="667385" progId="Word.Document.12">
                  <p:embed/>
                </p:oleObj>
              </mc:Choice>
              <mc:Fallback>
                <p:oleObj name="文档" r:id="rId3" imgW="646430" imgH="667385" progId="Word.Document.12">
                  <p:embed/>
                  <p:pic>
                    <p:nvPicPr>
                      <p:cNvPr id="0" name="图片 207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9680" y="4320043"/>
                        <a:ext cx="63817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求椭圆的标准方程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151689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　用待定系数法求椭圆的标准方程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4350" y="2257450"/>
          <a:ext cx="1114425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266" name="文档" r:id="rId1" imgW="11151235" imgH="1677670" progId="Word.Document.12">
                  <p:embed/>
                </p:oleObj>
              </mc:Choice>
              <mc:Fallback>
                <p:oleObj name="文档" r:id="rId1" imgW="11151235" imgH="1677670" progId="Word.Document.12">
                  <p:embed/>
                  <p:pic>
                    <p:nvPicPr>
                      <p:cNvPr id="0" name="图片 1902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57450"/>
                        <a:ext cx="1114425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hlinkClick r:id="rId3" action="ppaction://hlinksldjump"/>
          </p:cNvPr>
          <p:cNvSpPr txBox="1"/>
          <p:nvPr/>
        </p:nvSpPr>
        <p:spPr>
          <a:xfrm>
            <a:off x="3821721" y="326556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1341562"/>
            <a:ext cx="10476000" cy="34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557586"/>
            <a:ext cx="9972000" cy="28838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了解椭圆的实际背景，经历从具体情境中抽象出椭圆的过程、椭圆标准方程的推导与化简过程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掌握椭圆的定义、标准方程及几何图形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65057"/>
            <a:ext cx="11412000" cy="6414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知不合题意，故舍去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4350" y="318523"/>
          <a:ext cx="11144250" cy="555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4" name="文档" r:id="rId1" imgW="11151235" imgH="5556250" progId="Word.Document.12">
                  <p:embed/>
                </p:oleObj>
              </mc:Choice>
              <mc:Fallback>
                <p:oleObj name="文档" r:id="rId1" imgW="11151235" imgH="5556250" progId="Word.Document.12">
                  <p:embed/>
                  <p:pic>
                    <p:nvPicPr>
                      <p:cNvPr id="0" name="图片 2294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8523"/>
                        <a:ext cx="11144250" cy="555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507188"/>
            <a:ext cx="11412000" cy="55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4350" y="685031"/>
          <a:ext cx="11144250" cy="555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84" name="文档" r:id="rId1" imgW="11151235" imgH="5554980" progId="Word.Document.12">
                  <p:embed/>
                </p:oleObj>
              </mc:Choice>
              <mc:Fallback>
                <p:oleObj name="文档" r:id="rId1" imgW="11151235" imgH="5554980" progId="Word.Document.12">
                  <p:embed/>
                  <p:pic>
                    <p:nvPicPr>
                      <p:cNvPr id="0" name="图片 230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685031"/>
                        <a:ext cx="11144250" cy="555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701855"/>
            <a:ext cx="11412000" cy="49490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方法二　设椭圆的方程为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所以所求椭圆的方程为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4350" y="1539627"/>
          <a:ext cx="11144250" cy="222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588" name="文档" r:id="rId1" imgW="11151235" imgH="2229485" progId="Word.Document.12">
                  <p:embed/>
                </p:oleObj>
              </mc:Choice>
              <mc:Fallback>
                <p:oleObj name="文档" r:id="rId1" imgW="11151235" imgH="2229485" progId="Word.Document.12">
                  <p:embed/>
                  <p:pic>
                    <p:nvPicPr>
                      <p:cNvPr id="0" name="图片 2315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39627"/>
                        <a:ext cx="11144250" cy="222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4315966"/>
          <a:ext cx="1114425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589" name="文档" r:id="rId3" imgW="11151235" imgH="1563370" progId="Word.Document.12">
                  <p:embed/>
                </p:oleObj>
              </mc:Choice>
              <mc:Fallback>
                <p:oleObj name="文档" r:id="rId3" imgW="11151235" imgH="1563370" progId="Word.Document.12">
                  <p:embed/>
                  <p:pic>
                    <p:nvPicPr>
                      <p:cNvPr id="0" name="图片 2315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315966"/>
                        <a:ext cx="11144250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527556"/>
            <a:ext cx="11412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488813"/>
            <a:ext cx="11412000" cy="306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671192"/>
          <a:ext cx="11144250" cy="299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610" name="文档" r:id="rId1" imgW="11151235" imgH="2999105" progId="Word.Document.12">
                  <p:embed/>
                </p:oleObj>
              </mc:Choice>
              <mc:Fallback>
                <p:oleObj name="文档" r:id="rId1" imgW="11151235" imgH="2999105" progId="Word.Document.12">
                  <p:embed/>
                  <p:pic>
                    <p:nvPicPr>
                      <p:cNvPr id="0" name="图片 2326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71192"/>
                        <a:ext cx="11144250" cy="299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1453738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611" name="文档" r:id="rId3" imgW="11151235" imgH="1153795" progId="Word.Document.12">
                  <p:embed/>
                </p:oleObj>
              </mc:Choice>
              <mc:Fallback>
                <p:oleObj name="文档" r:id="rId3" imgW="11151235" imgH="1153795" progId="Word.Document.12">
                  <p:embed/>
                  <p:pic>
                    <p:nvPicPr>
                      <p:cNvPr id="0" name="图片 2326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53738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302441" y="169873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0951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若椭圆的焦点位置不确定，需要分焦点在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轴上和在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轴上两种情况讨论，也可设椭圆方程为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442592"/>
          <a:ext cx="11144250" cy="320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98" name="文档" r:id="rId2" imgW="11151235" imgH="3211195" progId="Word.Document.12">
                  <p:embed/>
                </p:oleObj>
              </mc:Choice>
              <mc:Fallback>
                <p:oleObj name="文档" r:id="rId2" imgW="11151235" imgH="3211195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42592"/>
                        <a:ext cx="11144250" cy="320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2755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求适合下列条件的椭圆的标准方程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椭圆的两个焦点坐标分别为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，椭圆上一点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到两焦点的距离之和等于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2704837"/>
            <a:ext cx="11412000" cy="2708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据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题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9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8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854449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26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图片 2336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854449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26471" y="202532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4519042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27" name="文档" r:id="rId3" imgW="11151235" imgH="1144270" progId="Word.Document.12">
                  <p:embed/>
                </p:oleObj>
              </mc:Choice>
              <mc:Fallback>
                <p:oleObj name="文档" r:id="rId3" imgW="11151235" imgH="1144270" progId="Word.Document.12">
                  <p:embed/>
                  <p:pic>
                    <p:nvPicPr>
                      <p:cNvPr id="0" name="图片 2336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19042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2755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椭圆过点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417027"/>
            <a:ext cx="11412000" cy="41734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设椭圆的一般方程为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181225"/>
          <a:ext cx="11144250" cy="355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1" name="文档" r:id="rId1" imgW="11151235" imgH="3558540" progId="Word.Document.12">
                  <p:embed/>
                </p:oleObj>
              </mc:Choice>
              <mc:Fallback>
                <p:oleObj name="文档" r:id="rId1" imgW="11151235" imgH="3558540" progId="Word.Document.12">
                  <p:embed/>
                  <p:pic>
                    <p:nvPicPr>
                      <p:cNvPr id="0" name="图片 2345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181225"/>
                        <a:ext cx="11144250" cy="355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61298" y="7375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2755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轴上，且经过点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417027"/>
            <a:ext cx="11412000" cy="410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1590675"/>
          <a:ext cx="11144250" cy="400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2" name="文档" r:id="rId1" imgW="11151235" imgH="4009390" progId="Word.Document.12">
                  <p:embed/>
                </p:oleObj>
              </mc:Choice>
              <mc:Fallback>
                <p:oleObj name="文档" r:id="rId1" imgW="11151235" imgH="4009390" progId="Word.Document.12">
                  <p:embed/>
                  <p:pic>
                    <p:nvPicPr>
                      <p:cNvPr id="0" name="图片 2355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90675"/>
                        <a:ext cx="11144250" cy="400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749977" y="7375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7318"/>
            <a:ext cx="1141200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　用定义法求椭圆的标准方程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已知一动圆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与圆</a:t>
            </a:r>
            <a:r>
              <a:rPr lang="en-US" altLang="zh-CN" sz="2800" i="1" kern="100" spc="-7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7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spc="-7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spc="-7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spc="-7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外切，与圆</a:t>
            </a:r>
            <a:r>
              <a:rPr lang="en-US" altLang="zh-CN" sz="2800" i="1" kern="100" spc="-7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7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spc="-7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spc="-7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spc="-7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内切，试求动圆圆心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2014017"/>
            <a:ext cx="11412000" cy="4561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据题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，半径为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据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椭圆定义知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的轨迹是一个以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为焦点的椭圆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且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5683746"/>
          <a:ext cx="11144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16" name="文档" r:id="rId1" imgW="11151235" imgH="887095" progId="Word.Document.12">
                  <p:embed/>
                </p:oleObj>
              </mc:Choice>
              <mc:Fallback>
                <p:oleObj name="文档" r:id="rId1" imgW="11151235" imgH="887095" progId="Word.Document.12">
                  <p:embed/>
                  <p:pic>
                    <p:nvPicPr>
                      <p:cNvPr id="0" name="图片 236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683746"/>
                        <a:ext cx="11144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97985" y="138499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9176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用定义法求椭圆标准方程的思路：先分析已知条件，看所求动点轨迹是否符合椭圆的定义，若符合椭圆的定义，可以先定位，再确定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1415058"/>
          <a:ext cx="1114425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37" name="文档" r:id="rId1" imgW="11151235" imgH="2599690" progId="Word.Document.12">
                  <p:embed/>
                </p:oleObj>
              </mc:Choice>
              <mc:Fallback>
                <p:oleObj name="文档" r:id="rId1" imgW="11151235" imgH="2599690" progId="Word.Document.12">
                  <p:embed/>
                  <p:pic>
                    <p:nvPicPr>
                      <p:cNvPr id="0" name="图片 2376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15058"/>
                        <a:ext cx="1114425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4179565" y="32713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88058"/>
            <a:ext cx="11412000" cy="63666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设椭圆的两个焦点分别为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|&gt;|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知，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垂直于长轴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又所求的椭圆的焦点可以在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轴上，也可以在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1011176"/>
          <a:ext cx="1114425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89" name="文档" r:id="rId1" imgW="11151235" imgH="1553210" progId="Word.Document.12">
                  <p:embed/>
                </p:oleObj>
              </mc:Choice>
              <mc:Fallback>
                <p:oleObj name="文档" r:id="rId1" imgW="11151235" imgH="1553210" progId="Word.Document.12">
                  <p:embed/>
                  <p:pic>
                    <p:nvPicPr>
                      <p:cNvPr id="0" name="图片 2387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11176"/>
                        <a:ext cx="11144250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3174889"/>
          <a:ext cx="11144250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90" name="文档" r:id="rId3" imgW="11151235" imgH="1662430" progId="Word.Document.12">
                  <p:embed/>
                </p:oleObj>
              </mc:Choice>
              <mc:Fallback>
                <p:oleObj name="文档" r:id="rId3" imgW="11151235" imgH="1662430" progId="Word.Document.12">
                  <p:embed/>
                  <p:pic>
                    <p:nvPicPr>
                      <p:cNvPr id="0" name="图片 2387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74889"/>
                        <a:ext cx="11144250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50" y="5652902"/>
          <a:ext cx="111442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91" name="文档" r:id="rId5" imgW="11151235" imgH="867410" progId="Word.Document.12">
                  <p:embed/>
                </p:oleObj>
              </mc:Choice>
              <mc:Fallback>
                <p:oleObj name="文档" r:id="rId5" imgW="11151235" imgH="867410" progId="Word.Document.12">
                  <p:embed/>
                  <p:pic>
                    <p:nvPicPr>
                      <p:cNvPr id="0" name="图片 2387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652902"/>
                        <a:ext cx="1114425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椭圆中焦点三角形问题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1646829"/>
            <a:ext cx="11412000" cy="18466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上的一点，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是椭圆的两个焦点，且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30°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的面积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805411" y="1753022"/>
          <a:ext cx="12096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44" name="文档" r:id="rId1" imgW="1217930" imgH="1029970" progId="Word.Document.12">
                  <p:embed/>
                </p:oleObj>
              </mc:Choice>
              <mc:Fallback>
                <p:oleObj name="文档" r:id="rId1" imgW="1217930" imgH="1029970" progId="Word.Document.12">
                  <p:embed/>
                  <p:pic>
                    <p:nvPicPr>
                      <p:cNvPr id="0" name="图片 212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5411" y="1753022"/>
                        <a:ext cx="12096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hlinkClick r:id="rId3" action="ppaction://hlinksldjump"/>
          </p:cNvPr>
          <p:cNvSpPr txBox="1"/>
          <p:nvPr/>
        </p:nvSpPr>
        <p:spPr>
          <a:xfrm>
            <a:off x="6311230" y="287525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323925"/>
            <a:ext cx="11412000" cy="60262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00" dirty="0" smtClean="0">
                <a:latin typeface="Times New Roman"/>
                <a:ea typeface="华文细黑" panose="02010600040101010101" charset="-122"/>
                <a:cs typeface="Times New Roman"/>
              </a:rPr>
              <a:t>在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中，由余弦定理得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spc="-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spc="-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spc="-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 smtClean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spc="-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spc="-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spc="-100" baseline="-250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|·|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|cos</a:t>
            </a:r>
            <a:r>
              <a:rPr lang="en-US" altLang="zh-CN" sz="2800" kern="100" spc="-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∠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spc="-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|cos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30°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430416"/>
          <a:ext cx="11144250" cy="211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308" name="文档" r:id="rId1" imgW="11151235" imgH="2124710" progId="Word.Document.12">
                  <p:embed/>
                </p:oleObj>
              </mc:Choice>
              <mc:Fallback>
                <p:oleObj name="文档" r:id="rId1" imgW="11151235" imgH="2124710" progId="Word.Document.12">
                  <p:embed/>
                  <p:pic>
                    <p:nvPicPr>
                      <p:cNvPr id="0" name="图片 2143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30416"/>
                        <a:ext cx="11144250" cy="211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3858225"/>
          <a:ext cx="11144250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309" name="文档" r:id="rId3" imgW="11151235" imgH="2576830" progId="Word.Document.12">
                  <p:embed/>
                </p:oleObj>
              </mc:Choice>
              <mc:Fallback>
                <p:oleObj name="文档" r:id="rId3" imgW="11151235" imgH="2576830" progId="Word.Document.12">
                  <p:embed/>
                  <p:pic>
                    <p:nvPicPr>
                      <p:cNvPr id="0" name="图片 214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858225"/>
                        <a:ext cx="11144250" cy="257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53480" y="5548317"/>
          <a:ext cx="1036915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310" name="Equation" r:id="rId5" imgW="431800" imgH="241300" progId="Equation.DSMT4">
                  <p:embed/>
                </p:oleObj>
              </mc:Choice>
              <mc:Fallback>
                <p:oleObj name="Equation" r:id="rId5" imgW="431800" imgH="241300" progId="Equation.DSMT4">
                  <p:embed/>
                  <p:pic>
                    <p:nvPicPr>
                      <p:cNvPr id="0" name="Object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480" y="5548317"/>
                        <a:ext cx="1036915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2233101"/>
            <a:ext cx="11412000" cy="36951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120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°.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406749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07" name="文档" r:id="rId1" imgW="11151235" imgH="1153795" progId="Word.Document.12">
                  <p:embed/>
                </p:oleObj>
              </mc:Choice>
              <mc:Fallback>
                <p:oleObj name="文档" r:id="rId1" imgW="11151235" imgH="1153795" progId="Word.Document.12">
                  <p:embed/>
                  <p:pic>
                    <p:nvPicPr>
                      <p:cNvPr id="0" name="图片 2408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06749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530002"/>
          <a:ext cx="1114425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08" name="文档" r:id="rId3" imgW="11151235" imgH="1705610" progId="Word.Document.12">
                  <p:embed/>
                </p:oleObj>
              </mc:Choice>
              <mc:Fallback>
                <p:oleObj name="文档" r:id="rId3" imgW="11151235" imgH="1705610" progId="Word.Document.12">
                  <p:embed/>
                  <p:pic>
                    <p:nvPicPr>
                      <p:cNvPr id="0" name="图片 2408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30002"/>
                        <a:ext cx="11144250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68427" y="154776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4140349"/>
          <a:ext cx="111442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09" name="文档" r:id="rId5" imgW="11151235" imgH="1200785" progId="Word.Document.12">
                  <p:embed/>
                </p:oleObj>
              </mc:Choice>
              <mc:Fallback>
                <p:oleObj name="文档" r:id="rId5" imgW="11151235" imgH="1200785" progId="Word.Document.12">
                  <p:embed/>
                  <p:pic>
                    <p:nvPicPr>
                      <p:cNvPr id="0" name="图片 2408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40349"/>
                        <a:ext cx="1114425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5353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在椭圆中，当椭圆上的点不是椭圆与焦点所在轴的交点时，这个点与椭圆的两个焦点可以构成一个三角形，这个三角形就是焦点三角形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这个三角形中一条边长等于焦距，另两条边长之和等于椭圆定义中的常数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在处理椭圆中的焦点三角形问题时，可结合椭圆的定义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及三角形中的有关定理和公式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如正弦定理、余弦定理、三角形面积公式等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来求解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1277516"/>
          <a:ext cx="11144250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766" name="文档" r:id="rId1" imgW="11151235" imgH="2810510" progId="Word.Document.12">
                  <p:embed/>
                </p:oleObj>
              </mc:Choice>
              <mc:Fallback>
                <p:oleObj name="文档" r:id="rId1" imgW="11151235" imgH="2810510" progId="Word.Document.12">
                  <p:embed/>
                  <p:pic>
                    <p:nvPicPr>
                      <p:cNvPr id="0" name="图片 2417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77516"/>
                        <a:ext cx="11144250" cy="280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2331740" y="323780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证明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705131" y="2326085"/>
          <a:ext cx="1054646" cy="585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767" name="Equation" r:id="rId4" imgW="431800" imgH="241300" progId="Equation.DSMT4">
                  <p:embed/>
                </p:oleObj>
              </mc:Choice>
              <mc:Fallback>
                <p:oleObj name="Equation" r:id="rId4" imgW="4318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5131" y="2326085"/>
                        <a:ext cx="1054646" cy="5859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36923"/>
            <a:ext cx="11412000" cy="46904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在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中，根据椭圆定义，得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两边平方，得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		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根据余弦定理，得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|cos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α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	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cos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α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841623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834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图片 2428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41623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4423792"/>
          <a:ext cx="111442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835" name="文档" r:id="rId3" imgW="11151235" imgH="1238885" progId="Word.Document.12">
                  <p:embed/>
                </p:oleObj>
              </mc:Choice>
              <mc:Fallback>
                <p:oleObj name="文档" r:id="rId3" imgW="11151235" imgH="1238885" progId="Word.Document.12">
                  <p:embed/>
                  <p:pic>
                    <p:nvPicPr>
                      <p:cNvPr id="0" name="图片 242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423792"/>
                        <a:ext cx="1114425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2065" y="962472"/>
          <a:ext cx="1055687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836" name="Equation" r:id="rId5" imgW="431800" imgH="241300" progId="Equation.DSMT4">
                  <p:embed/>
                </p:oleObj>
              </mc:Choice>
              <mc:Fallback>
                <p:oleObj name="Equation" r:id="rId5" imgW="431800" imgH="2413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65" y="962472"/>
                        <a:ext cx="1055687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36922"/>
            <a:ext cx="11412000" cy="47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838200"/>
          <a:ext cx="1114425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37" name="文档" r:id="rId1" imgW="11151235" imgH="4648200" progId="Word.Document.12">
                  <p:embed/>
                </p:oleObj>
              </mc:Choice>
              <mc:Fallback>
                <p:oleObj name="文档" r:id="rId1" imgW="11151235" imgH="4648200" progId="Word.Document.12">
                  <p:embed/>
                  <p:pic>
                    <p:nvPicPr>
                      <p:cNvPr id="0" name="图片 2438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38200"/>
                        <a:ext cx="1114425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08587" y="1019622"/>
          <a:ext cx="1055687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38" name="Equation" r:id="rId3" imgW="431800" imgH="241300" progId="Equation.DSMT4">
                  <p:embed/>
                </p:oleObj>
              </mc:Choice>
              <mc:Fallback>
                <p:oleObj name="Equation" r:id="rId3" imgW="431800" imgH="241300" progId="Equation.DSMT4">
                  <p:embed/>
                  <p:pic>
                    <p:nvPicPr>
                      <p:cNvPr id="0" name="图片 2438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8587" y="1019622"/>
                        <a:ext cx="1055687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95103" y="4716413"/>
          <a:ext cx="1055687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39" name="Equation" r:id="rId5" imgW="431800" imgH="241300" progId="Equation.DSMT4">
                  <p:embed/>
                </p:oleObj>
              </mc:Choice>
              <mc:Fallback>
                <p:oleObj name="Equation" r:id="rId5" imgW="431800" imgH="241300" progId="Equation.DSMT4">
                  <p:embed/>
                  <p:pic>
                    <p:nvPicPr>
                      <p:cNvPr id="0" name="图片 2438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103" y="4716413"/>
                        <a:ext cx="1055687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1125538"/>
          <a:ext cx="1114425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76" name="文档" r:id="rId3" imgW="11151235" imgH="1819910" progId="Word.Document.12">
                  <p:embed/>
                </p:oleObj>
              </mc:Choice>
              <mc:Fallback>
                <p:oleObj name="文档" r:id="rId3" imgW="11151235" imgH="1819910" progId="Word.Document.12">
                  <p:embed/>
                  <p:pic>
                    <p:nvPicPr>
                      <p:cNvPr id="0" name="图片 2447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25538"/>
                        <a:ext cx="1114425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3749713" y="21866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pic>
        <p:nvPicPr>
          <p:cNvPr id="7" name="图片 6" descr="F:\2017赵瑊\同步\数学 人A2-1\word\2-12.TIF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836" y="2872805"/>
            <a:ext cx="3096741" cy="2473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189434"/>
            <a:ext cx="11412000" cy="6414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从而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中，由勾股定理可得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即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4.</a:t>
            </a:r>
            <a:endParaRPr lang="zh-CN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由椭圆定义知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1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266700"/>
          <a:ext cx="11144250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62" name="文档" r:id="rId1" imgW="11151235" imgH="1458595" progId="Word.Document.12">
                  <p:embed/>
                </p:oleObj>
              </mc:Choice>
              <mc:Fallback>
                <p:oleObj name="文档" r:id="rId1" imgW="11151235" imgH="1458595" progId="Word.Document.12">
                  <p:embed/>
                  <p:pic>
                    <p:nvPicPr>
                      <p:cNvPr id="0" name="图片 216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6700"/>
                        <a:ext cx="11144250" cy="145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3875" y="4758308"/>
          <a:ext cx="10925175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63" name="文档" r:id="rId3" imgW="11151235" imgH="2002790" progId="Word.Document.12">
                  <p:embed/>
                </p:oleObj>
              </mc:Choice>
              <mc:Fallback>
                <p:oleObj name="文档" r:id="rId3" imgW="11151235" imgH="2002790" progId="Word.Document.12">
                  <p:embed/>
                  <p:pic>
                    <p:nvPicPr>
                      <p:cNvPr id="0" name="图片 216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758308"/>
                        <a:ext cx="10925175" cy="196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1269554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满足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的轨迹是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直线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线段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D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2816414"/>
            <a:ext cx="11412000" cy="1415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的轨迹是线段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27335" y="209526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23865" y="209526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93226" y="1999914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983885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若方程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轴上的椭圆，则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的可能取值为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A.1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B.3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C.0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 D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2548905"/>
            <a:ext cx="11412000" cy="223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29017" y="180881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5547" y="180881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163" y="1775947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745879"/>
          <a:ext cx="1114425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9" name="文档" r:id="rId6" imgW="11151235" imgH="2106295" progId="Word.Document.12">
                  <p:embed/>
                </p:oleObj>
              </mc:Choice>
              <mc:Fallback>
                <p:oleObj name="文档" r:id="rId6" imgW="11151235" imgH="2106295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745879"/>
                        <a:ext cx="11144250" cy="210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34108"/>
          <a:ext cx="11144250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53" name="文档" r:id="rId1" imgW="11151235" imgH="2576830" progId="Word.Document.12">
                  <p:embed/>
                </p:oleObj>
              </mc:Choice>
              <mc:Fallback>
                <p:oleObj name="文档" r:id="rId1" imgW="11151235" imgH="257683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34108"/>
                        <a:ext cx="11144250" cy="257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8891686" y="2388568"/>
          <a:ext cx="15430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54" name="文档" r:id="rId8" imgW="1551305" imgH="638810" progId="Word.Document.12">
                  <p:embed/>
                </p:oleObj>
              </mc:Choice>
              <mc:Fallback>
                <p:oleObj name="文档" r:id="rId8" imgW="1551305" imgH="638810" progId="Word.Document.12">
                  <p:embed/>
                  <p:pic>
                    <p:nvPicPr>
                      <p:cNvPr id="0" name="图片 2194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1686" y="2388568"/>
                        <a:ext cx="1543050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898798" y="3129112"/>
          <a:ext cx="15430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55" name="文档" r:id="rId10" imgW="1551305" imgH="640080" progId="Word.Document.12">
                  <p:embed/>
                </p:oleObj>
              </mc:Choice>
              <mc:Fallback>
                <p:oleObj name="文档" r:id="rId10" imgW="1551305" imgH="640080" progId="Word.Document.12">
                  <p:embed/>
                  <p:pic>
                    <p:nvPicPr>
                      <p:cNvPr id="0" name="图片 2194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798" y="3129112"/>
                        <a:ext cx="1543050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881869" y="32770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>
            <a:hlinkClick r:id="rId12" action="ppaction://hlinksldjump"/>
          </p:cNvPr>
          <p:cNvSpPr txBox="1"/>
          <p:nvPr/>
        </p:nvSpPr>
        <p:spPr>
          <a:xfrm>
            <a:off x="3978399" y="32770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342975"/>
            <a:ext cx="11412000" cy="5940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由椭圆的定义，得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由三角形中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两边之差小于第三边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可知，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三点共线时，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取得最大值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，最小值－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3772272"/>
          <a:ext cx="11144250" cy="264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7" name="文档" r:id="rId1" imgW="11151235" imgH="2648585" progId="Word.Document.12">
                  <p:embed/>
                </p:oleObj>
              </mc:Choice>
              <mc:Fallback>
                <p:oleObj name="文档" r:id="rId1" imgW="11151235" imgH="2648585" progId="Word.Document.12">
                  <p:embed/>
                  <p:pic>
                    <p:nvPicPr>
                      <p:cNvPr id="0" name="图片 2467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772272"/>
                        <a:ext cx="11144250" cy="264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1341562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的焦点坐标为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__________________.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2239927"/>
            <a:ext cx="11412000" cy="19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16019" y="152214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12549" y="152214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634583" y="1384935"/>
          <a:ext cx="33718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1" name="文档" r:id="rId6" imgW="3380740" imgH="629285" progId="Word.Document.12">
                  <p:embed/>
                </p:oleObj>
              </mc:Choice>
              <mc:Fallback>
                <p:oleObj name="文档" r:id="rId6" imgW="3380740" imgH="629285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4583" y="1384935"/>
                        <a:ext cx="337185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2417068"/>
          <a:ext cx="1114425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2" name="文档" r:id="rId8" imgW="11151235" imgH="1828800" progId="Word.Document.12">
                  <p:embed/>
                </p:oleObj>
              </mc:Choice>
              <mc:Fallback>
                <p:oleObj name="文档" r:id="rId8" imgW="11151235" imgH="182880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17068"/>
                        <a:ext cx="1114425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998762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287" name="文档" r:id="rId6" imgW="11151235" imgH="1144270" progId="Word.Document.12">
                  <p:embed/>
                </p:oleObj>
              </mc:Choice>
              <mc:Fallback>
                <p:oleObj name="文档" r:id="rId6" imgW="11151235" imgH="1144270" progId="Word.Document.12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98762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hlinkClick r:id="rId8" action="ppaction://hlinksldjump"/>
          </p:cNvPr>
          <p:cNvSpPr txBox="1"/>
          <p:nvPr/>
        </p:nvSpPr>
        <p:spPr>
          <a:xfrm>
            <a:off x="9510353" y="22431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232867"/>
            <a:ext cx="11412000" cy="6241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同理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得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，此时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，与焦点在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轴上矛盾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14350" y="394717"/>
          <a:ext cx="11144250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23" name="文档" r:id="rId1" imgW="11151235" imgH="4390390" progId="Word.Document.12">
                  <p:embed/>
                </p:oleObj>
              </mc:Choice>
              <mc:Fallback>
                <p:oleObj name="文档" r:id="rId1" imgW="11151235" imgH="4390390" progId="Word.Document.12">
                  <p:embed/>
                  <p:pic>
                    <p:nvPicPr>
                      <p:cNvPr id="0" name="图片 2478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94717"/>
                        <a:ext cx="11144250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5577830"/>
          <a:ext cx="75247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24" name="文档" r:id="rId3" imgW="7534910" imgH="887095" progId="Word.Document.12">
                  <p:embed/>
                </p:oleObj>
              </mc:Choice>
              <mc:Fallback>
                <p:oleObj name="文档" r:id="rId3" imgW="7534910" imgH="887095" progId="Word.Document.12">
                  <p:embed/>
                  <p:pic>
                    <p:nvPicPr>
                      <p:cNvPr id="0" name="图片 2478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77830"/>
                        <a:ext cx="75247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702196"/>
            <a:ext cx="11412000" cy="48628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方法二　设椭圆的一般方程为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14350" y="1594867"/>
          <a:ext cx="11144250" cy="406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40" name="文档" r:id="rId1" imgW="11151235" imgH="4067810" progId="Word.Document.12">
                  <p:embed/>
                </p:oleObj>
              </mc:Choice>
              <mc:Fallback>
                <p:oleObj name="文档" r:id="rId1" imgW="11151235" imgH="4067810" progId="Word.Document.12">
                  <p:embed/>
                  <p:pic>
                    <p:nvPicPr>
                      <p:cNvPr id="0" name="图片 2488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94867"/>
                        <a:ext cx="11144250" cy="406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83750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椭圆的定义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4545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709401"/>
            <a:ext cx="1008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给你两个图钉、一根无弹性的细绳、一张纸板，一支铅笔，如何画出一个椭圆？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3249733"/>
            <a:ext cx="10080000" cy="19802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在纸板上固定两个图钉，绳子的两端固定在图钉上，绳长大于两图钉间的距离，笔尖贴近绳子，将绳子拉紧，移动笔尖即可画出椭圆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2495" y="25561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810167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椭圆的定义式：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|).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在解题过程中将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看成一个整体，可简化运算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椭圆的定义中要求一动点到两定点的距离和为常数，因而在解决问题时，若出现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两定点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距离之和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这样的条件或内容，应考虑是否可以利用椭圆的定义来解决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3.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凡涉及椭圆上的点的问题，首先要考虑它应满足椭圆的定义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spc="-7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spc="-7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spc="-7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spc="-7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spc="-7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为椭圆上的点，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为椭圆的焦点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，一般进行整体变换，其次要考虑该点的坐标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适合椭圆的方程，然后再进行代数运算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47746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68541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349361"/>
            <a:ext cx="1008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在上述画椭圆过程中，笔尖移动需满足哪些条件？如果改变这些条件，笔尖运动时形成的轨迹是否还为椭圆？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889693"/>
            <a:ext cx="10080000" cy="26265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笔尖到两图钉的距离之和不变，等于绳长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绳长大于两图钉间的距离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若在移动过程中绳长发生变化，即到两定点的距离不是定值，则轨迹就不是椭圆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若绳长不大于两图钉间的距离，轨迹也不是椭圆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07574" y="21961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09514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691945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我们把平面内与两个定点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的距离的和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等于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大于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的点的轨迹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这两个定点叫做椭圆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两焦点间的距离叫做椭圆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椭圆的定义用集合语言叙述为：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{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|}.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7237" y="3060229"/>
            <a:ext cx="1297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焦距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88739" y="17734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常数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7832" y="24216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椭圆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82487" y="24216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焦点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112553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的大小关系所确定的点的轨迹如下表：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705259" y="2133138"/>
          <a:ext cx="6779895" cy="2560320"/>
        </p:xfrm>
        <a:graphic>
          <a:graphicData uri="http://schemas.openxmlformats.org/drawingml/2006/table">
            <a:tbl>
              <a:tblPr/>
              <a:tblGrid>
                <a:gridCol w="1842135"/>
                <a:gridCol w="4937760"/>
              </a:tblGrid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条件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结论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&gt;|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|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动点的轨迹是椭圆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|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|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动点的轨迹是线段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&lt;|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|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动点不存在，因此轨迹不存在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椭圆的标准方程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47664" y="83750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4545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647664" y="1709401"/>
            <a:ext cx="1008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在椭圆的标准方程中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一定成立吗？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7664" y="2611186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不一定，只需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即可，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的大小关系不确定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36396" y="191762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3886</Words>
  <Application>Kingsoft Office WPP</Application>
  <PresentationFormat>自定义</PresentationFormat>
  <Paragraphs>457</Paragraphs>
  <Slides>50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3" baseType="lpstr">
      <vt:lpstr>7_Office 主题</vt:lpstr>
      <vt:lpstr>Word.Document.12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4161</cp:revision>
  <dcterms:created xsi:type="dcterms:W3CDTF">2014-11-27T01:03:00Z</dcterms:created>
  <dcterms:modified xsi:type="dcterms:W3CDTF">2018-04-10T03:44:43Z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