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1158" r:id="rId3"/>
    <p:sldId id="1156" r:id="rId4"/>
    <p:sldId id="699" r:id="rId5"/>
    <p:sldId id="1119" r:id="rId6"/>
    <p:sldId id="794" r:id="rId7"/>
    <p:sldId id="1267" r:id="rId8"/>
    <p:sldId id="1291" r:id="rId9"/>
    <p:sldId id="1292" r:id="rId10"/>
    <p:sldId id="1293" r:id="rId11"/>
    <p:sldId id="1190" r:id="rId12"/>
    <p:sldId id="1120" r:id="rId13"/>
    <p:sldId id="1110" r:id="rId14"/>
    <p:sldId id="1294" r:id="rId15"/>
    <p:sldId id="1295" r:id="rId16"/>
    <p:sldId id="1121" r:id="rId17"/>
    <p:sldId id="1238" r:id="rId18"/>
    <p:sldId id="1296" r:id="rId19"/>
    <p:sldId id="1179" r:id="rId20"/>
    <p:sldId id="1274" r:id="rId21"/>
    <p:sldId id="1277" r:id="rId22"/>
    <p:sldId id="1181" r:id="rId23"/>
    <p:sldId id="1260" r:id="rId24"/>
    <p:sldId id="1278" r:id="rId25"/>
    <p:sldId id="1147" r:id="rId26"/>
    <p:sldId id="1144" r:id="rId27"/>
    <p:sldId id="1145" r:id="rId28"/>
    <p:sldId id="1148" r:id="rId29"/>
    <p:sldId id="1288" r:id="rId30"/>
    <p:sldId id="1297" r:id="rId31"/>
    <p:sldId id="1149" r:id="rId32"/>
    <p:sldId id="1150" r:id="rId33"/>
    <p:sldId id="1151" r:id="rId34"/>
    <p:sldId id="1299" r:id="rId35"/>
    <p:sldId id="1298" r:id="rId36"/>
  </p:sldIdLst>
  <p:sldSz cx="12190095" cy="685927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B4C7E7"/>
    <a:srgbClr val="FFD966"/>
    <a:srgbClr val="F3EFE5"/>
    <a:srgbClr val="00CCFF"/>
    <a:srgbClr val="FF9900"/>
    <a:srgbClr val="0000CC"/>
    <a:srgbClr val="9BBD59"/>
    <a:srgbClr val="7BC14A"/>
    <a:srgbClr val="6DD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77" autoAdjust="0"/>
    <p:restoredTop sz="99765" autoAdjust="0"/>
  </p:normalViewPr>
  <p:slideViewPr>
    <p:cSldViewPr>
      <p:cViewPr>
        <p:scale>
          <a:sx n="100" d="100"/>
          <a:sy n="100" d="100"/>
        </p:scale>
        <p:origin x="-276" y="-312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image" Target="../media/image2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image" Target="../media/image32.e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image" Target="../media/image34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image" Target="../media/image37.e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emf"/><Relationship Id="rId1" Type="http://schemas.openxmlformats.org/officeDocument/2006/relationships/image" Target="../media/image3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slide" Target="slide3.xml"/><Relationship Id="rId2" Type="http://schemas.openxmlformats.org/officeDocument/2006/relationships/image" Target="../media/image7.emf"/><Relationship Id="rId1" Type="http://schemas.openxmlformats.org/officeDocument/2006/relationships/package" Target="../embeddings/Document3.docx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2.xml"/><Relationship Id="rId3" Type="http://schemas.openxmlformats.org/officeDocument/2006/relationships/slide" Target="slide13.xml"/><Relationship Id="rId2" Type="http://schemas.openxmlformats.org/officeDocument/2006/relationships/image" Target="../media/image10.emf"/><Relationship Id="rId1" Type="http://schemas.openxmlformats.org/officeDocument/2006/relationships/package" Target="../embeddings/Document4.docx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emf"/><Relationship Id="rId3" Type="http://schemas.openxmlformats.org/officeDocument/2006/relationships/package" Target="../embeddings/Document6.docx"/><Relationship Id="rId2" Type="http://schemas.openxmlformats.org/officeDocument/2006/relationships/image" Target="../media/image11.emf"/><Relationship Id="rId1" Type="http://schemas.openxmlformats.org/officeDocument/2006/relationships/package" Target="../embeddings/Document5.docx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6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5.emf"/><Relationship Id="rId5" Type="http://schemas.openxmlformats.org/officeDocument/2006/relationships/package" Target="../embeddings/Document9.docx"/><Relationship Id="rId4" Type="http://schemas.openxmlformats.org/officeDocument/2006/relationships/image" Target="../media/image14.emf"/><Relationship Id="rId3" Type="http://schemas.openxmlformats.org/officeDocument/2006/relationships/package" Target="../embeddings/Document8.docx"/><Relationship Id="rId2" Type="http://schemas.openxmlformats.org/officeDocument/2006/relationships/image" Target="../media/image13.emf"/><Relationship Id="rId1" Type="http://schemas.openxmlformats.org/officeDocument/2006/relationships/package" Target="../embeddings/Document7.docx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7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9.emf"/><Relationship Id="rId5" Type="http://schemas.openxmlformats.org/officeDocument/2006/relationships/package" Target="../embeddings/Document12.docx"/><Relationship Id="rId4" Type="http://schemas.openxmlformats.org/officeDocument/2006/relationships/image" Target="../media/image18.emf"/><Relationship Id="rId3" Type="http://schemas.openxmlformats.org/officeDocument/2006/relationships/package" Target="../embeddings/Document11.docx"/><Relationship Id="rId2" Type="http://schemas.openxmlformats.org/officeDocument/2006/relationships/image" Target="../media/image17.emf"/><Relationship Id="rId1" Type="http://schemas.openxmlformats.org/officeDocument/2006/relationships/package" Target="../embeddings/Document10.docx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8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1.emf"/><Relationship Id="rId3" Type="http://schemas.openxmlformats.org/officeDocument/2006/relationships/package" Target="../embeddings/Document14.docx"/><Relationship Id="rId2" Type="http://schemas.openxmlformats.org/officeDocument/2006/relationships/image" Target="../media/image20.emf"/><Relationship Id="rId1" Type="http://schemas.openxmlformats.org/officeDocument/2006/relationships/package" Target="../embeddings/Document13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9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4.emf"/><Relationship Id="rId3" Type="http://schemas.openxmlformats.org/officeDocument/2006/relationships/package" Target="../embeddings/Document16.docx"/><Relationship Id="rId2" Type="http://schemas.openxmlformats.org/officeDocument/2006/relationships/image" Target="../media/image23.emf"/><Relationship Id="rId1" Type="http://schemas.openxmlformats.org/officeDocument/2006/relationships/package" Target="../embeddings/Document15.doc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0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emf"/><Relationship Id="rId1" Type="http://schemas.openxmlformats.org/officeDocument/2006/relationships/package" Target="../embeddings/Document17.docx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emf"/><Relationship Id="rId2" Type="http://schemas.openxmlformats.org/officeDocument/2006/relationships/package" Target="../embeddings/Document18.docx"/><Relationship Id="rId1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slide" Target="slide3.xml"/><Relationship Id="rId2" Type="http://schemas.openxmlformats.org/officeDocument/2006/relationships/image" Target="../media/image27.png"/><Relationship Id="rId1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8.png"/><Relationship Id="rId7" Type="http://schemas.openxmlformats.org/officeDocument/2006/relationships/slide" Target="slide3.xml"/><Relationship Id="rId6" Type="http://schemas.openxmlformats.org/officeDocument/2006/relationships/image" Target="../media/image30.emf"/><Relationship Id="rId5" Type="http://schemas.openxmlformats.org/officeDocument/2006/relationships/package" Target="../embeddings/Document21.docx"/><Relationship Id="rId4" Type="http://schemas.openxmlformats.org/officeDocument/2006/relationships/image" Target="../media/image29.emf"/><Relationship Id="rId3" Type="http://schemas.openxmlformats.org/officeDocument/2006/relationships/package" Target="../embeddings/Document20.docx"/><Relationship Id="rId2" Type="http://schemas.openxmlformats.org/officeDocument/2006/relationships/image" Target="../media/image28.emf"/><Relationship Id="rId10" Type="http://schemas.openxmlformats.org/officeDocument/2006/relationships/vmlDrawing" Target="../drawings/vmlDrawing12.vml"/><Relationship Id="rId1" Type="http://schemas.openxmlformats.org/officeDocument/2006/relationships/package" Target="../embeddings/Document19.docx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3.v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1.emf"/><Relationship Id="rId6" Type="http://schemas.openxmlformats.org/officeDocument/2006/relationships/package" Target="../embeddings/Document22.docx"/><Relationship Id="rId5" Type="http://schemas.openxmlformats.org/officeDocument/2006/relationships/slide" Target="slide25.xml"/><Relationship Id="rId4" Type="http://schemas.openxmlformats.org/officeDocument/2006/relationships/slide" Target="slide31.xml"/><Relationship Id="rId3" Type="http://schemas.openxmlformats.org/officeDocument/2006/relationships/slide" Target="slide30.xml"/><Relationship Id="rId2" Type="http://schemas.openxmlformats.org/officeDocument/2006/relationships/slide" Target="slide27.xml"/><Relationship Id="rId1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slide" Target="slide25.xml"/><Relationship Id="rId8" Type="http://schemas.openxmlformats.org/officeDocument/2006/relationships/slide" Target="slide31.xml"/><Relationship Id="rId7" Type="http://schemas.openxmlformats.org/officeDocument/2006/relationships/slide" Target="slide30.x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4" Type="http://schemas.openxmlformats.org/officeDocument/2006/relationships/image" Target="../media/image33.emf"/><Relationship Id="rId3" Type="http://schemas.openxmlformats.org/officeDocument/2006/relationships/package" Target="../embeddings/Document24.docx"/><Relationship Id="rId2" Type="http://schemas.openxmlformats.org/officeDocument/2006/relationships/image" Target="../media/image32.emf"/><Relationship Id="rId11" Type="http://schemas.openxmlformats.org/officeDocument/2006/relationships/vmlDrawing" Target="../drawings/vmlDrawing14.vml"/><Relationship Id="rId10" Type="http://schemas.openxmlformats.org/officeDocument/2006/relationships/slideLayout" Target="../slideLayouts/slideLayout2.xml"/><Relationship Id="rId1" Type="http://schemas.openxmlformats.org/officeDocument/2006/relationships/package" Target="../embeddings/Document23.docx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35.emf"/><Relationship Id="rId8" Type="http://schemas.openxmlformats.org/officeDocument/2006/relationships/package" Target="../embeddings/Document26.docx"/><Relationship Id="rId7" Type="http://schemas.openxmlformats.org/officeDocument/2006/relationships/slide" Target="slide25.xml"/><Relationship Id="rId6" Type="http://schemas.openxmlformats.org/officeDocument/2006/relationships/slide" Target="slide31.xml"/><Relationship Id="rId5" Type="http://schemas.openxmlformats.org/officeDocument/2006/relationships/slide" Target="slide30.xml"/><Relationship Id="rId4" Type="http://schemas.openxmlformats.org/officeDocument/2006/relationships/slide" Target="slide27.xml"/><Relationship Id="rId3" Type="http://schemas.openxmlformats.org/officeDocument/2006/relationships/slide" Target="slide26.xml"/><Relationship Id="rId2" Type="http://schemas.openxmlformats.org/officeDocument/2006/relationships/image" Target="../media/image34.emf"/><Relationship Id="rId12" Type="http://schemas.openxmlformats.org/officeDocument/2006/relationships/vmlDrawing" Target="../drawings/vmlDrawing15.vml"/><Relationship Id="rId11" Type="http://schemas.openxmlformats.org/officeDocument/2006/relationships/slideLayout" Target="../slideLayouts/slideLayout2.xml"/><Relationship Id="rId10" Type="http://schemas.openxmlformats.org/officeDocument/2006/relationships/slide" Target="slide28.xml"/><Relationship Id="rId1" Type="http://schemas.openxmlformats.org/officeDocument/2006/relationships/package" Target="../embeddings/Document25.docx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6.vml"/><Relationship Id="rId8" Type="http://schemas.openxmlformats.org/officeDocument/2006/relationships/slideLayout" Target="../slideLayouts/slideLayout2.xml"/><Relationship Id="rId7" Type="http://schemas.openxmlformats.org/officeDocument/2006/relationships/slide" Target="slide25.xml"/><Relationship Id="rId6" Type="http://schemas.openxmlformats.org/officeDocument/2006/relationships/slide" Target="slide31.xml"/><Relationship Id="rId5" Type="http://schemas.openxmlformats.org/officeDocument/2006/relationships/slide" Target="slide30.xml"/><Relationship Id="rId4" Type="http://schemas.openxmlformats.org/officeDocument/2006/relationships/slide" Target="slide27.xml"/><Relationship Id="rId3" Type="http://schemas.openxmlformats.org/officeDocument/2006/relationships/slide" Target="slide26.xml"/><Relationship Id="rId2" Type="http://schemas.openxmlformats.org/officeDocument/2006/relationships/image" Target="../media/image36.emf"/><Relationship Id="rId1" Type="http://schemas.openxmlformats.org/officeDocument/2006/relationships/package" Target="../embeddings/Document27.docx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8.emf"/><Relationship Id="rId8" Type="http://schemas.openxmlformats.org/officeDocument/2006/relationships/package" Target="../embeddings/Document29.docx"/><Relationship Id="rId7" Type="http://schemas.openxmlformats.org/officeDocument/2006/relationships/slide" Target="slide25.xml"/><Relationship Id="rId6" Type="http://schemas.openxmlformats.org/officeDocument/2006/relationships/slide" Target="slide31.xml"/><Relationship Id="rId5" Type="http://schemas.openxmlformats.org/officeDocument/2006/relationships/slide" Target="slide30.xml"/><Relationship Id="rId4" Type="http://schemas.openxmlformats.org/officeDocument/2006/relationships/slide" Target="slide27.xml"/><Relationship Id="rId3" Type="http://schemas.openxmlformats.org/officeDocument/2006/relationships/slide" Target="slide26.xml"/><Relationship Id="rId2" Type="http://schemas.openxmlformats.org/officeDocument/2006/relationships/image" Target="../media/image37.emf"/><Relationship Id="rId11" Type="http://schemas.openxmlformats.org/officeDocument/2006/relationships/vmlDrawing" Target="../drawings/vmlDrawing17.vml"/><Relationship Id="rId10" Type="http://schemas.openxmlformats.org/officeDocument/2006/relationships/slideLayout" Target="../slideLayouts/slideLayout2.xml"/><Relationship Id="rId1" Type="http://schemas.openxmlformats.org/officeDocument/2006/relationships/package" Target="../embeddings/Document28.docx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24.xml"/><Relationship Id="rId3" Type="http://schemas.openxmlformats.org/officeDocument/2006/relationships/image" Target="../media/image2.png"/><Relationship Id="rId2" Type="http://schemas.openxmlformats.org/officeDocument/2006/relationships/slide" Target="slide4.xml"/><Relationship Id="rId1" Type="http://schemas.openxmlformats.org/officeDocument/2006/relationships/slide" Target="slide11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image" Target="../media/image40.emf"/><Relationship Id="rId8" Type="http://schemas.openxmlformats.org/officeDocument/2006/relationships/package" Target="../embeddings/Document31.docx"/><Relationship Id="rId7" Type="http://schemas.openxmlformats.org/officeDocument/2006/relationships/slide" Target="slide25.xml"/><Relationship Id="rId6" Type="http://schemas.openxmlformats.org/officeDocument/2006/relationships/slide" Target="slide31.xml"/><Relationship Id="rId5" Type="http://schemas.openxmlformats.org/officeDocument/2006/relationships/slide" Target="slide30.xml"/><Relationship Id="rId4" Type="http://schemas.openxmlformats.org/officeDocument/2006/relationships/slide" Target="slide27.xml"/><Relationship Id="rId3" Type="http://schemas.openxmlformats.org/officeDocument/2006/relationships/slide" Target="slide26.xml"/><Relationship Id="rId2" Type="http://schemas.openxmlformats.org/officeDocument/2006/relationships/image" Target="../media/image39.emf"/><Relationship Id="rId13" Type="http://schemas.openxmlformats.org/officeDocument/2006/relationships/vmlDrawing" Target="../drawings/vmlDrawing18.v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41.emf"/><Relationship Id="rId10" Type="http://schemas.openxmlformats.org/officeDocument/2006/relationships/package" Target="../embeddings/Document32.docx"/><Relationship Id="rId1" Type="http://schemas.openxmlformats.org/officeDocument/2006/relationships/package" Target="../embeddings/Document30.docx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9.vml"/><Relationship Id="rId8" Type="http://schemas.openxmlformats.org/officeDocument/2006/relationships/slideLayout" Target="../slideLayouts/slideLayout2.xml"/><Relationship Id="rId7" Type="http://schemas.openxmlformats.org/officeDocument/2006/relationships/slide" Target="slide25.xml"/><Relationship Id="rId6" Type="http://schemas.openxmlformats.org/officeDocument/2006/relationships/slide" Target="slide31.xml"/><Relationship Id="rId5" Type="http://schemas.openxmlformats.org/officeDocument/2006/relationships/slide" Target="slide30.xml"/><Relationship Id="rId4" Type="http://schemas.openxmlformats.org/officeDocument/2006/relationships/slide" Target="slide27.xml"/><Relationship Id="rId3" Type="http://schemas.openxmlformats.org/officeDocument/2006/relationships/slide" Target="slide26.xml"/><Relationship Id="rId2" Type="http://schemas.openxmlformats.org/officeDocument/2006/relationships/image" Target="../media/image42.emf"/><Relationship Id="rId1" Type="http://schemas.openxmlformats.org/officeDocument/2006/relationships/package" Target="../embeddings/Document33.docx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0.v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45.emf"/><Relationship Id="rId6" Type="http://schemas.openxmlformats.org/officeDocument/2006/relationships/package" Target="../embeddings/Document34.docx"/><Relationship Id="rId5" Type="http://schemas.openxmlformats.org/officeDocument/2006/relationships/image" Target="file:///F:\2017&#36213;&#29770;\&#21516;&#27493;\&#25968;&#23398;\&#20154;A2-1\2-17.TIF" TargetMode="External"/><Relationship Id="rId4" Type="http://schemas.openxmlformats.org/officeDocument/2006/relationships/image" Target="../media/image44.png"/><Relationship Id="rId3" Type="http://schemas.openxmlformats.org/officeDocument/2006/relationships/image" Target="file:///F:\2017&#36213;&#29770;\&#21516;&#27493;\&#25968;&#23398;\&#20154;A2-1\2-16.TIF" TargetMode="External"/><Relationship Id="rId2" Type="http://schemas.openxmlformats.org/officeDocument/2006/relationships/image" Target="../media/image43.png"/><Relationship Id="rId1" Type="http://schemas.openxmlformats.org/officeDocument/2006/relationships/image" Target="../media/image16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6.emf"/><Relationship Id="rId3" Type="http://schemas.openxmlformats.org/officeDocument/2006/relationships/package" Target="../embeddings/Document35.docx"/><Relationship Id="rId2" Type="http://schemas.openxmlformats.org/officeDocument/2006/relationships/image" Target="../media/image8.png"/><Relationship Id="rId1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emf"/><Relationship Id="rId2" Type="http://schemas.openxmlformats.org/officeDocument/2006/relationships/package" Target="../embeddings/Document1.docx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8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package" Target="../embeddings/Document2.docx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 descr="F:\新建文件夹 (2)\新建文件夹 - 副本\11.jpg"/>
          <p:cNvPicPr>
            <a:picLocks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85" b="14385"/>
          <a:stretch>
            <a:fillRect/>
          </a:stretch>
        </p:blipFill>
        <p:spPr bwMode="auto">
          <a:xfrm>
            <a:off x="0" y="0"/>
            <a:ext cx="121904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组合 17"/>
          <p:cNvGrpSpPr/>
          <p:nvPr/>
        </p:nvGrpSpPr>
        <p:grpSpPr>
          <a:xfrm>
            <a:off x="-2891" y="3707638"/>
            <a:ext cx="12192000" cy="1375395"/>
            <a:chOff x="-1524000" y="2705990"/>
            <a:chExt cx="12192000" cy="1375395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组合 20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" name="矩形 10"/>
          <p:cNvSpPr/>
          <p:nvPr/>
        </p:nvSpPr>
        <p:spPr>
          <a:xfrm>
            <a:off x="3042295" y="3698776"/>
            <a:ext cx="5347642" cy="64632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defTabSz="-635">
              <a:lnSpc>
                <a:spcPct val="150000"/>
              </a:lnSpc>
              <a:spcBef>
                <a:spcPts val="1300"/>
              </a:spcBef>
              <a:tabLst>
                <a:tab pos="2250440" algn="l"/>
              </a:tabLst>
            </a:pPr>
            <a:r>
              <a:rPr lang="zh-CN" altLang="en-US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第二章　</a:t>
            </a:r>
            <a:r>
              <a:rPr lang="en-US" altLang="zh-CN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§2.2　</a:t>
            </a:r>
            <a:r>
              <a:rPr lang="zh-CN" altLang="en-US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椭圆</a:t>
            </a:r>
            <a:endParaRPr lang="zh-CN" altLang="zh-CN" b="1" kern="100" dirty="0">
              <a:solidFill>
                <a:schemeClr val="tx1">
                  <a:lumMod val="75000"/>
                  <a:lumOff val="25000"/>
                </a:schemeClr>
              </a:solidFill>
              <a:latin typeface="Times New Roman"/>
              <a:ea typeface="微软雅黑" pitchFamily="34" charset="-122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42294" y="4250457"/>
            <a:ext cx="9146813" cy="738662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defTabSz="-635">
              <a:spcBef>
                <a:spcPts val="1300"/>
              </a:spcBef>
              <a:tabLst>
                <a:tab pos="2250440" algn="l"/>
              </a:tabLst>
            </a:pPr>
            <a:r>
              <a:rPr lang="en-US" altLang="zh-CN" sz="42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2.2.1</a:t>
            </a:r>
            <a:r>
              <a:rPr lang="zh-CN" altLang="en-US" sz="42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　椭圆及其标准方程</a:t>
            </a:r>
            <a:r>
              <a:rPr lang="en-US" altLang="zh-CN" sz="4200" b="1" kern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(</a:t>
            </a:r>
            <a:r>
              <a:rPr lang="zh-CN" altLang="en-US" sz="4200" b="1" kern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二</a:t>
            </a:r>
            <a:r>
              <a:rPr lang="en-US" altLang="zh-CN" sz="4200" b="1" kern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)</a:t>
            </a:r>
            <a:endParaRPr lang="zh-CN" altLang="zh-CN" sz="4200" b="1" kern="100" dirty="0">
              <a:solidFill>
                <a:schemeClr val="tx1">
                  <a:lumMod val="85000"/>
                  <a:lumOff val="15000"/>
                </a:schemeClr>
              </a:solidFill>
              <a:latin typeface="Times New Roman"/>
              <a:ea typeface="微软雅黑" pitchFamily="34" charset="-122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89206" y="45418"/>
            <a:ext cx="1800000" cy="77300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Times New Roman"/>
              </a:rPr>
              <a:t>梳理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9206" y="827849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椭圆的标准方程的形式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04026" y="1701602"/>
          <a:ext cx="11351820" cy="3200400"/>
        </p:xfrm>
        <a:graphic>
          <a:graphicData uri="http://schemas.openxmlformats.org/drawingml/2006/table">
            <a:tbl>
              <a:tblPr/>
              <a:tblGrid>
                <a:gridCol w="2250122"/>
                <a:gridCol w="2332946"/>
                <a:gridCol w="3556635"/>
                <a:gridCol w="3212117"/>
              </a:tblGrid>
              <a:tr h="0"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焦点位置</a:t>
                      </a:r>
                      <a:endParaRPr lang="zh-CN" sz="2800" kern="100" dirty="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形状、大小</a:t>
                      </a:r>
                      <a:endParaRPr lang="zh-CN" sz="2800" kern="100" dirty="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焦点坐标</a:t>
                      </a:r>
                      <a:endParaRPr lang="zh-CN" sz="2800" kern="100" dirty="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标准方程</a:t>
                      </a:r>
                      <a:endParaRPr lang="zh-CN" sz="2800" kern="10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4096"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焦点在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x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轴上</a:t>
                      </a:r>
                      <a:endParaRPr lang="zh-CN" sz="2800" kern="10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71755" algn="just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形状、大小相同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a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&gt;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b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&gt;0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，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b</a:t>
                      </a:r>
                      <a:r>
                        <a:rPr lang="en-US" sz="2800" kern="100" baseline="30000" dirty="0" err="1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2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＝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a</a:t>
                      </a:r>
                      <a:r>
                        <a:rPr lang="en-US" sz="2800" kern="100" baseline="30000" dirty="0" err="1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2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－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c</a:t>
                      </a:r>
                      <a:r>
                        <a:rPr lang="en-US" sz="2800" kern="100" baseline="30000" dirty="0" err="1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2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，焦距为</a:t>
                      </a:r>
                      <a:r>
                        <a:rPr lang="en-US" sz="2800" kern="100" dirty="0" err="1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2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c</a:t>
                      </a:r>
                      <a:endParaRPr lang="zh-CN" sz="2800" kern="100" dirty="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F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1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(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－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c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，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0)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，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F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2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(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c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，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0)</a:t>
                      </a:r>
                      <a:endParaRPr lang="zh-CN" sz="2800" kern="10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zh-CN" sz="2800" kern="100" dirty="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8192"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焦点在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y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轴上</a:t>
                      </a:r>
                      <a:endParaRPr lang="zh-CN" sz="2800" kern="100" dirty="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F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1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(0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，－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c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)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，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F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2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(0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，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c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)</a:t>
                      </a:r>
                      <a:endParaRPr lang="zh-CN" sz="2800" kern="10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8905875" y="2181622"/>
          <a:ext cx="2933700" cy="2409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1954" name="文档" r:id="rId1" imgW="2940685" imgH="2414270" progId="Word.Document.12">
                  <p:embed/>
                </p:oleObj>
              </mc:Choice>
              <mc:Fallback>
                <p:oleObj name="文档" r:id="rId1" imgW="2940685" imgH="2414270" progId="Word.Document.12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05875" y="2181622"/>
                        <a:ext cx="2933700" cy="2409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389206" y="4985395"/>
            <a:ext cx="11412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方程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By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表示椭圆的充要条件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是</a:t>
            </a:r>
            <a:r>
              <a:rPr lang="en-US" altLang="zh-CN" sz="2800" i="1" u="sng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                                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椭圆方程中参数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zh-CN" altLang="zh-CN" sz="2800" kern="100" spc="-7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zh-CN" altLang="zh-CN" sz="2800" kern="100" spc="-7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之间的关系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为</a:t>
            </a:r>
            <a:r>
              <a:rPr lang="en-US" altLang="zh-CN" sz="2800" i="1" u="sng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                    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560047" y="5777369"/>
            <a:ext cx="20554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i="1" kern="100" dirty="0" err="1" smtClean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baseline="30000" dirty="0" err="1" smtClean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en-US" altLang="zh-CN" sz="2800" kern="100" baseline="30000" dirty="0" err="1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c</a:t>
            </a:r>
            <a:r>
              <a:rPr lang="en-US" altLang="zh-CN" sz="2800" kern="100" baseline="30000" dirty="0" err="1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031310" y="5066928"/>
            <a:ext cx="29033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&gt;0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&gt;0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且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dirty="0" err="1">
                <a:solidFill>
                  <a:srgbClr val="C00000"/>
                </a:solidFill>
                <a:latin typeface="宋体" pitchFamily="2" charset="-122"/>
                <a:ea typeface="华文细黑" panose="02010600040101010101" charset="-122"/>
                <a:cs typeface="Times New Roman"/>
              </a:rPr>
              <a:t>≠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endParaRPr lang="en-US" altLang="zh-CN" sz="2800" i="1" kern="100" dirty="0">
              <a:solidFill>
                <a:srgbClr val="C00000"/>
              </a:solidFill>
              <a:latin typeface="Times New Roman"/>
              <a:ea typeface="华文细黑" panose="02010600040101010101" charset="-122"/>
              <a:cs typeface="Courier New" panose="02070309020205020404"/>
            </a:endParaRPr>
          </a:p>
        </p:txBody>
      </p:sp>
      <p:pic>
        <p:nvPicPr>
          <p:cNvPr id="13" name="图片 1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9502" y="6026030"/>
            <a:ext cx="2674827" cy="829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25474" y="0"/>
            <a:ext cx="12215887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10"/>
          <p:cNvSpPr txBox="1"/>
          <p:nvPr/>
        </p:nvSpPr>
        <p:spPr>
          <a:xfrm>
            <a:off x="4303690" y="2905937"/>
            <a:ext cx="3583033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000" b="1" spc="600" dirty="0" smtClean="0">
                <a:solidFill>
                  <a:srgbClr val="FFFF00"/>
                </a:solidFill>
                <a:latin typeface="+mj-ea"/>
                <a:ea typeface="+mj-ea"/>
              </a:rPr>
              <a:t>题型探究</a:t>
            </a:r>
            <a:endParaRPr lang="zh-CN" altLang="en-US" sz="6000" b="1" spc="6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7558" y="-26590"/>
            <a:ext cx="12143880" cy="648072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848" y="58313"/>
            <a:ext cx="1214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类型一　椭圆标准方程的确定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14350" y="2227734"/>
          <a:ext cx="11144250" cy="156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993" name="文档" r:id="rId1" imgW="11151235" imgH="1563370" progId="Word.Document.12">
                  <p:embed/>
                </p:oleObj>
              </mc:Choice>
              <mc:Fallback>
                <p:oleObj name="文档" r:id="rId1" imgW="11151235" imgH="1563370" progId="Word.Document.12">
                  <p:embed/>
                  <p:pic>
                    <p:nvPicPr>
                      <p:cNvPr id="0" name="图片 2539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227734"/>
                        <a:ext cx="11144250" cy="156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hlinkClick r:id="rId3" action="ppaction://hlinksldjump"/>
          </p:cNvPr>
          <p:cNvSpPr txBox="1"/>
          <p:nvPr/>
        </p:nvSpPr>
        <p:spPr>
          <a:xfrm>
            <a:off x="2826271" y="300092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94767"/>
            <a:ext cx="11412000" cy="63709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方法一　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当焦点在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轴上时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8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当焦点在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轴上时，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22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04825" y="1047750"/>
          <a:ext cx="11144250" cy="380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009" name="文档" r:id="rId1" imgW="11151235" imgH="3806825" progId="Word.Document.12">
                  <p:embed/>
                </p:oleObj>
              </mc:Choice>
              <mc:Fallback>
                <p:oleObj name="文档" r:id="rId1" imgW="11151235" imgH="3806825" progId="Word.Document.12">
                  <p:embed/>
                  <p:pic>
                    <p:nvPicPr>
                      <p:cNvPr id="0" name="图片 2530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1047750"/>
                        <a:ext cx="11144250" cy="3800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504825" y="5690220"/>
          <a:ext cx="11144250" cy="112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010" name="文档" r:id="rId3" imgW="11151235" imgH="1124585" progId="Word.Document.12">
                  <p:embed/>
                </p:oleObj>
              </mc:Choice>
              <mc:Fallback>
                <p:oleObj name="文档" r:id="rId3" imgW="11151235" imgH="1124585" progId="Word.Document.12">
                  <p:embed/>
                  <p:pic>
                    <p:nvPicPr>
                      <p:cNvPr id="0" name="图片 2530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5690220"/>
                        <a:ext cx="11144250" cy="1123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17426"/>
            <a:ext cx="11412000" cy="658639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1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此时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不符合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&gt;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&gt;0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，所以方程组无解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19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方法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二　设所求椭圆的方程为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By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&gt;0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&gt;0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且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dirty="0" err="1">
                <a:latin typeface="宋体" pitchFamily="2" charset="-122"/>
                <a:ea typeface="华文细黑" panose="02010600040101010101" charset="-122"/>
                <a:cs typeface="Times New Roman"/>
              </a:rPr>
              <a:t>≠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04825" y="102568"/>
          <a:ext cx="11144250" cy="220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5087" name="文档" r:id="rId1" imgW="11151235" imgH="2345690" progId="Word.Document.12">
                  <p:embed/>
                </p:oleObj>
              </mc:Choice>
              <mc:Fallback>
                <p:oleObj name="文档" r:id="rId1" imgW="11151235" imgH="2345690" progId="Word.Document.12">
                  <p:embed/>
                  <p:pic>
                    <p:nvPicPr>
                      <p:cNvPr id="0" name="图片 25508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102568"/>
                        <a:ext cx="11144250" cy="2200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504825" y="2637706"/>
          <a:ext cx="11144250" cy="112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5088" name="文档" r:id="rId3" imgW="11151235" imgH="1124585" progId="Word.Document.12">
                  <p:embed/>
                </p:oleObj>
              </mc:Choice>
              <mc:Fallback>
                <p:oleObj name="文档" r:id="rId3" imgW="11151235" imgH="1124585" progId="Word.Document.12">
                  <p:embed/>
                  <p:pic>
                    <p:nvPicPr>
                      <p:cNvPr id="0" name="图片 25508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2637706"/>
                        <a:ext cx="11144250" cy="1123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04825" y="3958233"/>
          <a:ext cx="11144250" cy="2771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5089" name="文档" r:id="rId5" imgW="11151235" imgH="2772410" progId="Word.Document.12">
                  <p:embed/>
                </p:oleObj>
              </mc:Choice>
              <mc:Fallback>
                <p:oleObj name="文档" r:id="rId5" imgW="11151235" imgH="2772410" progId="Word.Document.12">
                  <p:embed/>
                  <p:pic>
                    <p:nvPicPr>
                      <p:cNvPr id="0" name="图片 25508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3958233"/>
                        <a:ext cx="11144250" cy="2771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2023855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求解椭圆的标准方程，可以利用定义，也可以利用待定系数法，选择求解方法时，一定要结合题目条件，其次需注意椭圆的焦点位置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341687" y="-26590"/>
            <a:ext cx="2598804" cy="880109"/>
            <a:chOff x="11613" y="920823"/>
            <a:chExt cx="1443037" cy="733424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 userDrawn="1"/>
          </p:nvSpPr>
          <p:spPr>
            <a:xfrm>
              <a:off x="94283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90621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　求适合下列条件的椭圆的标准方程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9206" y="1826568"/>
            <a:ext cx="11412000" cy="46043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∵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椭圆的焦点在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轴上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22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又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c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6.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22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b="1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823865" y="203588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6095" y="871226"/>
          <a:ext cx="11141710" cy="10725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305" name="文档" r:id="rId1" imgW="11148060" imgH="1080135" progId="Word.Document.12">
                  <p:embed/>
                </p:oleObj>
              </mc:Choice>
              <mc:Fallback>
                <p:oleObj name="文档" r:id="rId1" imgW="11148060" imgH="1080135" progId="Word.Document.12">
                  <p:embed/>
                  <p:pic>
                    <p:nvPicPr>
                      <p:cNvPr id="0" name="对象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6095" y="871226"/>
                        <a:ext cx="11141710" cy="107251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22605" y="2732534"/>
          <a:ext cx="11144250" cy="213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306" name="文档" r:id="rId3" imgW="11151235" imgH="2134870" progId="Word.Document.12">
                  <p:embed/>
                </p:oleObj>
              </mc:Choice>
              <mc:Fallback>
                <p:oleObj name="文档" r:id="rId3" imgW="11151235" imgH="2134870" progId="Word.Document.12">
                  <p:embed/>
                  <p:pic>
                    <p:nvPicPr>
                      <p:cNvPr id="0" name="图片 2073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605" y="2732534"/>
                        <a:ext cx="11144250" cy="213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504825" y="5542012"/>
          <a:ext cx="11144250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307" name="文档" r:id="rId5" imgW="11151235" imgH="1153795" progId="Word.Document.12">
                  <p:embed/>
                </p:oleObj>
              </mc:Choice>
              <mc:Fallback>
                <p:oleObj name="文档" r:id="rId5" imgW="11151235" imgH="1153795" progId="Word.Document.12">
                  <p:embed/>
                  <p:pic>
                    <p:nvPicPr>
                      <p:cNvPr id="0" name="图片 2073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5542012"/>
                        <a:ext cx="11144250" cy="1152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90621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焦点在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轴上，且经过两点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0).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9206" y="981522"/>
            <a:ext cx="11412000" cy="53799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∵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椭圆的焦点在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轴上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又椭圆经过点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22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741865" y="30383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04825" y="1855143"/>
          <a:ext cx="1114425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54" name="文档" r:id="rId1" imgW="11151235" imgH="1144270" progId="Word.Document.12">
                  <p:embed/>
                </p:oleObj>
              </mc:Choice>
              <mc:Fallback>
                <p:oleObj name="文档" r:id="rId1" imgW="11151235" imgH="1144270" progId="Word.Document.12">
                  <p:embed/>
                  <p:pic>
                    <p:nvPicPr>
                      <p:cNvPr id="0" name="图片 2560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1855143"/>
                        <a:ext cx="1114425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504825" y="3514725"/>
          <a:ext cx="11144250" cy="281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55" name="文档" r:id="rId3" imgW="11151235" imgH="2830195" progId="Word.Document.12">
                  <p:embed/>
                </p:oleObj>
              </mc:Choice>
              <mc:Fallback>
                <p:oleObj name="文档" r:id="rId3" imgW="11151235" imgH="2830195" progId="Word.Document.12">
                  <p:embed/>
                  <p:pic>
                    <p:nvPicPr>
                      <p:cNvPr id="0" name="图片 2560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3514725"/>
                        <a:ext cx="11144250" cy="281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7558" y="-26590"/>
            <a:ext cx="12143880" cy="648072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848" y="58313"/>
            <a:ext cx="1214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类型二　相关点法在求解椭圆方程中的应用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89206" y="837506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　如图，在圆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上任取一点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，过点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作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轴的垂线段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PD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D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为垂足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当点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在圆上运动时，求线段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PD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的中点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的轨迹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29" name="TextBox 28">
            <a:hlinkClick r:id="rId1" action="ppaction://hlinksldjump"/>
          </p:cNvPr>
          <p:cNvSpPr txBox="1"/>
          <p:nvPr/>
        </p:nvSpPr>
        <p:spPr>
          <a:xfrm>
            <a:off x="9140788" y="169072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pic>
        <p:nvPicPr>
          <p:cNvPr id="190321" name="Picture 881" descr="2-1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6468" y="2246352"/>
            <a:ext cx="4077477" cy="4006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389206" y="765498"/>
            <a:ext cx="11412000" cy="48628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设点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的坐标为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的坐标为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把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代入方程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2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所以点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的轨迹是一个焦点在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轴上的椭圆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514350" y="1533891"/>
          <a:ext cx="11144250" cy="178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564" name="文档" r:id="rId1" imgW="11151235" imgH="1781810" progId="Word.Document.12">
                  <p:embed/>
                </p:oleObj>
              </mc:Choice>
              <mc:Fallback>
                <p:oleObj name="文档" r:id="rId1" imgW="11151235" imgH="1781810" progId="Word.Document.12">
                  <p:embed/>
                  <p:pic>
                    <p:nvPicPr>
                      <p:cNvPr id="0" name="图片 2295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533891"/>
                        <a:ext cx="11144250" cy="1781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14350" y="4010788"/>
          <a:ext cx="1114425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565" name="文档" r:id="rId3" imgW="11151235" imgH="1134110" progId="Word.Document.12">
                  <p:embed/>
                </p:oleObj>
              </mc:Choice>
              <mc:Fallback>
                <p:oleObj name="文档" r:id="rId3" imgW="11151235" imgH="1134110" progId="Word.Document.12">
                  <p:embed/>
                  <p:pic>
                    <p:nvPicPr>
                      <p:cNvPr id="0" name="图片 2295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010788"/>
                        <a:ext cx="11144250" cy="1133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57206" y="1593898"/>
            <a:ext cx="10476000" cy="277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12937" y="1795134"/>
            <a:ext cx="9972000" cy="223751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78000"/>
              </a:lnSpc>
            </a:pPr>
            <a:r>
              <a:rPr lang="zh-CN" altLang="en-US" sz="3000" b="1" kern="1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学习目标</a:t>
            </a:r>
            <a:endParaRPr lang="en-US" altLang="zh-CN" sz="3000" b="1" kern="100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加深理解椭圆定义及标准方程，能够熟练求解与椭圆有关的轨迹问题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389206" y="117426"/>
            <a:ext cx="1141200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Times New Roman"/>
              </a:rPr>
              <a:t>引申探究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若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本例中</a:t>
            </a:r>
            <a:r>
              <a:rPr lang="en-US" altLang="zh-CN" sz="2800" kern="100" spc="-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过点</a:t>
            </a:r>
            <a:r>
              <a:rPr lang="en-US" altLang="zh-CN" sz="2800" i="1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作</a:t>
            </a:r>
            <a:r>
              <a:rPr lang="en-US" altLang="zh-CN" sz="2800" i="1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轴的垂线段</a:t>
            </a:r>
            <a:r>
              <a:rPr lang="en-US" altLang="zh-CN" sz="2800" i="1" kern="100" spc="-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PD</a:t>
            </a:r>
            <a:r>
              <a:rPr lang="en-US" altLang="zh-CN" sz="2800" kern="100" spc="-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，改为</a:t>
            </a:r>
            <a:r>
              <a:rPr lang="en-US" altLang="zh-CN" sz="2800" kern="100" spc="-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过点</a:t>
            </a:r>
            <a:r>
              <a:rPr lang="en-US" altLang="zh-CN" sz="2800" i="1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作</a:t>
            </a:r>
            <a:r>
              <a:rPr lang="en-US" altLang="zh-CN" sz="2800" i="1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轴的垂线段</a:t>
            </a:r>
            <a:r>
              <a:rPr lang="en-US" altLang="zh-CN" sz="2800" i="1" kern="100" spc="-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PD</a:t>
            </a:r>
            <a:r>
              <a:rPr lang="en-US" altLang="zh-CN" sz="2800" kern="100" spc="-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那么线段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PD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的中点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的轨迹又是什么？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206" y="2291839"/>
            <a:ext cx="11412000" cy="400107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设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故点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的轨迹是一个焦点在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轴上的椭圆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3190875"/>
          <a:ext cx="11144250" cy="259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2744" name="文档" r:id="rId1" imgW="11151235" imgH="2590800" progId="Word.Document.12">
                  <p:embed/>
                </p:oleObj>
              </mc:Choice>
              <mc:Fallback>
                <p:oleObj name="文档" r:id="rId1" imgW="11151235" imgH="2590800" progId="Word.Document.12">
                  <p:embed/>
                  <p:pic>
                    <p:nvPicPr>
                      <p:cNvPr id="0" name="图片 2327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190875"/>
                        <a:ext cx="11144250" cy="2590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887294" y="1619027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909514"/>
            <a:ext cx="1141200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如果一个动点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随着另一个在已知曲线上运动的动点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Q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而运动，则求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点的轨迹方程时一般用转代法来求解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基本步骤为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(1)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设点</a:t>
            </a:r>
            <a:r>
              <a:rPr lang="zh-CN" altLang="zh-CN" sz="2800" kern="100" spc="-700" dirty="0">
                <a:latin typeface="Times New Roman"/>
                <a:ea typeface="华文细黑" panose="02010600040101010101" charset="-122"/>
                <a:cs typeface="Times New Roman"/>
              </a:rPr>
              <a:t>：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设所求轨迹上动点坐标为</a:t>
            </a:r>
            <a:r>
              <a:rPr lang="en-US" altLang="zh-CN" sz="2800" i="1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en-US" altLang="zh-CN" sz="2800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spc="-7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spc="-7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已知曲线上动点坐标为</a:t>
            </a:r>
            <a:r>
              <a:rPr lang="en-US" altLang="zh-CN" sz="2800" i="1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Q</a:t>
            </a:r>
            <a:r>
              <a:rPr lang="en-US" altLang="zh-CN" sz="2800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spc="-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spc="-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spc="-7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spc="-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spc="-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).</a:t>
            </a:r>
            <a:endParaRPr lang="zh-CN" altLang="zh-CN" sz="2800" kern="100" spc="-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341687" y="-26590"/>
            <a:ext cx="2598804" cy="880109"/>
            <a:chOff x="11613" y="920823"/>
            <a:chExt cx="1443037" cy="733424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 userDrawn="1"/>
          </p:nvSpPr>
          <p:spPr>
            <a:xfrm>
              <a:off x="94283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2997746"/>
          <a:ext cx="11144250" cy="147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176" name="文档" r:id="rId2" imgW="11151235" imgH="1478280" progId="Word.Document.12">
                  <p:embed/>
                </p:oleObj>
              </mc:Choice>
              <mc:Fallback>
                <p:oleObj name="文档" r:id="rId2" imgW="11151235" imgH="1478280" progId="Word.Document.12">
                  <p:embed/>
                  <p:pic>
                    <p:nvPicPr>
                      <p:cNvPr id="0" name="对象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997746"/>
                        <a:ext cx="11144250" cy="1476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89206" y="4148302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代换：将上述关系式代入已知曲线方程得到所求动点轨迹的方程，并把所得方程化简即可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89206" y="919588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　如图所示，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点坐标为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是以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O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为圆心的单位圆上的动点，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∠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POB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的平分线交直线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PB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于点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Q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，求点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Q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的轨迹方程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9" name="TextBox 8">
            <a:hlinkClick r:id="rId1" action="ppaction://hlinksldjump"/>
          </p:cNvPr>
          <p:cNvSpPr txBox="1"/>
          <p:nvPr/>
        </p:nvSpPr>
        <p:spPr>
          <a:xfrm>
            <a:off x="10062034" y="1772804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pic>
        <p:nvPicPr>
          <p:cNvPr id="233748" name="Picture 276" descr="2-1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5504" y="2381666"/>
            <a:ext cx="4099404" cy="2992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46001"/>
            <a:ext cx="11412000" cy="65002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4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设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Q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，则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2(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22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22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又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∵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在单位圆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上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14350" y="223267"/>
          <a:ext cx="11144250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681" name="文档" r:id="rId1" imgW="11151235" imgH="1449070" progId="Word.Document.12">
                  <p:embed/>
                </p:oleObj>
              </mc:Choice>
              <mc:Fallback>
                <p:oleObj name="文档" r:id="rId1" imgW="11151235" imgH="1449070" progId="Word.Document.12">
                  <p:embed/>
                  <p:pic>
                    <p:nvPicPr>
                      <p:cNvPr id="0" name="图片 23468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23267"/>
                        <a:ext cx="11144250" cy="144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14350" y="2296716"/>
          <a:ext cx="11144250" cy="223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682" name="文档" r:id="rId3" imgW="11151235" imgH="2247900" progId="Word.Document.12">
                  <p:embed/>
                </p:oleObj>
              </mc:Choice>
              <mc:Fallback>
                <p:oleObj name="文档" r:id="rId3" imgW="11151235" imgH="2247900" progId="Word.Document.12">
                  <p:embed/>
                  <p:pic>
                    <p:nvPicPr>
                      <p:cNvPr id="0" name="图片 2346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296716"/>
                        <a:ext cx="11144250" cy="2238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23875" y="4861942"/>
          <a:ext cx="11068050" cy="174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683" name="文档" r:id="rId5" imgW="11300460" imgH="1778635" progId="Word.Document.12">
                  <p:embed/>
                </p:oleObj>
              </mc:Choice>
              <mc:Fallback>
                <p:oleObj name="文档" r:id="rId5" imgW="11300460" imgH="1778635" progId="Word.Document.12">
                  <p:embed/>
                  <p:pic>
                    <p:nvPicPr>
                      <p:cNvPr id="0" name="图片 2346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875" y="4861942"/>
                        <a:ext cx="11068050" cy="1743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图片 10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0"/>
          <p:cNvSpPr txBox="1"/>
          <p:nvPr/>
        </p:nvSpPr>
        <p:spPr>
          <a:xfrm>
            <a:off x="4303690" y="2905937"/>
            <a:ext cx="3583033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000" b="1" spc="600" dirty="0">
                <a:solidFill>
                  <a:srgbClr val="FFFF00"/>
                </a:solidFill>
                <a:latin typeface="+mj-ea"/>
                <a:ea typeface="+mj-ea"/>
              </a:rPr>
              <a:t>当堂训练</a:t>
            </a:r>
            <a:endParaRPr lang="zh-CN" altLang="en-US" sz="6000" b="1" spc="6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solidFill>
                <a:srgbClr val="0000FF"/>
              </a:solidFill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9206" y="3883932"/>
            <a:ext cx="11412000" cy="5539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因为焦点在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轴上，故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&gt;1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，故选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1172293"/>
          <a:ext cx="11144250" cy="251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042" name="文档" r:id="rId6" imgW="11151235" imgH="2515870" progId="Word.Document.12">
                  <p:embed/>
                </p:oleObj>
              </mc:Choice>
              <mc:Fallback>
                <p:oleObj name="文档" r:id="rId6" imgW="11151235" imgH="2515870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172293"/>
                        <a:ext cx="11144250" cy="2514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9727335" y="209138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823865" y="209138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1688" y="2265064"/>
            <a:ext cx="720000" cy="72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anose="02010600040101010101" charset="-122"/>
                <a:ea typeface="华文细黑" panose="02010600040101010101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21" grpId="0"/>
      <p:bldP spid="21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14350" y="1021367"/>
          <a:ext cx="11144250" cy="203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70" name="文档" r:id="rId1" imgW="11151235" imgH="2038985" progId="Word.Document.12">
                  <p:embed/>
                </p:oleObj>
              </mc:Choice>
              <mc:Fallback>
                <p:oleObj name="文档" r:id="rId1" imgW="11151235" imgH="2038985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021367"/>
                        <a:ext cx="11144250" cy="2038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389206" y="117426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2.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设</a:t>
            </a:r>
            <a:r>
              <a:rPr lang="en-US" altLang="zh-CN" sz="2800" i="1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en-US" altLang="zh-CN" sz="2800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0)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C</a:t>
            </a:r>
            <a:r>
              <a:rPr lang="en-US" altLang="zh-CN" sz="2800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(4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0)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，且</a:t>
            </a:r>
            <a:r>
              <a:rPr lang="en-US" altLang="zh-CN" sz="2800" kern="100" spc="-100" dirty="0">
                <a:latin typeface="宋体" pitchFamily="2" charset="-122"/>
                <a:ea typeface="华文细黑" panose="02010600040101010101" charset="-122"/>
                <a:cs typeface="Times New Roman"/>
              </a:rPr>
              <a:t>△</a:t>
            </a:r>
            <a:r>
              <a:rPr lang="en-US" altLang="zh-CN" sz="2800" i="1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ABC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的周长等于</a:t>
            </a:r>
            <a:r>
              <a:rPr lang="en-US" altLang="zh-CN" sz="2800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18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，则动点</a:t>
            </a:r>
            <a:r>
              <a:rPr lang="en-US" altLang="zh-CN" sz="2800" i="1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的轨迹方程为</a:t>
            </a:r>
            <a:endParaRPr lang="zh-CN" altLang="zh-CN" sz="2800" kern="100" spc="-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9206" y="3003798"/>
            <a:ext cx="11412000" cy="324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729017" y="1021050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825547" y="1021050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2163" y="1170399"/>
            <a:ext cx="720000" cy="72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anose="02010600040101010101" charset="-122"/>
                <a:ea typeface="华文细黑" panose="02010600040101010101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3109714"/>
          <a:ext cx="11144250" cy="319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71" name="文档" r:id="rId3" imgW="11151235" imgH="3200400" progId="Word.Document.12">
                  <p:embed/>
                </p:oleObj>
              </mc:Choice>
              <mc:Fallback>
                <p:oleObj name="文档" r:id="rId3" imgW="11151235" imgH="3200400" progId="Word.Document.12">
                  <p:embed/>
                  <p:pic>
                    <p:nvPicPr>
                      <p:cNvPr id="0" name="对象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109714"/>
                        <a:ext cx="11144250" cy="3190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solidFill>
                <a:srgbClr val="0000FF"/>
              </a:solidFill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7" grpId="0"/>
      <p:bldP spid="17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1269554"/>
          <a:ext cx="11144250" cy="274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676" name="文档" r:id="rId1" imgW="11151235" imgH="2752090" progId="Word.Document.12">
                  <p:embed/>
                </p:oleObj>
              </mc:Choice>
              <mc:Fallback>
                <p:oleObj name="文档" r:id="rId1" imgW="11151235" imgH="2752090" progId="Word.Document.12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269554"/>
                        <a:ext cx="11144250" cy="274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solidFill>
                <a:srgbClr val="0000FF"/>
              </a:solidFill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617240" y="2944466"/>
          <a:ext cx="1724025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677" name="文档" r:id="rId8" imgW="1731010" imgH="991870" progId="Word.Document.12">
                  <p:embed/>
                </p:oleObj>
              </mc:Choice>
              <mc:Fallback>
                <p:oleObj name="文档" r:id="rId8" imgW="1731010" imgH="991870" progId="Word.Document.12">
                  <p:embed/>
                  <p:pic>
                    <p:nvPicPr>
                      <p:cNvPr id="0" name="图片 2196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240" y="2944466"/>
                        <a:ext cx="1724025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2854846" y="341357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25" name="TextBox 24">
            <a:hlinkClick r:id="rId10" action="ppaction://hlinksldjump"/>
          </p:cNvPr>
          <p:cNvSpPr txBox="1"/>
          <p:nvPr/>
        </p:nvSpPr>
        <p:spPr>
          <a:xfrm>
            <a:off x="3951376" y="341357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9206" y="879351"/>
            <a:ext cx="11412000" cy="4536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514350" y="951359"/>
          <a:ext cx="11144250" cy="464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875" name="文档" r:id="rId1" imgW="11151235" imgH="4648200" progId="Word.Document.12">
                  <p:embed/>
                </p:oleObj>
              </mc:Choice>
              <mc:Fallback>
                <p:oleObj name="文档" r:id="rId1" imgW="11151235" imgH="4648200" progId="Word.Document.12">
                  <p:embed/>
                  <p:pic>
                    <p:nvPicPr>
                      <p:cNvPr id="0" name="图片 2468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951359"/>
                        <a:ext cx="11144250" cy="464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solidFill>
                <a:srgbClr val="0000FF"/>
              </a:solidFill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3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9206" y="880939"/>
            <a:ext cx="11412000" cy="45612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3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又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c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9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9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18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514350" y="1082452"/>
          <a:ext cx="11144250" cy="2390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074" name="文档" r:id="rId1" imgW="11151235" imgH="2391410" progId="Word.Document.12">
                  <p:embed/>
                </p:oleObj>
              </mc:Choice>
              <mc:Fallback>
                <p:oleObj name="文档" r:id="rId1" imgW="11151235" imgH="2391410" progId="Word.Document.12">
                  <p:embed/>
                  <p:pic>
                    <p:nvPicPr>
                      <p:cNvPr id="0" name="图片 2580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082452"/>
                        <a:ext cx="11144250" cy="2390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solidFill>
                <a:srgbClr val="0000FF"/>
              </a:solidFill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3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14350" y="4427984"/>
          <a:ext cx="1114425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075" name="文档" r:id="rId8" imgW="11151235" imgH="1135380" progId="Word.Document.12">
                  <p:embed/>
                </p:oleObj>
              </mc:Choice>
              <mc:Fallback>
                <p:oleObj name="文档" r:id="rId8" imgW="11151235" imgH="1135380" progId="Word.Document.12">
                  <p:embed/>
                  <p:pic>
                    <p:nvPicPr>
                      <p:cNvPr id="0" name="图片 2580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427984"/>
                        <a:ext cx="11144250" cy="1133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>
            <a:off x="4151390" y="3730194"/>
            <a:ext cx="36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hlinkClick r:id="rId1" action="ppaction://hlinksldjump"/>
          </p:cNvPr>
          <p:cNvSpPr txBox="1"/>
          <p:nvPr/>
        </p:nvSpPr>
        <p:spPr>
          <a:xfrm>
            <a:off x="4186098" y="3146178"/>
            <a:ext cx="3532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题型探究</a:t>
            </a:r>
            <a:endParaRPr lang="zh-CN" altLang="en-US" sz="32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4151390" y="2724001"/>
            <a:ext cx="36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hlinkClick r:id="rId2" action="ppaction://hlinksldjump"/>
          </p:cNvPr>
          <p:cNvSpPr txBox="1"/>
          <p:nvPr/>
        </p:nvSpPr>
        <p:spPr>
          <a:xfrm>
            <a:off x="4186098" y="2143175"/>
            <a:ext cx="3532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问题导学</a:t>
            </a:r>
            <a:endParaRPr lang="zh-CN" altLang="en-US" sz="32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733675" cy="795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396912"/>
            <a:ext cx="2733675" cy="400110"/>
          </a:xfrm>
          <a:prstGeom prst="rect">
            <a:avLst/>
          </a:prstGeom>
          <a:solidFill>
            <a:schemeClr val="accent6">
              <a:lumMod val="75000"/>
              <a:alpha val="5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151390" y="4736388"/>
            <a:ext cx="36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hlinkClick r:id="rId4" action="ppaction://hlinksldjump"/>
          </p:cNvPr>
          <p:cNvSpPr txBox="1"/>
          <p:nvPr/>
        </p:nvSpPr>
        <p:spPr>
          <a:xfrm>
            <a:off x="4186098" y="4144765"/>
            <a:ext cx="3532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当堂训练</a:t>
            </a:r>
            <a:endParaRPr lang="zh-CN" altLang="en-US" sz="32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514350" y="1108695"/>
          <a:ext cx="11144250" cy="257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429" name="文档" r:id="rId1" imgW="11151235" imgH="2576830" progId="Word.Document.12">
                  <p:embed/>
                </p:oleObj>
              </mc:Choice>
              <mc:Fallback>
                <p:oleObj name="文档" r:id="rId1" imgW="11151235" imgH="2576830" progId="Word.Document.12">
                  <p:embed/>
                  <p:pic>
                    <p:nvPicPr>
                      <p:cNvPr id="0" name="图片 2024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108695"/>
                        <a:ext cx="11144250" cy="2571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solidFill>
                <a:srgbClr val="0000FF"/>
              </a:solidFill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9206" y="3721751"/>
            <a:ext cx="11412000" cy="72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latin typeface="Times New Roman"/>
              <a:ea typeface="华文细黑" panose="02010600040101010101" charset="-122"/>
              <a:cs typeface="Times New Roman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37559" y="2944788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134089" y="2944788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818112" y="2781722"/>
          <a:ext cx="790575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430" name="文档" r:id="rId8" imgW="798830" imgH="620395" progId="Word.Document.12">
                  <p:embed/>
                </p:oleObj>
              </mc:Choice>
              <mc:Fallback>
                <p:oleObj name="文档" r:id="rId8" imgW="798830" imgH="620395" progId="Word.Document.12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18112" y="2781722"/>
                        <a:ext cx="790575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14350" y="3853830"/>
          <a:ext cx="1114425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431" name="文档" r:id="rId10" imgW="11151235" imgH="801370" progId="Word.Document.12">
                  <p:embed/>
                </p:oleObj>
              </mc:Choice>
              <mc:Fallback>
                <p:oleObj name="文档" r:id="rId10" imgW="11151235" imgH="801370" progId="Word.Document.12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853830"/>
                        <a:ext cx="11144250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89206" y="265634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5.</a:t>
            </a:r>
            <a:r>
              <a:rPr lang="en-US" altLang="zh-CN" sz="2800" kern="100" dirty="0" err="1">
                <a:latin typeface="宋体" pitchFamily="2" charset="-122"/>
                <a:ea typeface="华文细黑" panose="02010600040101010101" charset="-122"/>
                <a:cs typeface="Times New Roman"/>
              </a:rPr>
              <a:t>△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ABC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的三边长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成等差数列，且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6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，求顶点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的轨迹方程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7524" y="113347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9206" y="1783135"/>
            <a:ext cx="11412000" cy="43026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以直线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AC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为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轴，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AC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的中点为原点，建立直角坐标系，设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C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(3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则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BC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AB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AC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点的轨迹是以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为焦点的椭圆，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且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′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6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c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′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en-US" altLang="zh-CN" sz="2800" kern="100" dirty="0" err="1">
                <a:latin typeface="宋体" pitchFamily="2" charset="-122"/>
                <a:ea typeface="华文细黑" panose="02010600040101010101" charset="-122"/>
                <a:cs typeface="Times New Roman"/>
              </a:rPr>
              <a:t>′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27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22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514350" y="5200650"/>
          <a:ext cx="7753350" cy="107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365" name="文档" r:id="rId1" imgW="7761605" imgH="1082040" progId="Word.Document.12">
                  <p:embed/>
                </p:oleObj>
              </mc:Choice>
              <mc:Fallback>
                <p:oleObj name="文档" r:id="rId1" imgW="7761605" imgH="1082040" progId="Word.Document.12">
                  <p:embed/>
                  <p:pic>
                    <p:nvPicPr>
                      <p:cNvPr id="0" name="图片 1963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5200650"/>
                        <a:ext cx="7753350" cy="1076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solidFill>
                <a:srgbClr val="0000FF"/>
              </a:solidFill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341687" y="-26590"/>
            <a:ext cx="2598804" cy="880109"/>
            <a:chOff x="11613" y="920823"/>
            <a:chExt cx="1443037" cy="733424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 userDrawn="1"/>
          </p:nvSpPr>
          <p:spPr>
            <a:xfrm>
              <a:off x="94283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规律与方法</a:t>
              </a:r>
              <a:endParaRPr lang="zh-CN" altLang="en-US" sz="3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389206" y="117426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两种形式的椭圆的标准方程的比较如下表：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62386" y="947614"/>
          <a:ext cx="11005427" cy="5472608"/>
        </p:xfrm>
        <a:graphic>
          <a:graphicData uri="http://schemas.openxmlformats.org/drawingml/2006/table">
            <a:tbl>
              <a:tblPr/>
              <a:tblGrid>
                <a:gridCol w="1486149"/>
                <a:gridCol w="1868614"/>
                <a:gridCol w="3825332"/>
                <a:gridCol w="3825332"/>
              </a:tblGrid>
              <a:tr h="936104">
                <a:tc gridSpan="2"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标准方程</a:t>
                      </a:r>
                      <a:endParaRPr lang="zh-CN" sz="2800" kern="100" dirty="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zh-CN" sz="2800" kern="100" dirty="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zh-CN" sz="2800" kern="100" dirty="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6424">
                <a:tc rowSpan="2"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不同点</a:t>
                      </a:r>
                      <a:endParaRPr lang="zh-CN" sz="2800" kern="10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图形</a:t>
                      </a:r>
                      <a:endParaRPr lang="zh-CN" sz="2800" kern="10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 dirty="0">
                        <a:effectLst/>
                        <a:latin typeface="Times New Roman"/>
                        <a:ea typeface="华文细黑" panose="0201060004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>
                        <a:effectLst/>
                        <a:latin typeface="Times New Roman"/>
                        <a:ea typeface="华文细黑" panose="02010600040101010101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cPr/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焦点坐标</a:t>
                      </a:r>
                      <a:endParaRPr lang="zh-CN" sz="2800" kern="10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F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1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(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－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c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，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0)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，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F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2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(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c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，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0)</a:t>
                      </a:r>
                      <a:endParaRPr lang="zh-CN" sz="2800" kern="10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F</a:t>
                      </a:r>
                      <a:r>
                        <a:rPr lang="en-US" sz="2800" kern="100" baseline="-25000" dirty="0" err="1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1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(0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，－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c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)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，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F</a:t>
                      </a:r>
                      <a:r>
                        <a:rPr lang="en-US" sz="2800" kern="100" baseline="-25000" dirty="0" err="1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2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(0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，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c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)</a:t>
                      </a:r>
                      <a:endParaRPr lang="zh-CN" sz="2800" kern="100" dirty="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59076" name="Picture 4" descr="F:\2017赵瑊\同步\数学\人A2-1\2-16.TIF"/>
          <p:cNvPicPr>
            <a:picLocks noChangeAspect="1" noChangeArrowheads="1"/>
          </p:cNvPicPr>
          <p:nvPr/>
        </p:nvPicPr>
        <p:blipFill>
          <a:blip r:embed="rId2" r:link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030" y="2882305"/>
            <a:ext cx="2659880" cy="1668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9075" name="Picture 3" descr="F:\2017赵瑊\同步\数学\人A2-1\2-17.TIF"/>
          <p:cNvPicPr>
            <a:picLocks noChangeAspect="1" noChangeArrowheads="1"/>
          </p:cNvPicPr>
          <p:nvPr/>
        </p:nvPicPr>
        <p:blipFill>
          <a:blip r:embed="rId4" r:link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1656" y="1936676"/>
            <a:ext cx="2611519" cy="3748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505325" y="981075"/>
          <a:ext cx="6896100" cy="107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083" name="文档" r:id="rId6" imgW="6910070" imgH="1077595" progId="Word.Document.12">
                  <p:embed/>
                </p:oleObj>
              </mc:Choice>
              <mc:Fallback>
                <p:oleObj name="文档" r:id="rId6" imgW="6910070" imgH="1077595" progId="Word.Document.12">
                  <p:embed/>
                  <p:pic>
                    <p:nvPicPr>
                      <p:cNvPr id="0" name="对象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5325" y="981075"/>
                        <a:ext cx="6896100" cy="1076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633462" y="1856105"/>
          <a:ext cx="10924827" cy="1920240"/>
        </p:xfrm>
        <a:graphic>
          <a:graphicData uri="http://schemas.openxmlformats.org/drawingml/2006/table">
            <a:tbl>
              <a:tblPr/>
              <a:tblGrid>
                <a:gridCol w="1381760"/>
                <a:gridCol w="2605722"/>
                <a:gridCol w="6937345"/>
              </a:tblGrid>
              <a:tr h="0">
                <a:tc rowSpan="2"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相同点</a:t>
                      </a:r>
                      <a:endParaRPr lang="zh-CN" sz="2800" kern="100" dirty="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定义</a:t>
                      </a:r>
                      <a:endParaRPr lang="zh-CN" sz="2800" kern="100" dirty="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just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平面内到两个定点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F</a:t>
                      </a:r>
                      <a:r>
                        <a:rPr lang="en-US" sz="2800" kern="100" baseline="-25000" dirty="0" err="1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1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、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F</a:t>
                      </a:r>
                      <a:r>
                        <a:rPr lang="en-US" sz="2800" kern="100" baseline="-25000" dirty="0" err="1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2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的距离的和等于常数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(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大于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|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F</a:t>
                      </a:r>
                      <a:r>
                        <a:rPr lang="en-US" sz="2800" kern="100" baseline="-25000" dirty="0" err="1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1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F</a:t>
                      </a:r>
                      <a:r>
                        <a:rPr lang="en-US" sz="2800" kern="100" baseline="-25000" dirty="0" err="1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2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|)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的点的轨迹</a:t>
                      </a:r>
                      <a:endParaRPr lang="zh-CN" sz="2800" kern="100" dirty="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cPr/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a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、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b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、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c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的关系</a:t>
                      </a:r>
                      <a:endParaRPr lang="zh-CN" sz="2800" kern="10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a</a:t>
                      </a:r>
                      <a:r>
                        <a:rPr lang="en-US" sz="2800" kern="100" baseline="30000" dirty="0" err="1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2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＝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b</a:t>
                      </a:r>
                      <a:r>
                        <a:rPr lang="en-US" sz="2800" kern="100" baseline="30000" dirty="0" err="1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2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 panose="02010600040101010101" charset="-122"/>
                          <a:cs typeface="Times New Roman"/>
                        </a:rPr>
                        <a:t>＋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c</a:t>
                      </a:r>
                      <a:r>
                        <a:rPr lang="en-US" sz="2800" kern="100" baseline="30000" dirty="0" err="1">
                          <a:effectLst/>
                          <a:latin typeface="Times New Roman"/>
                          <a:ea typeface="华文细黑" panose="02010600040101010101" charset="-122"/>
                          <a:cs typeface="Courier New" panose="02070309020205020404"/>
                        </a:rPr>
                        <a:t>2</a:t>
                      </a:r>
                      <a:endParaRPr lang="zh-CN" sz="2800" kern="100" dirty="0">
                        <a:effectLst/>
                        <a:latin typeface="宋体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9206" y="5013970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要区别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c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与习惯思维下的勾股定理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c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pic>
        <p:nvPicPr>
          <p:cNvPr id="7" name="图片 6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693490"/>
          <a:ext cx="11144250" cy="455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125" name="文档" r:id="rId3" imgW="11151235" imgH="4553585" progId="Word.Document.12">
                  <p:embed/>
                </p:oleObj>
              </mc:Choice>
              <mc:Fallback>
                <p:oleObj name="文档" r:id="rId3" imgW="11151235" imgH="4553585" progId="Word.Document.12">
                  <p:embed/>
                  <p:pic>
                    <p:nvPicPr>
                      <p:cNvPr id="0" name="对象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693490"/>
                        <a:ext cx="11144250" cy="4552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10"/>
          <p:cNvSpPr txBox="1"/>
          <p:nvPr/>
        </p:nvSpPr>
        <p:spPr>
          <a:xfrm>
            <a:off x="4310102" y="2905937"/>
            <a:ext cx="3570209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000" b="1" spc="600" dirty="0" smtClean="0">
                <a:solidFill>
                  <a:srgbClr val="FFFF00"/>
                </a:solidFill>
                <a:latin typeface="+mj-ea"/>
                <a:ea typeface="+mj-ea"/>
              </a:rPr>
              <a:t>问题导学</a:t>
            </a:r>
            <a:endParaRPr lang="zh-CN" altLang="en-US" sz="6000" b="1" spc="6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47664" y="837506"/>
            <a:ext cx="1800000" cy="86175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思考</a:t>
            </a:r>
            <a:r>
              <a:rPr lang="en-US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itchFamily="18" charset="0"/>
                <a:ea typeface="华文细黑" panose="02010600040101010101" charset="-122"/>
                <a:cs typeface="Times New Roman" pitchFamily="18" charset="0"/>
              </a:rPr>
              <a:t>　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558" y="-26590"/>
            <a:ext cx="12143880" cy="648072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848" y="58313"/>
            <a:ext cx="1214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知识点　椭圆标准方程的认识与推导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74" y="1045455"/>
            <a:ext cx="936104" cy="12322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1647664" y="1709401"/>
            <a:ext cx="1008000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椭圆标准方程的几何特征与代数特征分别是什么？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47664" y="2611186"/>
            <a:ext cx="10080000" cy="292385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标准方程的几何特征：椭圆的中心在坐标原点，焦点在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轴或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轴上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20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77139" y="1917626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762125" y="3942209"/>
          <a:ext cx="9848850" cy="167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925" name="文档" r:id="rId2" imgW="9855835" imgH="1677670" progId="Word.Document.12">
                  <p:embed/>
                </p:oleObj>
              </mc:Choice>
              <mc:Fallback>
                <p:oleObj name="文档" r:id="rId2" imgW="9855835" imgH="1677670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2125" y="3942209"/>
                        <a:ext cx="9848850" cy="167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47664" y="1186279"/>
            <a:ext cx="1800000" cy="86175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思考</a:t>
            </a:r>
            <a:r>
              <a:rPr lang="en-US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itchFamily="18" charset="0"/>
                <a:ea typeface="华文细黑" panose="02010600040101010101" charset="-122"/>
                <a:cs typeface="Times New Roman" pitchFamily="18" charset="0"/>
              </a:rPr>
              <a:t>　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74" y="1394228"/>
            <a:ext cx="936104" cy="12322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1647664" y="2058174"/>
            <a:ext cx="1008000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依据椭圆方程，如何确定其焦点位置？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47664" y="2959959"/>
            <a:ext cx="10080000" cy="13339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把方程化为标准形式，与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相对应的分母哪个大，焦点就在相应的轴上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017235" y="2266399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47664" y="1186279"/>
            <a:ext cx="1800000" cy="86175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思考</a:t>
            </a:r>
            <a:r>
              <a:rPr lang="en-US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3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itchFamily="18" charset="0"/>
                <a:ea typeface="华文细黑" panose="02010600040101010101" charset="-122"/>
                <a:cs typeface="Times New Roman" pitchFamily="18" charset="0"/>
              </a:rPr>
              <a:t>　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74" y="1394228"/>
            <a:ext cx="936104" cy="12322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1647664" y="2058174"/>
            <a:ext cx="10080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观察椭圆的形状，你认为怎样选择坐标系才能使椭圆的方程较简单？并写出求解过程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6" name="TextBox 5">
            <a:hlinkClick r:id="rId2" action="ppaction://hlinksldjump"/>
          </p:cNvPr>
          <p:cNvSpPr txBox="1"/>
          <p:nvPr/>
        </p:nvSpPr>
        <p:spPr>
          <a:xfrm>
            <a:off x="5818895" y="2910880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89206" y="194767"/>
            <a:ext cx="11412000" cy="63405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4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如图所示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，以经过椭圆两焦点</a:t>
            </a:r>
            <a:r>
              <a:rPr lang="en-US" altLang="zh-CN" sz="2800" i="1" kern="100" spc="-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spc="-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spc="-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spc="-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的直线为</a:t>
            </a:r>
            <a:r>
              <a:rPr lang="en-US" altLang="zh-CN" sz="2800" i="1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轴</a:t>
            </a:r>
            <a:r>
              <a:rPr lang="zh-CN" altLang="zh-CN" sz="2800" kern="100" spc="-100" dirty="0" smtClean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en-US" altLang="zh-CN" sz="2800" kern="100" spc="-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4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线段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的垂直平分线为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轴，建立直角坐标系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xOy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14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设点：设点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是椭圆上任意一点，且椭圆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的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4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焦点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坐标为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).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147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147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147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147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147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12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04825" y="2898254"/>
          <a:ext cx="11144250" cy="377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0949" name="文档" r:id="rId1" imgW="11151235" imgH="3771900" progId="Word.Document.12">
                  <p:embed/>
                </p:oleObj>
              </mc:Choice>
              <mc:Fallback>
                <p:oleObj name="文档" r:id="rId1" imgW="11151235" imgH="3771900" progId="Word.Document.12">
                  <p:embed/>
                  <p:pic>
                    <p:nvPicPr>
                      <p:cNvPr id="0" name="图片 2509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2898254"/>
                        <a:ext cx="11144250" cy="3771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50887" name="Picture 7" descr="2-1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528" y="317453"/>
            <a:ext cx="3168352" cy="247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89206" y="1595290"/>
            <a:ext cx="11412000" cy="26265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(5)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从上述过程可以看到，椭圆上任意一点的坐标都满足方程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，以方程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的解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为坐标的点到椭圆的两个焦点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的距离之和为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，即以方程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的解为坐标的点都在椭圆上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由曲线与方程的关系可知，方程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是椭圆的方程，我们把它叫做椭圆的标准方程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1995</Words>
  <Application>Kingsoft Office WPP</Application>
  <PresentationFormat>自定义</PresentationFormat>
  <Paragraphs>335</Paragraphs>
  <Slides>34</Slides>
  <Notes>0</Notes>
  <HiddenSlides>8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6" baseType="lpstr">
      <vt:lpstr>7_Office 主题</vt:lpstr>
      <vt:lpstr>Word.Document.12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4222</cp:revision>
  <dcterms:created xsi:type="dcterms:W3CDTF">2014-11-27T01:03:00Z</dcterms:created>
  <dcterms:modified xsi:type="dcterms:W3CDTF">2018-04-10T03:44:26Z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