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1158" r:id="rId3"/>
    <p:sldId id="1156" r:id="rId4"/>
    <p:sldId id="699" r:id="rId5"/>
    <p:sldId id="1119" r:id="rId6"/>
    <p:sldId id="794" r:id="rId7"/>
    <p:sldId id="1318" r:id="rId8"/>
    <p:sldId id="1301" r:id="rId9"/>
    <p:sldId id="1300" r:id="rId10"/>
    <p:sldId id="1319" r:id="rId11"/>
    <p:sldId id="1190" r:id="rId12"/>
    <p:sldId id="1321" r:id="rId13"/>
    <p:sldId id="1320" r:id="rId14"/>
    <p:sldId id="1120" r:id="rId15"/>
    <p:sldId id="1110" r:id="rId16"/>
    <p:sldId id="1303" r:id="rId17"/>
    <p:sldId id="1121" r:id="rId18"/>
    <p:sldId id="1322" r:id="rId19"/>
    <p:sldId id="1323" r:id="rId20"/>
    <p:sldId id="1238" r:id="rId21"/>
    <p:sldId id="1324" r:id="rId22"/>
    <p:sldId id="1325" r:id="rId23"/>
    <p:sldId id="1326" r:id="rId24"/>
    <p:sldId id="1179" r:id="rId25"/>
    <p:sldId id="1274" r:id="rId26"/>
    <p:sldId id="1327" r:id="rId27"/>
    <p:sldId id="1328" r:id="rId28"/>
    <p:sldId id="1277" r:id="rId29"/>
    <p:sldId id="1181" r:id="rId30"/>
    <p:sldId id="1304" r:id="rId31"/>
    <p:sldId id="1330" r:id="rId32"/>
    <p:sldId id="1329" r:id="rId33"/>
    <p:sldId id="1331" r:id="rId34"/>
    <p:sldId id="1332" r:id="rId35"/>
    <p:sldId id="1305" r:id="rId36"/>
    <p:sldId id="1333" r:id="rId37"/>
    <p:sldId id="1317" r:id="rId38"/>
    <p:sldId id="1260" r:id="rId39"/>
    <p:sldId id="1147" r:id="rId40"/>
    <p:sldId id="1144" r:id="rId41"/>
    <p:sldId id="1145" r:id="rId42"/>
    <p:sldId id="1148" r:id="rId43"/>
    <p:sldId id="1149" r:id="rId44"/>
    <p:sldId id="1150" r:id="rId45"/>
    <p:sldId id="1334" r:id="rId46"/>
    <p:sldId id="1335" r:id="rId47"/>
    <p:sldId id="1151" r:id="rId48"/>
    <p:sldId id="1337" r:id="rId49"/>
    <p:sldId id="1336" r:id="rId50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5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emf"/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2.emf"/><Relationship Id="rId1" Type="http://schemas.openxmlformats.org/officeDocument/2006/relationships/package" Target="../embeddings/Document8.docx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emf"/><Relationship Id="rId3" Type="http://schemas.openxmlformats.org/officeDocument/2006/relationships/package" Target="../embeddings/Document9.docx"/><Relationship Id="rId2" Type="http://schemas.openxmlformats.org/officeDocument/2006/relationships/image" Target="../media/image13.png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package" Target="../embeddings/Document12.docx"/><Relationship Id="rId4" Type="http://schemas.openxmlformats.org/officeDocument/2006/relationships/image" Target="../media/image16.emf"/><Relationship Id="rId3" Type="http://schemas.openxmlformats.org/officeDocument/2006/relationships/package" Target="../embeddings/Document11.docx"/><Relationship Id="rId2" Type="http://schemas.openxmlformats.org/officeDocument/2006/relationships/image" Target="../media/image15.emf"/><Relationship Id="rId1" Type="http://schemas.openxmlformats.org/officeDocument/2006/relationships/package" Target="../embeddings/Document10.docx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emf"/><Relationship Id="rId3" Type="http://schemas.openxmlformats.org/officeDocument/2006/relationships/package" Target="../embeddings/Document14.docx"/><Relationship Id="rId2" Type="http://schemas.openxmlformats.org/officeDocument/2006/relationships/image" Target="../media/image18.emf"/><Relationship Id="rId1" Type="http://schemas.openxmlformats.org/officeDocument/2006/relationships/package" Target="../embeddings/Document13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emf"/><Relationship Id="rId3" Type="http://schemas.openxmlformats.org/officeDocument/2006/relationships/package" Target="../embeddings/Document16.docx"/><Relationship Id="rId2" Type="http://schemas.openxmlformats.org/officeDocument/2006/relationships/image" Target="../media/image21.emf"/><Relationship Id="rId1" Type="http://schemas.openxmlformats.org/officeDocument/2006/relationships/package" Target="../embeddings/Document15.docx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package" Target="../embeddings/Document17.docx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emf"/><Relationship Id="rId3" Type="http://schemas.openxmlformats.org/officeDocument/2006/relationships/package" Target="../embeddings/Document19.docx"/><Relationship Id="rId2" Type="http://schemas.openxmlformats.org/officeDocument/2006/relationships/image" Target="../media/image24.emf"/><Relationship Id="rId1" Type="http://schemas.openxmlformats.org/officeDocument/2006/relationships/package" Target="../embeddings/Document1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26.emf"/><Relationship Id="rId1" Type="http://schemas.openxmlformats.org/officeDocument/2006/relationships/package" Target="../embeddings/Document20.docx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emf"/><Relationship Id="rId3" Type="http://schemas.openxmlformats.org/officeDocument/2006/relationships/package" Target="../embeddings/Document23.docx"/><Relationship Id="rId2" Type="http://schemas.openxmlformats.org/officeDocument/2006/relationships/image" Target="../media/image28.emf"/><Relationship Id="rId1" Type="http://schemas.openxmlformats.org/officeDocument/2006/relationships/package" Target="../embeddings/Document22.docx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4.xml"/><Relationship Id="rId2" Type="http://schemas.openxmlformats.org/officeDocument/2006/relationships/image" Target="../media/image30.emf"/><Relationship Id="rId1" Type="http://schemas.openxmlformats.org/officeDocument/2006/relationships/package" Target="../embeddings/Document24.docx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emf"/><Relationship Id="rId3" Type="http://schemas.openxmlformats.org/officeDocument/2006/relationships/package" Target="../embeddings/Document26.docx"/><Relationship Id="rId2" Type="http://schemas.openxmlformats.org/officeDocument/2006/relationships/image" Target="../media/image31.emf"/><Relationship Id="rId1" Type="http://schemas.openxmlformats.org/officeDocument/2006/relationships/package" Target="../embeddings/Document25.docx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emf"/><Relationship Id="rId3" Type="http://schemas.openxmlformats.org/officeDocument/2006/relationships/package" Target="../embeddings/Document28.docx"/><Relationship Id="rId2" Type="http://schemas.openxmlformats.org/officeDocument/2006/relationships/image" Target="../media/image33.emf"/><Relationship Id="rId1" Type="http://schemas.openxmlformats.org/officeDocument/2006/relationships/package" Target="../embeddings/Document27.docx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package" Target="../embeddings/Document29.docx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emf"/><Relationship Id="rId3" Type="http://schemas.openxmlformats.org/officeDocument/2006/relationships/package" Target="../embeddings/Document31.docx"/><Relationship Id="rId2" Type="http://schemas.openxmlformats.org/officeDocument/2006/relationships/image" Target="../media/image36.emf"/><Relationship Id="rId1" Type="http://schemas.openxmlformats.org/officeDocument/2006/relationships/package" Target="../embeddings/Document30.docx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0.xml"/><Relationship Id="rId2" Type="http://schemas.openxmlformats.org/officeDocument/2006/relationships/image" Target="../media/image38.emf"/><Relationship Id="rId1" Type="http://schemas.openxmlformats.org/officeDocument/2006/relationships/package" Target="../embeddings/Document32.docx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8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emf"/><Relationship Id="rId3" Type="http://schemas.openxmlformats.org/officeDocument/2006/relationships/package" Target="../embeddings/Document34.docx"/><Relationship Id="rId2" Type="http://schemas.openxmlformats.org/officeDocument/2006/relationships/image" Target="../media/image39.emf"/><Relationship Id="rId1" Type="http://schemas.openxmlformats.org/officeDocument/2006/relationships/package" Target="../embeddings/Document33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package" Target="../embeddings/Document37.docx"/><Relationship Id="rId4" Type="http://schemas.openxmlformats.org/officeDocument/2006/relationships/image" Target="../media/image42.emf"/><Relationship Id="rId3" Type="http://schemas.openxmlformats.org/officeDocument/2006/relationships/package" Target="../embeddings/Document36.docx"/><Relationship Id="rId2" Type="http://schemas.openxmlformats.org/officeDocument/2006/relationships/image" Target="../media/image41.emf"/><Relationship Id="rId1" Type="http://schemas.openxmlformats.org/officeDocument/2006/relationships/package" Target="../embeddings/Document35.docx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emf"/><Relationship Id="rId3" Type="http://schemas.openxmlformats.org/officeDocument/2006/relationships/package" Target="../embeddings/Document39.docx"/><Relationship Id="rId2" Type="http://schemas.openxmlformats.org/officeDocument/2006/relationships/image" Target="../media/image44.emf"/><Relationship Id="rId1" Type="http://schemas.openxmlformats.org/officeDocument/2006/relationships/package" Target="../embeddings/Document38.docx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emf"/><Relationship Id="rId1" Type="http://schemas.openxmlformats.org/officeDocument/2006/relationships/package" Target="../embeddings/Document40.docx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emf"/><Relationship Id="rId1" Type="http://schemas.openxmlformats.org/officeDocument/2006/relationships/package" Target="../embeddings/Document41.docx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emf"/><Relationship Id="rId8" Type="http://schemas.openxmlformats.org/officeDocument/2006/relationships/package" Target="../embeddings/Document45.docx"/><Relationship Id="rId7" Type="http://schemas.openxmlformats.org/officeDocument/2006/relationships/image" Target="../media/image51.png"/><Relationship Id="rId6" Type="http://schemas.openxmlformats.org/officeDocument/2006/relationships/image" Target="../media/image50.emf"/><Relationship Id="rId5" Type="http://schemas.openxmlformats.org/officeDocument/2006/relationships/package" Target="../embeddings/Document44.docx"/><Relationship Id="rId4" Type="http://schemas.openxmlformats.org/officeDocument/2006/relationships/image" Target="../media/image49.emf"/><Relationship Id="rId3" Type="http://schemas.openxmlformats.org/officeDocument/2006/relationships/package" Target="../embeddings/Document43.docx"/><Relationship Id="rId2" Type="http://schemas.openxmlformats.org/officeDocument/2006/relationships/image" Target="../media/image48.emf"/><Relationship Id="rId13" Type="http://schemas.openxmlformats.org/officeDocument/2006/relationships/vmlDrawing" Target="../drawings/vmlDrawing25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slide" Target="slide3.xml"/><Relationship Id="rId1" Type="http://schemas.openxmlformats.org/officeDocument/2006/relationships/package" Target="../embeddings/Document42.docx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emf"/><Relationship Id="rId8" Type="http://schemas.openxmlformats.org/officeDocument/2006/relationships/package" Target="../embeddings/Document47.docx"/><Relationship Id="rId7" Type="http://schemas.openxmlformats.org/officeDocument/2006/relationships/image" Target="../media/image53.emf"/><Relationship Id="rId6" Type="http://schemas.openxmlformats.org/officeDocument/2006/relationships/package" Target="../embeddings/Document46.docx"/><Relationship Id="rId5" Type="http://schemas.openxmlformats.org/officeDocument/2006/relationships/slide" Target="slide39.xml"/><Relationship Id="rId4" Type="http://schemas.openxmlformats.org/officeDocument/2006/relationships/slide" Target="slide43.xml"/><Relationship Id="rId3" Type="http://schemas.openxmlformats.org/officeDocument/2006/relationships/slide" Target="slide42.xml"/><Relationship Id="rId2" Type="http://schemas.openxmlformats.org/officeDocument/2006/relationships/slide" Target="slide41.xml"/><Relationship Id="rId11" Type="http://schemas.openxmlformats.org/officeDocument/2006/relationships/vmlDrawing" Target="../drawings/vmlDrawing26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" Target="slide39.xml"/><Relationship Id="rId8" Type="http://schemas.openxmlformats.org/officeDocument/2006/relationships/slide" Target="slide43.xml"/><Relationship Id="rId7" Type="http://schemas.openxmlformats.org/officeDocument/2006/relationships/slide" Target="slide42.xml"/><Relationship Id="rId6" Type="http://schemas.openxmlformats.org/officeDocument/2006/relationships/slide" Target="slide41.xml"/><Relationship Id="rId5" Type="http://schemas.openxmlformats.org/officeDocument/2006/relationships/slide" Target="slide40.xml"/><Relationship Id="rId4" Type="http://schemas.openxmlformats.org/officeDocument/2006/relationships/image" Target="../media/image56.emf"/><Relationship Id="rId3" Type="http://schemas.openxmlformats.org/officeDocument/2006/relationships/package" Target="../embeddings/Document49.docx"/><Relationship Id="rId2" Type="http://schemas.openxmlformats.org/officeDocument/2006/relationships/image" Target="../media/image55.emf"/><Relationship Id="rId11" Type="http://schemas.openxmlformats.org/officeDocument/2006/relationships/vmlDrawing" Target="../drawings/vmlDrawing27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48.docx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emf"/><Relationship Id="rId8" Type="http://schemas.openxmlformats.org/officeDocument/2006/relationships/package" Target="../embeddings/Document51.docx"/><Relationship Id="rId7" Type="http://schemas.openxmlformats.org/officeDocument/2006/relationships/image" Target="../media/image57.emf"/><Relationship Id="rId6" Type="http://schemas.openxmlformats.org/officeDocument/2006/relationships/package" Target="../embeddings/Document50.docx"/><Relationship Id="rId5" Type="http://schemas.openxmlformats.org/officeDocument/2006/relationships/slide" Target="slide39.xml"/><Relationship Id="rId4" Type="http://schemas.openxmlformats.org/officeDocument/2006/relationships/slide" Target="slide43.xml"/><Relationship Id="rId3" Type="http://schemas.openxmlformats.org/officeDocument/2006/relationships/slide" Target="slide42.xml"/><Relationship Id="rId2" Type="http://schemas.openxmlformats.org/officeDocument/2006/relationships/slide" Target="slide41.xml"/><Relationship Id="rId13" Type="http://schemas.openxmlformats.org/officeDocument/2006/relationships/vmlDrawing" Target="../drawings/vmlDrawing28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9.emf"/><Relationship Id="rId10" Type="http://schemas.openxmlformats.org/officeDocument/2006/relationships/package" Target="../embeddings/Document52.docx"/><Relationship Id="rId1" Type="http://schemas.openxmlformats.org/officeDocument/2006/relationships/slide" Target="slide4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emf"/><Relationship Id="rId8" Type="http://schemas.openxmlformats.org/officeDocument/2006/relationships/package" Target="../embeddings/Document54.docx"/><Relationship Id="rId7" Type="http://schemas.openxmlformats.org/officeDocument/2006/relationships/slide" Target="slide39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slide" Target="slide41.xml"/><Relationship Id="rId3" Type="http://schemas.openxmlformats.org/officeDocument/2006/relationships/slide" Target="slide40.xml"/><Relationship Id="rId2" Type="http://schemas.openxmlformats.org/officeDocument/2006/relationships/image" Target="../media/image60.emf"/><Relationship Id="rId11" Type="http://schemas.openxmlformats.org/officeDocument/2006/relationships/vmlDrawing" Target="../drawings/vmlDrawing29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53.docx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44.xml"/><Relationship Id="rId7" Type="http://schemas.openxmlformats.org/officeDocument/2006/relationships/slide" Target="slide39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slide" Target="slide41.xml"/><Relationship Id="rId3" Type="http://schemas.openxmlformats.org/officeDocument/2006/relationships/slide" Target="slide40.xml"/><Relationship Id="rId2" Type="http://schemas.openxmlformats.org/officeDocument/2006/relationships/image" Target="../media/image62.emf"/><Relationship Id="rId10" Type="http://schemas.openxmlformats.org/officeDocument/2006/relationships/vmlDrawing" Target="../drawings/vmlDrawing30.vml"/><Relationship Id="rId1" Type="http://schemas.openxmlformats.org/officeDocument/2006/relationships/package" Target="../embeddings/Document55.docx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1.vml"/><Relationship Id="rId8" Type="http://schemas.openxmlformats.org/officeDocument/2006/relationships/slideLayout" Target="../slideLayouts/slideLayout2.xml"/><Relationship Id="rId7" Type="http://schemas.openxmlformats.org/officeDocument/2006/relationships/slide" Target="slide39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slide" Target="slide41.xml"/><Relationship Id="rId3" Type="http://schemas.openxmlformats.org/officeDocument/2006/relationships/slide" Target="slide40.xml"/><Relationship Id="rId2" Type="http://schemas.openxmlformats.org/officeDocument/2006/relationships/image" Target="../media/image63.emf"/><Relationship Id="rId1" Type="http://schemas.openxmlformats.org/officeDocument/2006/relationships/package" Target="../embeddings/Document56.docx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2.vml"/><Relationship Id="rId8" Type="http://schemas.openxmlformats.org/officeDocument/2006/relationships/slideLayout" Target="../slideLayouts/slideLayout2.xml"/><Relationship Id="rId7" Type="http://schemas.openxmlformats.org/officeDocument/2006/relationships/slide" Target="slide39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slide" Target="slide41.xml"/><Relationship Id="rId3" Type="http://schemas.openxmlformats.org/officeDocument/2006/relationships/slide" Target="slide40.xml"/><Relationship Id="rId2" Type="http://schemas.openxmlformats.org/officeDocument/2006/relationships/image" Target="../media/image64.emf"/><Relationship Id="rId1" Type="http://schemas.openxmlformats.org/officeDocument/2006/relationships/package" Target="../embeddings/Document57.docx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emf"/><Relationship Id="rId2" Type="http://schemas.openxmlformats.org/officeDocument/2006/relationships/package" Target="../embeddings/Document58.docx"/><Relationship Id="rId1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6.emf"/><Relationship Id="rId3" Type="http://schemas.openxmlformats.org/officeDocument/2006/relationships/package" Target="../embeddings/Document59.docx"/><Relationship Id="rId2" Type="http://schemas.openxmlformats.org/officeDocument/2006/relationships/image" Target="../media/image13.png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package" Target="../embeddings/Document2.docx"/><Relationship Id="rId3" Type="http://schemas.openxmlformats.org/officeDocument/2006/relationships/image" Target="../media/image4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package" Target="../embeddings/Document4.docx"/><Relationship Id="rId3" Type="http://schemas.openxmlformats.org/officeDocument/2006/relationships/image" Target="../media/image6.emf"/><Relationship Id="rId2" Type="http://schemas.openxmlformats.org/officeDocument/2006/relationships/package" Target="../embeddings/Document3.docx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package" Target="../embeddings/Document5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7.docx"/><Relationship Id="rId3" Type="http://schemas.openxmlformats.org/officeDocument/2006/relationships/image" Target="../media/image9.emf"/><Relationship Id="rId2" Type="http://schemas.openxmlformats.org/officeDocument/2006/relationships/package" Target="../embeddings/Document6.docx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istrator\Desktop\化学图\4专题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9" b="4979"/>
          <a:stretch>
            <a:fillRect/>
          </a:stretch>
        </p:blipFill>
        <p:spPr bwMode="auto">
          <a:xfrm>
            <a:off x="813" y="0"/>
            <a:ext cx="12189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§2.2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椭圆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2.2.2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椭圆的简单几何性质</a:t>
            </a:r>
            <a:r>
              <a:rPr lang="en-US" altLang="zh-CN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(</a:t>
            </a:r>
            <a:r>
              <a:rPr lang="zh-CN" altLang="en-US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二</a:t>
            </a:r>
            <a:r>
              <a:rPr lang="en-US" altLang="zh-CN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)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091630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87351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判断直线和椭圆位置关系的方法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将直线的方程和椭圆的方程联立，消去一个未知数，得到一个一元二次方程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，则直线和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，则直线和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，则直线和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5287" y="3880892"/>
            <a:ext cx="1329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相离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9289" y="32423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相交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79582" y="32422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相切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31668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根与系数的关系及弦长公式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4825" y="1083940"/>
          <a:ext cx="11144250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0" name="文档" r:id="rId1" imgW="11151235" imgH="5010785" progId="Word.Document.12">
                  <p:embed/>
                </p:oleObj>
              </mc:Choice>
              <mc:Fallback>
                <p:oleObj name="文档" r:id="rId1" imgW="11151235" imgH="5010785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083940"/>
                        <a:ext cx="11144250" cy="501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77952" y="26114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弦长</a:t>
            </a:r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130346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直线和椭圆相交是三种位置关系中最重要的，判断直线和椭圆相交可利用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13" name="图片 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2709689"/>
          <a:ext cx="11144250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54" name="文档" r:id="rId3" imgW="11151235" imgH="1801495" progId="Word.Document.12">
                  <p:embed/>
                </p:oleObj>
              </mc:Choice>
              <mc:Fallback>
                <p:oleObj name="文档" r:id="rId3" imgW="11151235" imgH="1801495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09689"/>
                        <a:ext cx="11144250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14350" y="1709539"/>
          <a:ext cx="11144250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390" name="文档" r:id="rId1" imgW="11151235" imgH="2239010" progId="Word.Document.12">
                  <p:embed/>
                </p:oleObj>
              </mc:Choice>
              <mc:Fallback>
                <p:oleObj name="文档" r:id="rId1" imgW="11151235" imgH="2239010" progId="Word.Document.12">
                  <p:embed/>
                  <p:pic>
                    <p:nvPicPr>
                      <p:cNvPr id="0" name="图片 2543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709539"/>
                        <a:ext cx="11144250" cy="222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点、直线与椭圆位置关系的判断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76940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点与椭圆位置关系的判断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3942631"/>
            <a:ext cx="11412000" cy="22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13623" y="32268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0153" y="32268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342678" y="2676550"/>
          <a:ext cx="47339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391" name="文档" r:id="rId3" imgW="4739640" imgH="1057910" progId="Word.Document.12">
                  <p:embed/>
                </p:oleObj>
              </mc:Choice>
              <mc:Fallback>
                <p:oleObj name="文档" r:id="rId3" imgW="4739640" imgH="1057910" progId="Word.Document.12">
                  <p:embed/>
                  <p:pic>
                    <p:nvPicPr>
                      <p:cNvPr id="0" name="图片 2543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2678" y="2676550"/>
                        <a:ext cx="473392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14350" y="4128889"/>
          <a:ext cx="11144250" cy="218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392" name="文档" r:id="rId5" imgW="11151235" imgH="2183765" progId="Word.Document.12">
                  <p:embed/>
                </p:oleObj>
              </mc:Choice>
              <mc:Fallback>
                <p:oleObj name="文档" r:id="rId5" imgW="11151235" imgH="2183765" progId="Word.Document.12">
                  <p:embed/>
                  <p:pic>
                    <p:nvPicPr>
                      <p:cNvPr id="0" name="图片 254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28889"/>
                        <a:ext cx="11144250" cy="218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2108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若将本例中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点坐标改为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呢？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1973259"/>
            <a:ext cx="8773769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9104" y="12703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85634" y="12703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2120181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31" name="文档" r:id="rId1" imgW="11151235" imgH="1153795" progId="Word.Document.12">
                  <p:embed/>
                </p:oleObj>
              </mc:Choice>
              <mc:Fallback>
                <p:oleObj name="文档" r:id="rId1" imgW="11151235" imgH="1153795" progId="Word.Document.12">
                  <p:embed/>
                  <p:pic>
                    <p:nvPicPr>
                      <p:cNvPr id="0" name="图片 265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120181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9206" y="3287688"/>
            <a:ext cx="8773769" cy="21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3467100"/>
          <a:ext cx="11144250" cy="218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32" name="文档" r:id="rId3" imgW="11151235" imgH="2183765" progId="Word.Document.12">
                  <p:embed/>
                </p:oleObj>
              </mc:Choice>
              <mc:Fallback>
                <p:oleObj name="文档" r:id="rId3" imgW="11151235" imgH="2183765" progId="Word.Document.12">
                  <p:embed/>
                  <p:pic>
                    <p:nvPicPr>
                      <p:cNvPr id="0" name="图片 2654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67100"/>
                        <a:ext cx="11144250" cy="218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95184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处理点与椭圆位置关系问题时，紧扣判定条件，然后转化为解不等式等问题，注意求解过程与结果的准确性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389206" y="2913040"/>
            <a:ext cx="4841904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45703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不在椭圆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上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不在椭圆上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在椭圆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上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以上都不正确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4312543"/>
            <a:ext cx="11412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683965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745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683965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4447034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746" name="文档" r:id="rId3" imgW="11151235" imgH="1144270" progId="Word.Document.12">
                  <p:embed/>
                </p:oleObj>
              </mc:Choice>
              <mc:Fallback>
                <p:oleObj name="文档" r:id="rId3" imgW="11151235" imgH="1144270" progId="Word.Document.12">
                  <p:embed/>
                  <p:pic>
                    <p:nvPicPr>
                      <p:cNvPr id="0" name="图片 2827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447034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4181" y="9244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20711" y="9244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389206" y="2753033"/>
            <a:ext cx="1692000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258865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不确定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530377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过定点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，且该点在椭圆内部，因此必与椭圆相交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1758677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08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283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758677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4181" y="19991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20711" y="19991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87141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直线与椭圆位置关系的判断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2007627"/>
            <a:ext cx="11412000" cy="43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4825" y="2158380"/>
          <a:ext cx="11144250" cy="436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00" name="文档" r:id="rId1" imgW="11151235" imgH="4367530" progId="Word.Document.12">
                  <p:embed/>
                </p:oleObj>
              </mc:Choice>
              <mc:Fallback>
                <p:oleObj name="文档" r:id="rId1" imgW="11151235" imgH="4367530" progId="Word.Document.12">
                  <p:embed/>
                  <p:pic>
                    <p:nvPicPr>
                      <p:cNvPr id="0" name="图片 2076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158380"/>
                        <a:ext cx="11144250" cy="436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261442"/>
          <a:ext cx="11144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01" name="文档" r:id="rId3" imgW="11151235" imgH="1828800" progId="Word.Document.12">
                  <p:embed/>
                </p:oleObj>
              </mc:Choice>
              <mc:Fallback>
                <p:oleObj name="文档" r:id="rId3" imgW="11151235" imgH="1828800" progId="Word.Document.12">
                  <p:embed/>
                  <p:pic>
                    <p:nvPicPr>
                      <p:cNvPr id="0" name="图片 207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1442"/>
                        <a:ext cx="1114425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004101" y="12166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593898"/>
            <a:ext cx="10476000" cy="27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757034"/>
            <a:ext cx="9972000" cy="2237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进一步巩固椭圆的简单几何性质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掌握直线与椭圆位置关系等相关知识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41562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直线与椭圆的位置关系判别方法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代数法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联立直线与椭圆的方程，消元得到一元二次方程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直线与椭圆相交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有两个公共点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直线与椭圆相切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有且只有一个公共点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直线与椭圆相离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无公共点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5149577" y="2519263"/>
            <a:ext cx="1404000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2364294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D.0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311351"/>
            <a:ext cx="11412000" cy="18466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在椭圆的内部，故直线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与椭圆有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个公共点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855389"/>
          <a:ext cx="111442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96" name="文档" r:id="rId1" imgW="11151235" imgH="1629410" progId="Word.Document.12">
                  <p:embed/>
                </p:oleObj>
              </mc:Choice>
              <mc:Fallback>
                <p:oleObj name="文档" r:id="rId1" imgW="11151235" imgH="1629410" progId="Word.Document.12">
                  <p:embed/>
                  <p:pic>
                    <p:nvPicPr>
                      <p:cNvPr id="0" name="图片 2857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55389"/>
                        <a:ext cx="111442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3445842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97" name="文档" r:id="rId3" imgW="11151235" imgH="1172210" progId="Word.Document.12">
                  <p:embed/>
                </p:oleObj>
              </mc:Choice>
              <mc:Fallback>
                <p:oleObj name="文档" r:id="rId3" imgW="11151235" imgH="1172210" progId="Word.Document.12">
                  <p:embed/>
                  <p:pic>
                    <p:nvPicPr>
                      <p:cNvPr id="0" name="图片 2857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445842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2732" y="187119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9262" y="187119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5087094" y="1845618"/>
            <a:ext cx="1548000" cy="936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069754"/>
            <a:ext cx="11412000" cy="21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857250"/>
          <a:ext cx="11144250" cy="218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9" name="文档" r:id="rId1" imgW="11151235" imgH="2183765" progId="Word.Document.12">
                  <p:embed/>
                </p:oleObj>
              </mc:Choice>
              <mc:Fallback>
                <p:oleObj name="文档" r:id="rId1" imgW="11151235" imgH="2183765" progId="Word.Document.12">
                  <p:embed/>
                  <p:pic>
                    <p:nvPicPr>
                      <p:cNvPr id="0" name="图片 286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57250"/>
                        <a:ext cx="11144250" cy="218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3244553"/>
          <a:ext cx="11144250" cy="218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0" name="文档" r:id="rId3" imgW="11151235" imgH="2183765" progId="Word.Document.12">
                  <p:embed/>
                </p:oleObj>
              </mc:Choice>
              <mc:Fallback>
                <p:oleObj name="文档" r:id="rId3" imgW="11151235" imgH="2183765" progId="Word.Document.12">
                  <p:embed/>
                  <p:pic>
                    <p:nvPicPr>
                      <p:cNvPr id="0" name="图片 286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244553"/>
                        <a:ext cx="11144250" cy="218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7335" y="10959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23865" y="10959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弦长及中点问题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4825" y="1831876"/>
          <a:ext cx="1114425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86" name="文档" r:id="rId1" imgW="11151235" imgH="1886585" progId="Word.Document.12">
                  <p:embed/>
                </p:oleObj>
              </mc:Choice>
              <mc:Fallback>
                <p:oleObj name="文档" r:id="rId1" imgW="11151235" imgH="188658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831876"/>
                        <a:ext cx="11144250" cy="18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2074479" y="293464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46323"/>
            <a:ext cx="11412000" cy="65002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方法一　根与系数的关系、中点坐标公式法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由椭圆的对称性，知直线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的斜率存在，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将其代入椭圆方程并整理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是上述方程的两根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为线段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故所求直线的方程为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316238"/>
          <a:ext cx="1114425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24" name="文档" r:id="rId1" imgW="11151235" imgH="1334770" progId="Word.Document.12">
                  <p:embed/>
                </p:oleObj>
              </mc:Choice>
              <mc:Fallback>
                <p:oleObj name="文档" r:id="rId1" imgW="11151235" imgH="1334770" progId="Word.Document.12">
                  <p:embed/>
                  <p:pic>
                    <p:nvPicPr>
                      <p:cNvPr id="0" name="图片 2299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16238"/>
                        <a:ext cx="1114425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4972422"/>
          <a:ext cx="1114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25" name="文档" r:id="rId3" imgW="11151235" imgH="1334770" progId="Word.Document.12">
                  <p:embed/>
                </p:oleObj>
              </mc:Choice>
              <mc:Fallback>
                <p:oleObj name="文档" r:id="rId3" imgW="11151235" imgH="1334770" progId="Word.Document.12">
                  <p:embed/>
                  <p:pic>
                    <p:nvPicPr>
                      <p:cNvPr id="0" name="图片 2299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72422"/>
                        <a:ext cx="111442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98698"/>
            <a:ext cx="11412000" cy="66294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方法二　点差法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为线段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两点在椭圆上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于是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故所求直线的方程为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257550"/>
          <a:ext cx="1114425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32" name="文档" r:id="rId1" imgW="11151235" imgH="1249680" progId="Word.Document.12">
                  <p:embed/>
                </p:oleObj>
              </mc:Choice>
              <mc:Fallback>
                <p:oleObj name="文档" r:id="rId1" imgW="11151235" imgH="1249680" progId="Word.Document.12">
                  <p:embed/>
                  <p:pic>
                    <p:nvPicPr>
                      <p:cNvPr id="0" name="图片 2878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257550"/>
                        <a:ext cx="1114425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4981203"/>
          <a:ext cx="1114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33" name="文档" r:id="rId3" imgW="11151235" imgH="1334770" progId="Word.Document.12">
                  <p:embed/>
                </p:oleObj>
              </mc:Choice>
              <mc:Fallback>
                <p:oleObj name="文档" r:id="rId3" imgW="11151235" imgH="1334770" progId="Word.Document.12">
                  <p:embed/>
                  <p:pic>
                    <p:nvPicPr>
                      <p:cNvPr id="0" name="图片 2878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81203"/>
                        <a:ext cx="111442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46323"/>
            <a:ext cx="11412000" cy="65002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方法三　对称点法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或共线法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设所求直线与椭圆的一个交点为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由于点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为线段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则另一个交点为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两点都在椭圆上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的坐标满足这个方程，根据对称性，点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的坐标也满足这个方程，而过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两点的直线只有一条，故所求直线的方程为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480445"/>
          <a:ext cx="111442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13" name="文档" r:id="rId1" imgW="11151235" imgH="1496695" progId="Word.Document.12">
                  <p:embed/>
                </p:oleObj>
              </mc:Choice>
              <mc:Fallback>
                <p:oleObj name="文档" r:id="rId1" imgW="11151235" imgH="1496695" progId="Word.Document.12">
                  <p:embed/>
                  <p:pic>
                    <p:nvPicPr>
                      <p:cNvPr id="0" name="图片 288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80445"/>
                        <a:ext cx="111442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18524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在本例中求弦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693575"/>
            <a:ext cx="11412000" cy="4518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由上例得直线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得两交点坐标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493690"/>
          <a:ext cx="11144250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965" name="文档" r:id="rId1" imgW="11151235" imgH="1848485" progId="Word.Document.12">
                  <p:embed/>
                </p:oleObj>
              </mc:Choice>
              <mc:Fallback>
                <p:oleObj name="文档" r:id="rId1" imgW="11151235" imgH="1848485" progId="Word.Document.12">
                  <p:embed/>
                  <p:pic>
                    <p:nvPicPr>
                      <p:cNvPr id="0" name="图片 2329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93690"/>
                        <a:ext cx="11144250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53769" y="10302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5515347"/>
          <a:ext cx="111442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966" name="文档" r:id="rId3" imgW="11151235" imgH="867410" progId="Word.Document.12">
                  <p:embed/>
                </p:oleObj>
              </mc:Choice>
              <mc:Fallback>
                <p:oleObj name="文档" r:id="rId3" imgW="11151235" imgH="867410" progId="Word.Document.12">
                  <p:embed/>
                  <p:pic>
                    <p:nvPicPr>
                      <p:cNvPr id="0" name="图片 2329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15347"/>
                        <a:ext cx="111442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5758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直线与椭圆的交点问题，一般考虑直线方程与椭圆方程组成的方程组的解的问题，即判断消元后所得的一元二次方程的根的判别式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解决弦长问题，一般应用弦长公式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而用弦长公式时，若能结合根与系数的关系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设而不求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，可大大简化运算过程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1244749"/>
          <a:ext cx="11144250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96" name="文档" r:id="rId1" imgW="11151235" imgH="2909570" progId="Word.Document.12">
                  <p:embed/>
                </p:oleObj>
              </mc:Choice>
              <mc:Fallback>
                <p:oleObj name="文档" r:id="rId1" imgW="11151235" imgH="2909570" progId="Word.Document.12">
                  <p:embed/>
                  <p:pic>
                    <p:nvPicPr>
                      <p:cNvPr id="0" name="图片 267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44749"/>
                        <a:ext cx="11144250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907127" y="330639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229369"/>
            <a:ext cx="11412000" cy="62847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3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18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15913"/>
          <a:ext cx="11144250" cy="272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70" name="文档" r:id="rId1" imgW="11151235" imgH="2729230" progId="Word.Document.12">
                  <p:embed/>
                </p:oleObj>
              </mc:Choice>
              <mc:Fallback>
                <p:oleObj name="文档" r:id="rId1" imgW="11151235" imgH="2729230" progId="Word.Document.12">
                  <p:embed/>
                  <p:pic>
                    <p:nvPicPr>
                      <p:cNvPr id="0" name="图片 2898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5913"/>
                        <a:ext cx="11144250" cy="272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3816846"/>
          <a:ext cx="11144250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71" name="文档" r:id="rId3" imgW="11151235" imgH="2766060" progId="Word.Document.12">
                  <p:embed/>
                </p:oleObj>
              </mc:Choice>
              <mc:Fallback>
                <p:oleObj name="文档" r:id="rId3" imgW="11151235" imgH="2766060" progId="Word.Document.12">
                  <p:embed/>
                  <p:pic>
                    <p:nvPicPr>
                      <p:cNvPr id="0" name="图片 2898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816846"/>
                        <a:ext cx="11144250" cy="276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02211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恰好为线段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的中点时，求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7810736" y="222215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41809"/>
            <a:ext cx="11412000" cy="6543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方法一　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的斜率为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，则其方程为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的中点恰好为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846337"/>
          <a:ext cx="1114425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950" name="文档" r:id="rId1" imgW="11151235" imgH="1858010" progId="Word.Document.12">
                  <p:embed/>
                </p:oleObj>
              </mc:Choice>
              <mc:Fallback>
                <p:oleObj name="文档" r:id="rId1" imgW="11151235" imgH="1858010" progId="Word.Document.12">
                  <p:embed/>
                  <p:pic>
                    <p:nvPicPr>
                      <p:cNvPr id="0" name="图片 2919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46337"/>
                        <a:ext cx="1114425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3016846"/>
          <a:ext cx="111442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951" name="文档" r:id="rId3" imgW="11151235" imgH="1344295" progId="Word.Document.12">
                  <p:embed/>
                </p:oleObj>
              </mc:Choice>
              <mc:Fallback>
                <p:oleObj name="文档" r:id="rId3" imgW="11151235" imgH="1344295" progId="Word.Document.12">
                  <p:embed/>
                  <p:pic>
                    <p:nvPicPr>
                      <p:cNvPr id="0" name="图片 2919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016846"/>
                        <a:ext cx="1114425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3875" y="4763319"/>
          <a:ext cx="1092517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952" name="文档" r:id="rId5" imgW="11151235" imgH="1842770" progId="Word.Document.12">
                  <p:embed/>
                </p:oleObj>
              </mc:Choice>
              <mc:Fallback>
                <p:oleObj name="文档" r:id="rId5" imgW="11151235" imgH="1842770" progId="Word.Document.12">
                  <p:embed/>
                  <p:pic>
                    <p:nvPicPr>
                      <p:cNvPr id="0" name="图片 2919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763319"/>
                        <a:ext cx="10925175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41809"/>
            <a:ext cx="11412000" cy="6457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由于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198959"/>
          <a:ext cx="11144250" cy="382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936" name="文档" r:id="rId1" imgW="11151235" imgH="3829685" progId="Word.Document.12">
                  <p:embed/>
                </p:oleObj>
              </mc:Choice>
              <mc:Fallback>
                <p:oleObj name="文档" r:id="rId1" imgW="11151235" imgH="3829685" progId="Word.Document.12">
                  <p:embed/>
                  <p:pic>
                    <p:nvPicPr>
                      <p:cNvPr id="0" name="图片 2929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8959"/>
                        <a:ext cx="11144250" cy="382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3875" y="4778896"/>
          <a:ext cx="1092517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937" name="文档" r:id="rId3" imgW="11151235" imgH="1840865" progId="Word.Document.12">
                  <p:embed/>
                </p:oleObj>
              </mc:Choice>
              <mc:Fallback>
                <p:oleObj name="文档" r:id="rId3" imgW="11151235" imgH="1840865" progId="Word.Document.12">
                  <p:embed/>
                  <p:pic>
                    <p:nvPicPr>
                      <p:cNvPr id="0" name="图片 2929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778896"/>
                        <a:ext cx="10925175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椭圆中的最值</a:t>
            </a:r>
            <a:r>
              <a:rPr lang="en-US" altLang="zh-CN" sz="2800" b="1" dirty="0">
                <a:solidFill>
                  <a:srgbClr val="FFFF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 dirty="0">
                <a:solidFill>
                  <a:srgbClr val="FFFF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或范围</a:t>
            </a:r>
            <a:r>
              <a:rPr lang="en-US" altLang="zh-CN" sz="2800" b="1" dirty="0">
                <a:solidFill>
                  <a:srgbClr val="FFFF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96014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已知椭圆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及直线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当直线和椭圆有公共点时，求实数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2505075"/>
            <a:ext cx="11412000" cy="32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2620516"/>
          <a:ext cx="11144250" cy="325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21" name="文档" r:id="rId1" imgW="11151235" imgH="3261360" progId="Word.Document.12">
                  <p:embed/>
                </p:oleObj>
              </mc:Choice>
              <mc:Fallback>
                <p:oleObj name="文档" r:id="rId1" imgW="11151235" imgH="3261360" progId="Word.Document.12">
                  <p:embed/>
                  <p:pic>
                    <p:nvPicPr>
                      <p:cNvPr id="0" name="图片 2684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20516"/>
                        <a:ext cx="11144250" cy="325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821985" y="181471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22834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求被椭圆截得的最长弦所在的直线方程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102323"/>
            <a:ext cx="11412000" cy="503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设直线与椭圆交于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知：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最大，此时直线方程为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540563"/>
          <a:ext cx="11144250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24" name="文档" r:id="rId1" imgW="11151235" imgH="2970530" progId="Word.Document.12">
                  <p:embed/>
                </p:oleObj>
              </mc:Choice>
              <mc:Fallback>
                <p:oleObj name="文档" r:id="rId1" imgW="11151235" imgH="2970530" progId="Word.Document.12">
                  <p:embed/>
                  <p:pic>
                    <p:nvPicPr>
                      <p:cNvPr id="0" name="图片 2939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40563"/>
                        <a:ext cx="11144250" cy="296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472883" y="42951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93490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求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最值问题的基本策略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求解形如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的最值问题，一般通过椭圆的定义把折线转化为直线，当且仅当三点共线时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取得最值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求解形如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的最值问题，一般通过二次函数的最值求解，此时一定要注意自变量的取值范围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求解形如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的最值问题，一般通过数形结合的方法转化为直线问题解决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利用不等式，尤其是基本不等式求最值或取值范围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117426"/>
          <a:ext cx="11144250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2" name="文档" r:id="rId1" imgW="11151235" imgH="1572895" progId="Word.Document.12">
                  <p:embed/>
                </p:oleObj>
              </mc:Choice>
              <mc:Fallback>
                <p:oleObj name="文档" r:id="rId1" imgW="11151235" imgH="1572895" progId="Word.Document.12">
                  <p:embed/>
                  <p:pic>
                    <p:nvPicPr>
                      <p:cNvPr id="0" name="图片 2777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7426"/>
                        <a:ext cx="11144250" cy="157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369163" y="116790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792660"/>
            <a:ext cx="11412000" cy="48628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为圆心，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为半径的圆上运动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AM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的切线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spc="-6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1745035"/>
          <a:ext cx="72009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3" name="文档" r:id="rId3" imgW="7211695" imgH="1001395" progId="Word.Document.12">
                  <p:embed/>
                </p:oleObj>
              </mc:Choice>
              <mc:Fallback>
                <p:oleObj name="文档" r:id="rId3" imgW="7211695" imgH="1001395" progId="Word.Document.12">
                  <p:embed/>
                  <p:pic>
                    <p:nvPicPr>
                      <p:cNvPr id="0" name="图片 2777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745035"/>
                        <a:ext cx="720090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3615705"/>
          <a:ext cx="72009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4" name="文档" r:id="rId5" imgW="7211695" imgH="1001395" progId="Word.Document.12">
                  <p:embed/>
                </p:oleObj>
              </mc:Choice>
              <mc:Fallback>
                <p:oleObj name="文档" r:id="rId5" imgW="7211695" imgH="1001395" progId="Word.Document.12">
                  <p:embed/>
                  <p:pic>
                    <p:nvPicPr>
                      <p:cNvPr id="0" name="图片 2777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615705"/>
                        <a:ext cx="720090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 descr="F:\2017赵瑊\同步\数学 人A2-1\word\2-25.TIF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6" y="2557812"/>
            <a:ext cx="3833792" cy="289128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4350" y="5076453"/>
          <a:ext cx="72009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5" name="文档" r:id="rId8" imgW="7211695" imgH="1563370" progId="Word.Document.12">
                  <p:embed/>
                </p:oleObj>
              </mc:Choice>
              <mc:Fallback>
                <p:oleObj name="文档" r:id="rId8" imgW="7211695" imgH="1563370" progId="Word.Document.12">
                  <p:embed/>
                  <p:pic>
                    <p:nvPicPr>
                      <p:cNvPr id="0" name="图片 2777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076453"/>
                        <a:ext cx="7200900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3632126"/>
            <a:ext cx="11412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25538"/>
          <a:ext cx="11144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30" name="文档" r:id="rId6" imgW="11151235" imgH="1828800" progId="Word.Document.12">
                  <p:embed/>
                </p:oleObj>
              </mc:Choice>
              <mc:Fallback>
                <p:oleObj name="文档" r:id="rId6" imgW="11151235" imgH="18288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5538"/>
                        <a:ext cx="1114425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27335" y="13606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23865" y="13606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688" y="2181275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2727336"/>
            <a:ext cx="11412000" cy="769417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&lt;2  	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3789437"/>
          <a:ext cx="732472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31" name="文档" r:id="rId8" imgW="7334885" imgH="1124585" progId="Word.Document.12">
                  <p:embed/>
                </p:oleObj>
              </mc:Choice>
              <mc:Fallback>
                <p:oleObj name="文档" r:id="rId8" imgW="7334885" imgH="1124585" progId="Word.Document.12">
                  <p:embed/>
                  <p:pic>
                    <p:nvPicPr>
                      <p:cNvPr id="0" name="图片 2573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789437"/>
                        <a:ext cx="7324725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33450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30" name="文档" r:id="rId1" imgW="11151235" imgH="1153795" progId="Word.Document.12">
                  <p:embed/>
                </p:oleObj>
              </mc:Choice>
              <mc:Fallback>
                <p:oleObj name="文档" r:id="rId1" imgW="11151235" imgH="115379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3450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9206" y="109134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	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相切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	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相切或相交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2667342"/>
            <a:ext cx="11412000" cy="33547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24)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64&lt;0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宋体" pitchFamily="2" charset="-122"/>
                <a:ea typeface="Times New Roman"/>
                <a:cs typeface="Courier New" panose="02070309020205020404"/>
              </a:rPr>
              <a:t> 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直线与椭圆相离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9017" y="126955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5547" y="126955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608" y="1831981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796500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31" name="文档" r:id="rId3" imgW="11151235" imgH="1961515" progId="Word.Document.12">
                  <p:embed/>
                </p:oleObj>
              </mc:Choice>
              <mc:Fallback>
                <p:oleObj name="文档" r:id="rId3" imgW="11151235" imgH="1961515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96500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932731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为焦点的椭圆与直线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</a:t>
            </a:r>
            <a:r>
              <a:rPr lang="en-US" altLang="zh-CN" sz="2800" i="1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有且仅有一个公共点，则椭圆的长轴长为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2459782"/>
            <a:ext cx="11412000" cy="25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42645" y="179161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39175" y="179161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943178" y="1617871"/>
          <a:ext cx="8286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42" name="文档" r:id="rId6" imgW="836930" imgH="648970" progId="Word.Document.12">
                  <p:embed/>
                </p:oleObj>
              </mc:Choice>
              <mc:Fallback>
                <p:oleObj name="文档" r:id="rId6" imgW="836930" imgH="648970" progId="Word.Document.12">
                  <p:embed/>
                  <p:pic>
                    <p:nvPicPr>
                      <p:cNvPr id="0" name="图片 220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178" y="1617871"/>
                        <a:ext cx="8286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2600325"/>
          <a:ext cx="11144250" cy="252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43" name="文档" r:id="rId8" imgW="11151235" imgH="2529840" progId="Word.Document.12">
                  <p:embed/>
                </p:oleObj>
              </mc:Choice>
              <mc:Fallback>
                <p:oleObj name="文档" r:id="rId8" imgW="11151235" imgH="2529840" progId="Word.Document.12">
                  <p:embed/>
                  <p:pic>
                    <p:nvPicPr>
                      <p:cNvPr id="0" name="图片 2200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00325"/>
                        <a:ext cx="11144250" cy="252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8869610" y="1097335"/>
          <a:ext cx="638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44" name="文档" r:id="rId10" imgW="646430" imgH="638810" progId="Word.Document.12">
                  <p:embed/>
                </p:oleObj>
              </mc:Choice>
              <mc:Fallback>
                <p:oleObj name="文档" r:id="rId10" imgW="646430" imgH="638810" progId="Word.Document.12">
                  <p:embed/>
                  <p:pic>
                    <p:nvPicPr>
                      <p:cNvPr id="0" name="图片 2200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69610" y="1097335"/>
                        <a:ext cx="638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549474"/>
          <a:ext cx="1114425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785" name="文档" r:id="rId1" imgW="11151235" imgH="1629410" progId="Word.Document.12">
                  <p:embed/>
                </p:oleObj>
              </mc:Choice>
              <mc:Fallback>
                <p:oleObj name="文档" r:id="rId1" imgW="11151235" imgH="1629410" progId="Word.Document.12">
                  <p:embed/>
                  <p:pic>
                    <p:nvPicPr>
                      <p:cNvPr id="0" name="图片 2847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49474"/>
                        <a:ext cx="11144250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647" y="1398787"/>
            <a:ext cx="1961584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(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2)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2241685"/>
            <a:ext cx="11412000" cy="34840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恒过定点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&lt;2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43658" y="153844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40188" y="153844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14350" y="3113371"/>
          <a:ext cx="11144250" cy="211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786" name="文档" r:id="rId8" imgW="11151235" imgH="2115185" progId="Word.Document.12">
                  <p:embed/>
                </p:oleObj>
              </mc:Choice>
              <mc:Fallback>
                <p:oleObj name="文档" r:id="rId8" imgW="11151235" imgH="2115185" progId="Word.Document.12">
                  <p:embed/>
                  <p:pic>
                    <p:nvPicPr>
                      <p:cNvPr id="0" name="图片 2847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13371"/>
                        <a:ext cx="11144250" cy="211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 animBg="1"/>
      <p:bldP spid="16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14350" y="1643286"/>
          <a:ext cx="111442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50" name="文档" r:id="rId1" imgW="11151235" imgH="1723390" progId="Word.Document.12">
                  <p:embed/>
                </p:oleObj>
              </mc:Choice>
              <mc:Fallback>
                <p:oleObj name="文档" r:id="rId1" imgW="11151235" imgH="1723390" progId="Word.Document.12">
                  <p:embed/>
                  <p:pic>
                    <p:nvPicPr>
                      <p:cNvPr id="0" name="图片 2949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43286"/>
                        <a:ext cx="1114425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TextBox 15">
            <a:hlinkClick r:id="rId8" action="ppaction://hlinksldjump"/>
          </p:cNvPr>
          <p:cNvSpPr txBox="1"/>
          <p:nvPr/>
        </p:nvSpPr>
        <p:spPr>
          <a:xfrm>
            <a:off x="3114303" y="27097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246009"/>
            <a:ext cx="11412000" cy="6198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与椭圆的交点为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14350" y="1075750"/>
          <a:ext cx="1114425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88" name="文档" r:id="rId1" imgW="11151235" imgH="5335270" progId="Word.Document.12">
                  <p:embed/>
                </p:oleObj>
              </mc:Choice>
              <mc:Fallback>
                <p:oleObj name="文档" r:id="rId1" imgW="11151235" imgH="5335270" progId="Word.Document.12">
                  <p:embed/>
                  <p:pic>
                    <p:nvPicPr>
                      <p:cNvPr id="0" name="图片 2979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75750"/>
                        <a:ext cx="11144250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427875"/>
            <a:ext cx="11412000" cy="301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化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简得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±1.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所以所求直线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的方程是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14350" y="1534366"/>
          <a:ext cx="1114425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1" name="文档" r:id="rId1" imgW="11151235" imgH="1268095" progId="Word.Document.12">
                  <p:embed/>
                </p:oleObj>
              </mc:Choice>
              <mc:Fallback>
                <p:oleObj name="文档" r:id="rId1" imgW="11151235" imgH="1268095" progId="Word.Document.12">
                  <p:embed/>
                  <p:pic>
                    <p:nvPicPr>
                      <p:cNvPr id="0" name="图片 2959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34366"/>
                        <a:ext cx="11144250" cy="126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27096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直线与椭圆相交弦长的有关问题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当弦的两端点的坐标易求时，可直接求出交点坐标，再用两点间距离公式求弦长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378249"/>
          <a:ext cx="11144250" cy="333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65" name="文档" r:id="rId2" imgW="11151235" imgH="3338830" progId="Word.Document.12">
                  <p:embed/>
                </p:oleObj>
              </mc:Choice>
              <mc:Fallback>
                <p:oleObj name="文档" r:id="rId2" imgW="11151235" imgH="3338830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78249"/>
                        <a:ext cx="11144250" cy="333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9206" y="558860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如果直线方程涉及斜率，要注意斜率不存在的情况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522135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解决椭圆中点弦问题的三种方法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根与系数的关系法：联立直线方程和椭圆方程构成方程组，消去一个未知数，利用一元二次方程根与系数的关系以及中点坐标公式解决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点差法：利用端点在曲线上，坐标满足方程，将端点坐标分别代入椭圆方程，然后作差，构造出中点坐标和斜率的关系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共线法：利用中点坐标公式，如果弦的中点为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，设其一交点为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则另一交点为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4350" y="1269554"/>
          <a:ext cx="11144250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3" name="文档" r:id="rId3" imgW="11151235" imgH="2305685" progId="Word.Document.12">
                  <p:embed/>
                </p:oleObj>
              </mc:Choice>
              <mc:Fallback>
                <p:oleObj name="文档" r:id="rId3" imgW="11151235" imgH="2305685" progId="Word.Document.12">
                  <p:embed/>
                  <p:pic>
                    <p:nvPicPr>
                      <p:cNvPr id="0" name="图片 2990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69554"/>
                        <a:ext cx="11144250" cy="230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9206" y="324767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两式作差即得所求直线方程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特别提醒：利用公式计算弦长时，要注意这两个公式的区别，切勿记错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120667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点与椭圆的位置关系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41462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47664" y="3142407"/>
            <a:ext cx="10080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62125" y="2093193"/>
          <a:ext cx="98488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98" name="文档" r:id="rId2" imgW="9855835" imgH="1134110" progId="Word.Document.12">
                  <p:embed/>
                </p:oleObj>
              </mc:Choice>
              <mc:Fallback>
                <p:oleObj name="文档" r:id="rId2" imgW="9855835" imgH="1134110" progId="Word.Document.12">
                  <p:embed/>
                  <p:pic>
                    <p:nvPicPr>
                      <p:cNvPr id="0" name="图片 250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2093193"/>
                        <a:ext cx="98488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943814" y="233441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762125" y="3304431"/>
          <a:ext cx="98488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99" name="文档" r:id="rId4" imgW="9855835" imgH="1135380" progId="Word.Document.12">
                  <p:embed/>
                </p:oleObj>
              </mc:Choice>
              <mc:Fallback>
                <p:oleObj name="文档" r:id="rId4" imgW="9855835" imgH="1135380" progId="Word.Document.12">
                  <p:embed/>
                  <p:pic>
                    <p:nvPicPr>
                      <p:cNvPr id="0" name="图片 250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3304431"/>
                        <a:ext cx="98488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333450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41399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47664" y="2916610"/>
            <a:ext cx="10080000" cy="30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62125" y="1223417"/>
          <a:ext cx="98488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06" name="文档" r:id="rId2" imgW="9855835" imgH="1629410" progId="Word.Document.12">
                  <p:embed/>
                </p:oleObj>
              </mc:Choice>
              <mc:Fallback>
                <p:oleObj name="文档" r:id="rId2" imgW="9855835" imgH="1629410" progId="Word.Document.12">
                  <p:embed/>
                  <p:pic>
                    <p:nvPicPr>
                      <p:cNvPr id="0" name="图片 27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1223417"/>
                        <a:ext cx="98488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74049" y="222510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762125" y="3080519"/>
          <a:ext cx="9848850" cy="293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07" name="文档" r:id="rId4" imgW="9855835" imgH="2941320" progId="Word.Document.12">
                  <p:embed/>
                </p:oleObj>
              </mc:Choice>
              <mc:Fallback>
                <p:oleObj name="文档" r:id="rId4" imgW="9855835" imgH="2941320" progId="Word.Document.12">
                  <p:embed/>
                  <p:pic>
                    <p:nvPicPr>
                      <p:cNvPr id="0" name="图片 27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3080519"/>
                        <a:ext cx="9848850" cy="293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07107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1114425"/>
          <a:ext cx="11287125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96" name="文档" r:id="rId1" imgW="11294110" imgH="4876800" progId="Word.Document.12">
                  <p:embed/>
                </p:oleObj>
              </mc:Choice>
              <mc:Fallback>
                <p:oleObj name="文档" r:id="rId1" imgW="11294110" imgH="487680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114425"/>
                        <a:ext cx="11287125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直线与椭圆的位置关系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7664" y="120805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41600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2079951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直线与椭圆有几种位置关系？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3019836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有三种位置关系，分别有相交、相切、相离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58608" y="22786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45418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53367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47664" y="1917626"/>
            <a:ext cx="10080000" cy="457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62125" y="931937"/>
          <a:ext cx="98488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713" name="文档" r:id="rId2" imgW="9855835" imgH="1135380" progId="Word.Document.12">
                  <p:embed/>
                </p:oleObj>
              </mc:Choice>
              <mc:Fallback>
                <p:oleObj name="文档" r:id="rId2" imgW="9855835" imgH="1135380" progId="Word.Document.12">
                  <p:embed/>
                  <p:pic>
                    <p:nvPicPr>
                      <p:cNvPr id="0" name="图片 2797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931937"/>
                        <a:ext cx="98488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50323" y="117316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762125" y="1989634"/>
          <a:ext cx="984885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714" name="文档" r:id="rId4" imgW="9855835" imgH="1776730" progId="Word.Document.12">
                  <p:embed/>
                </p:oleObj>
              </mc:Choice>
              <mc:Fallback>
                <p:oleObj name="文档" r:id="rId4" imgW="9855835" imgH="1776730" progId="Word.Document.12">
                  <p:embed/>
                  <p:pic>
                    <p:nvPicPr>
                      <p:cNvPr id="0" name="图片 2797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1989634"/>
                        <a:ext cx="984885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150990" y="3677786"/>
          <a:ext cx="5064442" cy="2560320"/>
        </p:xfrm>
        <a:graphic>
          <a:graphicData uri="http://schemas.openxmlformats.org/drawingml/2006/table">
            <a:tbl>
              <a:tblPr/>
              <a:tblGrid>
                <a:gridCol w="1737360"/>
                <a:gridCol w="1737360"/>
                <a:gridCol w="1589722"/>
              </a:tblGrid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位置关系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解的个数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Δ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的取值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相交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两解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Δ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&gt;0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相切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一解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Δ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相离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无解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Δ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&lt;0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3368</Words>
  <Application>Kingsoft Office WPP</Application>
  <PresentationFormat>自定义</PresentationFormat>
  <Paragraphs>425</Paragraphs>
  <Slides>48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7_Office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4387</cp:revision>
  <dcterms:created xsi:type="dcterms:W3CDTF">2014-11-27T01:03:00Z</dcterms:created>
  <dcterms:modified xsi:type="dcterms:W3CDTF">2018-04-10T03:45:04Z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