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oleObject"/>
  <Default Extension="emf" ContentType="image/x-emf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5"/>
  </p:notesMasterIdLst>
  <p:handoutMasterIdLst>
    <p:handoutMasterId r:id="rId56"/>
  </p:handoutMasterIdLst>
  <p:sldIdLst>
    <p:sldId id="1158" r:id="rId3"/>
    <p:sldId id="1156" r:id="rId4"/>
    <p:sldId id="699" r:id="rId5"/>
    <p:sldId id="1119" r:id="rId6"/>
    <p:sldId id="794" r:id="rId7"/>
    <p:sldId id="1338" r:id="rId8"/>
    <p:sldId id="1300" r:id="rId9"/>
    <p:sldId id="1341" r:id="rId10"/>
    <p:sldId id="1340" r:id="rId11"/>
    <p:sldId id="1342" r:id="rId12"/>
    <p:sldId id="1190" r:id="rId13"/>
    <p:sldId id="1320" r:id="rId14"/>
    <p:sldId id="1120" r:id="rId15"/>
    <p:sldId id="1110" r:id="rId16"/>
    <p:sldId id="1343" r:id="rId17"/>
    <p:sldId id="1303" r:id="rId18"/>
    <p:sldId id="1121" r:id="rId19"/>
    <p:sldId id="1344" r:id="rId20"/>
    <p:sldId id="1322" r:id="rId21"/>
    <p:sldId id="1345" r:id="rId22"/>
    <p:sldId id="1323" r:id="rId23"/>
    <p:sldId id="1238" r:id="rId24"/>
    <p:sldId id="1346" r:id="rId25"/>
    <p:sldId id="1324" r:id="rId26"/>
    <p:sldId id="1347" r:id="rId27"/>
    <p:sldId id="1325" r:id="rId28"/>
    <p:sldId id="1348" r:id="rId29"/>
    <p:sldId id="1179" r:id="rId30"/>
    <p:sldId id="1349" r:id="rId31"/>
    <p:sldId id="1350" r:id="rId32"/>
    <p:sldId id="1351" r:id="rId33"/>
    <p:sldId id="1181" r:id="rId34"/>
    <p:sldId id="1277" r:id="rId35"/>
    <p:sldId id="1352" r:id="rId36"/>
    <p:sldId id="1353" r:id="rId37"/>
    <p:sldId id="1305" r:id="rId38"/>
    <p:sldId id="1354" r:id="rId39"/>
    <p:sldId id="1317" r:id="rId40"/>
    <p:sldId id="1355" r:id="rId41"/>
    <p:sldId id="1356" r:id="rId42"/>
    <p:sldId id="1333" r:id="rId43"/>
    <p:sldId id="1260" r:id="rId44"/>
    <p:sldId id="1357" r:id="rId45"/>
    <p:sldId id="1147" r:id="rId46"/>
    <p:sldId id="1144" r:id="rId47"/>
    <p:sldId id="1145" r:id="rId48"/>
    <p:sldId id="1148" r:id="rId49"/>
    <p:sldId id="1149" r:id="rId50"/>
    <p:sldId id="1358" r:id="rId51"/>
    <p:sldId id="1150" r:id="rId52"/>
    <p:sldId id="1151" r:id="rId53"/>
    <p:sldId id="1336" r:id="rId54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B4C7E7"/>
    <a:srgbClr val="FFD966"/>
    <a:srgbClr val="F3EFE5"/>
    <a:srgbClr val="00CCFF"/>
    <a:srgbClr val="FF9900"/>
    <a:srgbClr val="0000CC"/>
    <a:srgbClr val="9BBD59"/>
    <a:srgbClr val="7BC14A"/>
    <a:srgbClr val="6DD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77" autoAdjust="0"/>
    <p:restoredTop sz="99765" autoAdjust="0"/>
  </p:normalViewPr>
  <p:slideViewPr>
    <p:cSldViewPr>
      <p:cViewPr>
        <p:scale>
          <a:sx n="100" d="100"/>
          <a:sy n="100" d="100"/>
        </p:scale>
        <p:origin x="-276" y="-312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handoutMaster" Target="handoutMasters/handoutMaster1.xml"/><Relationship Id="rId55" Type="http://schemas.openxmlformats.org/officeDocument/2006/relationships/notesMaster" Target="notesMasters/notesMaster1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image" Target="../media/image29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image" Target="../media/image33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image" Target="../media/image3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image" Target="../media/image40.e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image" Target="../media/image4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image" Target="../media/image4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image" Target="../media/image49.emf"/></Relationships>
</file>

<file path=ppt/drawings/_rels/vmlDrawing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image" Target="../media/image51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28.vml.rels><?xml version="1.0" encoding="UTF-8" standalone="yes"?>
<Relationships xmlns="http://schemas.openxmlformats.org/package/2006/relationships"><Relationship Id="rId2" Type="http://schemas.openxmlformats.org/officeDocument/2006/relationships/image" Target="../media/image55.emf"/><Relationship Id="rId1" Type="http://schemas.openxmlformats.org/officeDocument/2006/relationships/image" Target="../media/image54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31.vml.rels><?xml version="1.0" encoding="UTF-8" standalone="yes"?>
<Relationships xmlns="http://schemas.openxmlformats.org/package/2006/relationships"><Relationship Id="rId4" Type="http://schemas.openxmlformats.org/officeDocument/2006/relationships/image" Target="../media/image19.wmf"/><Relationship Id="rId3" Type="http://schemas.openxmlformats.org/officeDocument/2006/relationships/image" Target="../media/image60.emf"/><Relationship Id="rId2" Type="http://schemas.openxmlformats.org/officeDocument/2006/relationships/image" Target="../media/image59.emf"/><Relationship Id="rId1" Type="http://schemas.openxmlformats.org/officeDocument/2006/relationships/image" Target="../media/image58.emf"/></Relationships>
</file>

<file path=ppt/drawings/_rels/vmlDrawing3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2.emf"/><Relationship Id="rId1" Type="http://schemas.openxmlformats.org/officeDocument/2006/relationships/image" Target="../media/image61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34.vml.rels><?xml version="1.0" encoding="UTF-8" standalone="yes"?>
<Relationships xmlns="http://schemas.openxmlformats.org/package/2006/relationships"><Relationship Id="rId3" Type="http://schemas.openxmlformats.org/officeDocument/2006/relationships/image" Target="../media/image66.emf"/><Relationship Id="rId2" Type="http://schemas.openxmlformats.org/officeDocument/2006/relationships/image" Target="../media/image65.emf"/><Relationship Id="rId1" Type="http://schemas.openxmlformats.org/officeDocument/2006/relationships/image" Target="../media/image64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6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2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6" Type="http://schemas.openxmlformats.org/officeDocument/2006/relationships/image" Target="../media/image10.emf"/><Relationship Id="rId5" Type="http://schemas.openxmlformats.org/officeDocument/2006/relationships/package" Target="../embeddings/Document3.docx"/><Relationship Id="rId4" Type="http://schemas.openxmlformats.org/officeDocument/2006/relationships/image" Target="file:///F:\2017&#36213;&#29770;\&#21516;&#27493;\&#25968;&#23398;\&#20154;A2-1\2-29.TIF" TargetMode="External"/><Relationship Id="rId3" Type="http://schemas.openxmlformats.org/officeDocument/2006/relationships/image" Target="../media/image9.png"/><Relationship Id="rId2" Type="http://schemas.openxmlformats.org/officeDocument/2006/relationships/image" Target="file:///F:\2017&#36213;&#29770;\&#21516;&#27493;\&#25968;&#23398;\&#20154;A2-1\2-28.TIF" TargetMode="Externa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2.xml"/><Relationship Id="rId3" Type="http://schemas.openxmlformats.org/officeDocument/2006/relationships/slide" Target="slide15.xml"/><Relationship Id="rId2" Type="http://schemas.openxmlformats.org/officeDocument/2006/relationships/image" Target="../media/image12.emf"/><Relationship Id="rId1" Type="http://schemas.openxmlformats.org/officeDocument/2006/relationships/package" Target="../embeddings/Document4.docx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4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4.emf"/><Relationship Id="rId3" Type="http://schemas.openxmlformats.org/officeDocument/2006/relationships/package" Target="../embeddings/Document6.docx"/><Relationship Id="rId2" Type="http://schemas.openxmlformats.org/officeDocument/2006/relationships/image" Target="../media/image13.emf"/><Relationship Id="rId1" Type="http://schemas.openxmlformats.org/officeDocument/2006/relationships/package" Target="../embeddings/Document5.docx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6.emf"/><Relationship Id="rId1" Type="http://schemas.openxmlformats.org/officeDocument/2006/relationships/package" Target="../embeddings/Document7.docx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6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9.wmf"/><Relationship Id="rId4" Type="http://schemas.openxmlformats.org/officeDocument/2006/relationships/oleObject" Target="../embeddings/oleObject3.bin"/><Relationship Id="rId3" Type="http://schemas.openxmlformats.org/officeDocument/2006/relationships/image" Target="../media/image18.emf"/><Relationship Id="rId2" Type="http://schemas.openxmlformats.org/officeDocument/2006/relationships/package" Target="../embeddings/Document8.docx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7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9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20.emf"/><Relationship Id="rId1" Type="http://schemas.openxmlformats.org/officeDocument/2006/relationships/package" Target="../embeddings/Document9.docx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8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png"/><Relationship Id="rId3" Type="http://schemas.openxmlformats.org/officeDocument/2006/relationships/slide" Target="slide20.xml"/><Relationship Id="rId2" Type="http://schemas.openxmlformats.org/officeDocument/2006/relationships/image" Target="../media/image21.emf"/><Relationship Id="rId1" Type="http://schemas.openxmlformats.org/officeDocument/2006/relationships/package" Target="../embeddings/Document10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9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4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23.emf"/><Relationship Id="rId1" Type="http://schemas.openxmlformats.org/officeDocument/2006/relationships/package" Target="../embeddings/Document11.docx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0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5.emf"/><Relationship Id="rId2" Type="http://schemas.openxmlformats.org/officeDocument/2006/relationships/package" Target="../embeddings/Document12.docx"/><Relationship Id="rId1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png"/><Relationship Id="rId2" Type="http://schemas.openxmlformats.org/officeDocument/2006/relationships/image" Target="../media/image26.emf"/><Relationship Id="rId1" Type="http://schemas.openxmlformats.org/officeDocument/2006/relationships/package" Target="../embeddings/Document13.docx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2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8.emf"/><Relationship Id="rId2" Type="http://schemas.openxmlformats.org/officeDocument/2006/relationships/package" Target="../embeddings/Document14.docx"/><Relationship Id="rId1" Type="http://schemas.openxmlformats.org/officeDocument/2006/relationships/slide" Target="slide27.xml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3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8.emf"/><Relationship Id="rId3" Type="http://schemas.openxmlformats.org/officeDocument/2006/relationships/package" Target="../embeddings/Document16.docx"/><Relationship Id="rId2" Type="http://schemas.openxmlformats.org/officeDocument/2006/relationships/image" Target="../media/image29.emf"/><Relationship Id="rId1" Type="http://schemas.openxmlformats.org/officeDocument/2006/relationships/package" Target="../embeddings/Document15.docx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4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1.emf"/><Relationship Id="rId3" Type="http://schemas.openxmlformats.org/officeDocument/2006/relationships/package" Target="../embeddings/Document18.docx"/><Relationship Id="rId2" Type="http://schemas.openxmlformats.org/officeDocument/2006/relationships/image" Target="../media/image30.emf"/><Relationship Id="rId1" Type="http://schemas.openxmlformats.org/officeDocument/2006/relationships/package" Target="../embeddings/Document17.docx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5.vml"/><Relationship Id="rId4" Type="http://schemas.openxmlformats.org/officeDocument/2006/relationships/slideLayout" Target="../slideLayouts/slideLayout2.xml"/><Relationship Id="rId3" Type="http://schemas.openxmlformats.org/officeDocument/2006/relationships/slide" Target="slide30.xml"/><Relationship Id="rId2" Type="http://schemas.openxmlformats.org/officeDocument/2006/relationships/image" Target="../media/image32.emf"/><Relationship Id="rId1" Type="http://schemas.openxmlformats.org/officeDocument/2006/relationships/package" Target="../embeddings/Document19.docx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44.xml"/><Relationship Id="rId3" Type="http://schemas.openxmlformats.org/officeDocument/2006/relationships/image" Target="../media/image2.png"/><Relationship Id="rId2" Type="http://schemas.openxmlformats.org/officeDocument/2006/relationships/slide" Target="slide4.xml"/><Relationship Id="rId1" Type="http://schemas.openxmlformats.org/officeDocument/2006/relationships/slide" Target="slide13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6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4.emf"/><Relationship Id="rId3" Type="http://schemas.openxmlformats.org/officeDocument/2006/relationships/package" Target="../embeddings/Document21.docx"/><Relationship Id="rId2" Type="http://schemas.openxmlformats.org/officeDocument/2006/relationships/image" Target="../media/image33.emf"/><Relationship Id="rId1" Type="http://schemas.openxmlformats.org/officeDocument/2006/relationships/package" Target="../embeddings/Document20.docx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7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emf"/><Relationship Id="rId1" Type="http://schemas.openxmlformats.org/officeDocument/2006/relationships/package" Target="../embeddings/Document22.docx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8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6.emf"/><Relationship Id="rId2" Type="http://schemas.openxmlformats.org/officeDocument/2006/relationships/package" Target="../embeddings/Document23.docx"/><Relationship Id="rId1" Type="http://schemas.openxmlformats.org/officeDocument/2006/relationships/image" Target="../media/image17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9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9.emf"/><Relationship Id="rId5" Type="http://schemas.openxmlformats.org/officeDocument/2006/relationships/package" Target="../embeddings/Document26.docx"/><Relationship Id="rId4" Type="http://schemas.openxmlformats.org/officeDocument/2006/relationships/image" Target="../media/image38.emf"/><Relationship Id="rId3" Type="http://schemas.openxmlformats.org/officeDocument/2006/relationships/package" Target="../embeddings/Document25.docx"/><Relationship Id="rId2" Type="http://schemas.openxmlformats.org/officeDocument/2006/relationships/image" Target="../media/image37.emf"/><Relationship Id="rId1" Type="http://schemas.openxmlformats.org/officeDocument/2006/relationships/package" Target="../embeddings/Document24.docx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0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1.emf"/><Relationship Id="rId3" Type="http://schemas.openxmlformats.org/officeDocument/2006/relationships/package" Target="../embeddings/Document28.docx"/><Relationship Id="rId2" Type="http://schemas.openxmlformats.org/officeDocument/2006/relationships/image" Target="../media/image40.emf"/><Relationship Id="rId1" Type="http://schemas.openxmlformats.org/officeDocument/2006/relationships/package" Target="../embeddings/Document27.docx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3.emf"/><Relationship Id="rId3" Type="http://schemas.openxmlformats.org/officeDocument/2006/relationships/package" Target="../embeddings/Document30.docx"/><Relationship Id="rId2" Type="http://schemas.openxmlformats.org/officeDocument/2006/relationships/image" Target="../media/image42.emf"/><Relationship Id="rId1" Type="http://schemas.openxmlformats.org/officeDocument/2006/relationships/package" Target="../embeddings/Document29.docx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2.vml"/><Relationship Id="rId4" Type="http://schemas.openxmlformats.org/officeDocument/2006/relationships/slideLayout" Target="../slideLayouts/slideLayout2.xml"/><Relationship Id="rId3" Type="http://schemas.openxmlformats.org/officeDocument/2006/relationships/slide" Target="slide37.xml"/><Relationship Id="rId2" Type="http://schemas.openxmlformats.org/officeDocument/2006/relationships/image" Target="../media/image44.emf"/><Relationship Id="rId1" Type="http://schemas.openxmlformats.org/officeDocument/2006/relationships/package" Target="../embeddings/Document31.docx"/></Relationships>
</file>

<file path=ppt/slides/_rels/slide37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3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emf"/><Relationship Id="rId3" Type="http://schemas.openxmlformats.org/officeDocument/2006/relationships/package" Target="../embeddings/Document33.docx"/><Relationship Id="rId2" Type="http://schemas.openxmlformats.org/officeDocument/2006/relationships/image" Target="../media/image45.emf"/><Relationship Id="rId1" Type="http://schemas.openxmlformats.org/officeDocument/2006/relationships/package" Target="../embeddings/Document32.docx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4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8.emf"/><Relationship Id="rId2" Type="http://schemas.openxmlformats.org/officeDocument/2006/relationships/package" Target="../embeddings/Document34.docx"/><Relationship Id="rId1" Type="http://schemas.openxmlformats.org/officeDocument/2006/relationships/image" Target="../media/image17.png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5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0.emf"/><Relationship Id="rId3" Type="http://schemas.openxmlformats.org/officeDocument/2006/relationships/package" Target="../embeddings/Document36.docx"/><Relationship Id="rId2" Type="http://schemas.openxmlformats.org/officeDocument/2006/relationships/image" Target="../media/image49.emf"/><Relationship Id="rId1" Type="http://schemas.openxmlformats.org/officeDocument/2006/relationships/package" Target="../embeddings/Document35.doc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6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2.emf"/><Relationship Id="rId3" Type="http://schemas.openxmlformats.org/officeDocument/2006/relationships/package" Target="../embeddings/Document38.docx"/><Relationship Id="rId2" Type="http://schemas.openxmlformats.org/officeDocument/2006/relationships/image" Target="../media/image51.emf"/><Relationship Id="rId1" Type="http://schemas.openxmlformats.org/officeDocument/2006/relationships/package" Target="../embeddings/Document37.docx"/></Relationships>
</file>

<file path=ppt/slides/_rels/slide4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7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slide" Target="slide3.xml"/><Relationship Id="rId3" Type="http://schemas.openxmlformats.org/officeDocument/2006/relationships/slide" Target="slide42.xml"/><Relationship Id="rId2" Type="http://schemas.openxmlformats.org/officeDocument/2006/relationships/image" Target="../media/image53.emf"/><Relationship Id="rId1" Type="http://schemas.openxmlformats.org/officeDocument/2006/relationships/package" Target="../embeddings/Document39.docx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8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5.emf"/><Relationship Id="rId3" Type="http://schemas.openxmlformats.org/officeDocument/2006/relationships/package" Target="../embeddings/Document41.docx"/><Relationship Id="rId2" Type="http://schemas.openxmlformats.org/officeDocument/2006/relationships/image" Target="../media/image54.emf"/><Relationship Id="rId1" Type="http://schemas.openxmlformats.org/officeDocument/2006/relationships/package" Target="../embeddings/Document40.docx"/></Relationships>
</file>

<file path=ppt/slides/_rels/slide4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9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6.emf"/><Relationship Id="rId3" Type="http://schemas.openxmlformats.org/officeDocument/2006/relationships/package" Target="../embeddings/Document42.docx"/><Relationship Id="rId2" Type="http://schemas.openxmlformats.org/officeDocument/2006/relationships/image" Target="../media/image11.png"/><Relationship Id="rId1" Type="http://schemas.openxmlformats.org/officeDocument/2006/relationships/slide" Target="slide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30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7.emf"/><Relationship Id="rId6" Type="http://schemas.openxmlformats.org/officeDocument/2006/relationships/package" Target="../embeddings/Document43.docx"/><Relationship Id="rId5" Type="http://schemas.openxmlformats.org/officeDocument/2006/relationships/slide" Target="slide45.xml"/><Relationship Id="rId4" Type="http://schemas.openxmlformats.org/officeDocument/2006/relationships/slide" Target="slide50.xml"/><Relationship Id="rId3" Type="http://schemas.openxmlformats.org/officeDocument/2006/relationships/slide" Target="slide48.xml"/><Relationship Id="rId2" Type="http://schemas.openxmlformats.org/officeDocument/2006/relationships/slide" Target="slide47.xml"/><Relationship Id="rId1" Type="http://schemas.openxmlformats.org/officeDocument/2006/relationships/slide" Target="slide46.xml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slide" Target="slide45.xml"/><Relationship Id="rId8" Type="http://schemas.openxmlformats.org/officeDocument/2006/relationships/slide" Target="slide50.xml"/><Relationship Id="rId7" Type="http://schemas.openxmlformats.org/officeDocument/2006/relationships/slide" Target="slide48.xml"/><Relationship Id="rId6" Type="http://schemas.openxmlformats.org/officeDocument/2006/relationships/slide" Target="slide47.xml"/><Relationship Id="rId5" Type="http://schemas.openxmlformats.org/officeDocument/2006/relationships/slide" Target="slide46.xml"/><Relationship Id="rId4" Type="http://schemas.openxmlformats.org/officeDocument/2006/relationships/image" Target="../media/image59.emf"/><Relationship Id="rId3" Type="http://schemas.openxmlformats.org/officeDocument/2006/relationships/package" Target="../embeddings/Document45.docx"/><Relationship Id="rId2" Type="http://schemas.openxmlformats.org/officeDocument/2006/relationships/image" Target="../media/image58.emf"/><Relationship Id="rId15" Type="http://schemas.openxmlformats.org/officeDocument/2006/relationships/vmlDrawing" Target="../drawings/vmlDrawing31.v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19.wmf"/><Relationship Id="rId12" Type="http://schemas.openxmlformats.org/officeDocument/2006/relationships/oleObject" Target="../embeddings/oleObject6.bin"/><Relationship Id="rId11" Type="http://schemas.openxmlformats.org/officeDocument/2006/relationships/image" Target="../media/image60.emf"/><Relationship Id="rId10" Type="http://schemas.openxmlformats.org/officeDocument/2006/relationships/package" Target="../embeddings/Document46.docx"/><Relationship Id="rId1" Type="http://schemas.openxmlformats.org/officeDocument/2006/relationships/package" Target="../embeddings/Document44.docx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slide" Target="slide45.xml"/><Relationship Id="rId8" Type="http://schemas.openxmlformats.org/officeDocument/2006/relationships/slide" Target="slide50.xml"/><Relationship Id="rId7" Type="http://schemas.openxmlformats.org/officeDocument/2006/relationships/slide" Target="slide48.xml"/><Relationship Id="rId6" Type="http://schemas.openxmlformats.org/officeDocument/2006/relationships/slide" Target="slide47.xml"/><Relationship Id="rId5" Type="http://schemas.openxmlformats.org/officeDocument/2006/relationships/slide" Target="slide46.xml"/><Relationship Id="rId4" Type="http://schemas.openxmlformats.org/officeDocument/2006/relationships/image" Target="../media/image62.emf"/><Relationship Id="rId3" Type="http://schemas.openxmlformats.org/officeDocument/2006/relationships/package" Target="../embeddings/Document48.docx"/><Relationship Id="rId2" Type="http://schemas.openxmlformats.org/officeDocument/2006/relationships/image" Target="../media/image61.emf"/><Relationship Id="rId11" Type="http://schemas.openxmlformats.org/officeDocument/2006/relationships/vmlDrawing" Target="../drawings/vmlDrawing32.vml"/><Relationship Id="rId10" Type="http://schemas.openxmlformats.org/officeDocument/2006/relationships/slideLayout" Target="../slideLayouts/slideLayout2.xml"/><Relationship Id="rId1" Type="http://schemas.openxmlformats.org/officeDocument/2006/relationships/package" Target="../embeddings/Document47.docx"/></Relationships>
</file>

<file path=ppt/slides/_rels/slide4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5" Type="http://schemas.openxmlformats.org/officeDocument/2006/relationships/slide" Target="slide45.xml"/><Relationship Id="rId4" Type="http://schemas.openxmlformats.org/officeDocument/2006/relationships/slide" Target="slide50.xml"/><Relationship Id="rId3" Type="http://schemas.openxmlformats.org/officeDocument/2006/relationships/slide" Target="slide48.xml"/><Relationship Id="rId2" Type="http://schemas.openxmlformats.org/officeDocument/2006/relationships/slide" Target="slide47.xml"/><Relationship Id="rId1" Type="http://schemas.openxmlformats.org/officeDocument/2006/relationships/slide" Target="slide46.xml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33.vml"/><Relationship Id="rId8" Type="http://schemas.openxmlformats.org/officeDocument/2006/relationships/slideLayout" Target="../slideLayouts/slideLayout2.xml"/><Relationship Id="rId7" Type="http://schemas.openxmlformats.org/officeDocument/2006/relationships/slide" Target="slide45.xml"/><Relationship Id="rId6" Type="http://schemas.openxmlformats.org/officeDocument/2006/relationships/slide" Target="slide50.xml"/><Relationship Id="rId5" Type="http://schemas.openxmlformats.org/officeDocument/2006/relationships/slide" Target="slide48.xml"/><Relationship Id="rId4" Type="http://schemas.openxmlformats.org/officeDocument/2006/relationships/slide" Target="slide47.xml"/><Relationship Id="rId3" Type="http://schemas.openxmlformats.org/officeDocument/2006/relationships/slide" Target="slide46.xml"/><Relationship Id="rId2" Type="http://schemas.openxmlformats.org/officeDocument/2006/relationships/image" Target="../media/image63.emf"/><Relationship Id="rId1" Type="http://schemas.openxmlformats.org/officeDocument/2006/relationships/package" Target="../embeddings/Document49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image" Target="../media/image65.emf"/><Relationship Id="rId8" Type="http://schemas.openxmlformats.org/officeDocument/2006/relationships/package" Target="../embeddings/Document51.docx"/><Relationship Id="rId7" Type="http://schemas.openxmlformats.org/officeDocument/2006/relationships/slide" Target="slide45.xml"/><Relationship Id="rId6" Type="http://schemas.openxmlformats.org/officeDocument/2006/relationships/slide" Target="slide50.xml"/><Relationship Id="rId5" Type="http://schemas.openxmlformats.org/officeDocument/2006/relationships/slide" Target="slide48.xml"/><Relationship Id="rId4" Type="http://schemas.openxmlformats.org/officeDocument/2006/relationships/slide" Target="slide47.xml"/><Relationship Id="rId3" Type="http://schemas.openxmlformats.org/officeDocument/2006/relationships/slide" Target="slide46.xml"/><Relationship Id="rId2" Type="http://schemas.openxmlformats.org/officeDocument/2006/relationships/image" Target="../media/image64.emf"/><Relationship Id="rId13" Type="http://schemas.openxmlformats.org/officeDocument/2006/relationships/vmlDrawing" Target="../drawings/vmlDrawing34.v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66.emf"/><Relationship Id="rId10" Type="http://schemas.openxmlformats.org/officeDocument/2006/relationships/package" Target="../embeddings/Document52.docx"/><Relationship Id="rId1" Type="http://schemas.openxmlformats.org/officeDocument/2006/relationships/package" Target="../embeddings/Document50.docx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8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emf"/><Relationship Id="rId3" Type="http://schemas.openxmlformats.org/officeDocument/2006/relationships/package" Target="../embeddings/Document2.docx"/><Relationship Id="rId2" Type="http://schemas.openxmlformats.org/officeDocument/2006/relationships/image" Target="../media/image6.emf"/><Relationship Id="rId1" Type="http://schemas.openxmlformats.org/officeDocument/2006/relationships/package" Target="../embeddings/Document1.docx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C:\Users\Administrator\Desktop\化学图\4本章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" t="6255" r="24" b="3725"/>
          <a:stretch>
            <a:fillRect/>
          </a:stretch>
        </p:blipFill>
        <p:spPr bwMode="auto">
          <a:xfrm>
            <a:off x="0" y="1588"/>
            <a:ext cx="1218910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组合 17"/>
          <p:cNvGrpSpPr/>
          <p:nvPr/>
        </p:nvGrpSpPr>
        <p:grpSpPr>
          <a:xfrm>
            <a:off x="-2891" y="3707638"/>
            <a:ext cx="12192000" cy="1375395"/>
            <a:chOff x="-1524000" y="2705990"/>
            <a:chExt cx="12192000" cy="1375395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组合 20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" name="矩形 10"/>
          <p:cNvSpPr/>
          <p:nvPr/>
        </p:nvSpPr>
        <p:spPr>
          <a:xfrm>
            <a:off x="3042295" y="3698776"/>
            <a:ext cx="5347642" cy="64632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defTabSz="-635">
              <a:lnSpc>
                <a:spcPct val="150000"/>
              </a:lnSpc>
              <a:spcBef>
                <a:spcPts val="1300"/>
              </a:spcBef>
              <a:tabLst>
                <a:tab pos="2250440" algn="l"/>
              </a:tabLst>
            </a:pPr>
            <a:r>
              <a:rPr lang="zh-CN" altLang="en-US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第二章　</a:t>
            </a:r>
            <a:r>
              <a:rPr lang="en-US" altLang="zh-CN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§2.3　</a:t>
            </a:r>
            <a:r>
              <a:rPr lang="zh-CN" altLang="en-US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双曲线</a:t>
            </a:r>
            <a:endParaRPr lang="zh-CN" altLang="zh-CN" b="1" kern="100" dirty="0">
              <a:solidFill>
                <a:schemeClr val="tx1">
                  <a:lumMod val="75000"/>
                  <a:lumOff val="25000"/>
                </a:schemeClr>
              </a:solidFill>
              <a:latin typeface="Times New Roman"/>
              <a:ea typeface="微软雅黑" pitchFamily="34" charset="-122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42294" y="4250457"/>
            <a:ext cx="9146813" cy="738662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defTabSz="-635">
              <a:spcBef>
                <a:spcPts val="1300"/>
              </a:spcBef>
              <a:tabLst>
                <a:tab pos="2250440" algn="l"/>
              </a:tabLst>
            </a:pPr>
            <a:r>
              <a:rPr lang="en-US" altLang="zh-CN" sz="42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2.3.1</a:t>
            </a:r>
            <a:r>
              <a:rPr lang="zh-CN" altLang="en-US" sz="42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　双曲线及其标准方程</a:t>
            </a:r>
            <a:endParaRPr lang="zh-CN" altLang="zh-CN" sz="4200" b="1" kern="100" dirty="0">
              <a:solidFill>
                <a:schemeClr val="tx1">
                  <a:lumMod val="85000"/>
                  <a:lumOff val="15000"/>
                </a:schemeClr>
              </a:solidFill>
              <a:latin typeface="Times New Roman"/>
              <a:ea typeface="微软雅黑" pitchFamily="34" charset="-122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647664" y="549474"/>
            <a:ext cx="1800000" cy="86175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思考</a:t>
            </a:r>
            <a:r>
              <a:rPr lang="en-US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　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757423"/>
            <a:ext cx="936104" cy="1232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15"/>
          <p:cNvSpPr/>
          <p:nvPr/>
        </p:nvSpPr>
        <p:spPr>
          <a:xfrm>
            <a:off x="1647664" y="1421369"/>
            <a:ext cx="10080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双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曲线中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spc="-5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spc="-5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的关系如何</a:t>
            </a:r>
            <a:r>
              <a:rPr lang="zh-CN" altLang="zh-CN" sz="2800" kern="100" spc="-500" dirty="0">
                <a:latin typeface="Times New Roman"/>
                <a:ea typeface="华文细黑"/>
                <a:cs typeface="Times New Roman"/>
              </a:rPr>
              <a:t>？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与椭圆中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spc="-5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spc="-5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的关系有何不同</a:t>
            </a:r>
            <a:r>
              <a:rPr lang="zh-CN" altLang="zh-CN" sz="2800" kern="100" spc="-500" dirty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2800" kern="100" spc="-500" dirty="0">
              <a:effectLst/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647664" y="2943407"/>
            <a:ext cx="10080000" cy="26265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双曲线标准方程中的两个参数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，确定了双曲线的形状和大小，是双曲线的定形条件，这里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，其中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的大小关系不确定；而在椭圆中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，其中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大小不确定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47664" y="2309547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89206" y="-61532"/>
            <a:ext cx="1800000" cy="77300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梳理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9206" y="634912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两种形式的标准方程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07157" y="1394520"/>
          <a:ext cx="9809480" cy="5155256"/>
        </p:xfrm>
        <a:graphic>
          <a:graphicData uri="http://schemas.openxmlformats.org/drawingml/2006/table">
            <a:tbl>
              <a:tblPr/>
              <a:tblGrid>
                <a:gridCol w="2956560"/>
                <a:gridCol w="3426460"/>
                <a:gridCol w="3426460"/>
              </a:tblGrid>
              <a:tr h="101600">
                <a:tc>
                  <a:txBody>
                    <a:bodyPr/>
                    <a:lstStyle/>
                    <a:p>
                      <a:pPr algn="ctr" defTabSz="-635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spc="-100" baseline="0" dirty="0">
                          <a:effectLst/>
                          <a:latin typeface="Times New Roman" pitchFamily="18" charset="0"/>
                          <a:ea typeface="华文细黑"/>
                          <a:cs typeface="Times New Roman" pitchFamily="18" charset="0"/>
                        </a:rPr>
                        <a:t>焦点所在的坐标轴</a:t>
                      </a:r>
                      <a:endParaRPr lang="zh-CN" sz="2800" kern="100" spc="-100" baseline="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dirty="0">
                          <a:effectLst/>
                          <a:latin typeface="Times New Roman" pitchFamily="18" charset="0"/>
                          <a:ea typeface="华文细黑"/>
                          <a:cs typeface="Times New Roman" pitchFamily="18" charset="0"/>
                        </a:rPr>
                        <a:t>x</a:t>
                      </a:r>
                      <a:r>
                        <a:rPr lang="zh-CN" sz="2800" kern="100" dirty="0">
                          <a:effectLst/>
                          <a:latin typeface="Times New Roman" pitchFamily="18" charset="0"/>
                          <a:ea typeface="华文细黑"/>
                          <a:cs typeface="Times New Roman" pitchFamily="18" charset="0"/>
                        </a:rPr>
                        <a:t>轴</a:t>
                      </a:r>
                      <a:endParaRPr lang="zh-CN" sz="2800" kern="1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 pitchFamily="18" charset="0"/>
                          <a:ea typeface="华文细黑"/>
                          <a:cs typeface="Times New Roman" pitchFamily="18" charset="0"/>
                        </a:rPr>
                        <a:t>y</a:t>
                      </a:r>
                      <a:r>
                        <a:rPr lang="zh-CN" sz="2800" kern="100">
                          <a:effectLst/>
                          <a:latin typeface="Times New Roman" pitchFamily="18" charset="0"/>
                          <a:ea typeface="华文细黑"/>
                          <a:cs typeface="Times New Roman" pitchFamily="18" charset="0"/>
                        </a:rPr>
                        <a:t>轴</a:t>
                      </a:r>
                      <a:endParaRPr lang="zh-CN" sz="2800" kern="1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6104">
                <a:tc>
                  <a:txBody>
                    <a:bodyPr/>
                    <a:lstStyle/>
                    <a:p>
                      <a:pPr algn="ctr" defTabSz="-635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 pitchFamily="18" charset="0"/>
                          <a:ea typeface="华文细黑"/>
                          <a:cs typeface="Times New Roman" pitchFamily="18" charset="0"/>
                        </a:rPr>
                        <a:t>标准方程</a:t>
                      </a:r>
                      <a:endParaRPr lang="zh-CN" sz="2800" kern="1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altLang="zh-CN" sz="2800" kern="1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__________________</a:t>
                      </a:r>
                      <a:endParaRPr lang="zh-CN" sz="2800" kern="1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altLang="zh-CN" sz="2800" kern="1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__________________</a:t>
                      </a:r>
                      <a:endParaRPr lang="zh-CN" sz="2800" kern="1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6928">
                <a:tc>
                  <a:txBody>
                    <a:bodyPr/>
                    <a:lstStyle/>
                    <a:p>
                      <a:pPr algn="ctr" defTabSz="-635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 pitchFamily="18" charset="0"/>
                          <a:ea typeface="华文细黑"/>
                          <a:cs typeface="Times New Roman" pitchFamily="18" charset="0"/>
                        </a:rPr>
                        <a:t>图形</a:t>
                      </a:r>
                      <a:endParaRPr lang="zh-CN" sz="2800" kern="1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 dirty="0">
                        <a:effectLst/>
                        <a:latin typeface="Times New Roman" pitchFamily="18" charset="0"/>
                        <a:ea typeface="华文细黑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>
                        <a:effectLst/>
                        <a:latin typeface="Times New Roman" pitchFamily="18" charset="0"/>
                        <a:ea typeface="华文细黑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ctr" defTabSz="-635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 pitchFamily="18" charset="0"/>
                          <a:ea typeface="华文细黑"/>
                          <a:cs typeface="Times New Roman" pitchFamily="18" charset="0"/>
                        </a:rPr>
                        <a:t>焦点坐标</a:t>
                      </a:r>
                      <a:endParaRPr lang="zh-CN" sz="2800" kern="1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altLang="zh-CN" sz="2800" kern="1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__________________</a:t>
                      </a:r>
                      <a:endParaRPr lang="zh-CN" sz="2800" kern="1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altLang="zh-CN" sz="2800" kern="1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__________________</a:t>
                      </a:r>
                      <a:endParaRPr lang="zh-CN" sz="2800" kern="1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algn="ctr" defTabSz="-635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spc="-100" baseline="0" dirty="0">
                          <a:effectLst/>
                          <a:latin typeface="Times New Roman" pitchFamily="18" charset="0"/>
                          <a:ea typeface="华文细黑"/>
                          <a:cs typeface="Times New Roman" pitchFamily="18" charset="0"/>
                        </a:rPr>
                        <a:t>a</a:t>
                      </a:r>
                      <a:r>
                        <a:rPr lang="zh-CN" sz="2800" kern="100" spc="-100" baseline="0" dirty="0">
                          <a:effectLst/>
                          <a:latin typeface="Times New Roman" pitchFamily="18" charset="0"/>
                          <a:ea typeface="华文细黑"/>
                          <a:cs typeface="Times New Roman" pitchFamily="18" charset="0"/>
                        </a:rPr>
                        <a:t>，</a:t>
                      </a:r>
                      <a:r>
                        <a:rPr lang="en-US" sz="2800" i="1" kern="100" spc="-100" baseline="0" dirty="0">
                          <a:effectLst/>
                          <a:latin typeface="Times New Roman" pitchFamily="18" charset="0"/>
                          <a:ea typeface="华文细黑"/>
                          <a:cs typeface="Times New Roman" pitchFamily="18" charset="0"/>
                        </a:rPr>
                        <a:t>b</a:t>
                      </a:r>
                      <a:r>
                        <a:rPr lang="zh-CN" sz="2800" kern="100" spc="-100" baseline="0" dirty="0">
                          <a:effectLst/>
                          <a:latin typeface="Times New Roman" pitchFamily="18" charset="0"/>
                          <a:ea typeface="华文细黑"/>
                          <a:cs typeface="Times New Roman" pitchFamily="18" charset="0"/>
                        </a:rPr>
                        <a:t>，</a:t>
                      </a:r>
                      <a:r>
                        <a:rPr lang="en-US" sz="2800" i="1" kern="100" spc="-100" baseline="0" dirty="0">
                          <a:effectLst/>
                          <a:latin typeface="Times New Roman" pitchFamily="18" charset="0"/>
                          <a:ea typeface="华文细黑"/>
                          <a:cs typeface="Times New Roman" pitchFamily="18" charset="0"/>
                        </a:rPr>
                        <a:t>c</a:t>
                      </a:r>
                      <a:r>
                        <a:rPr lang="zh-CN" sz="2800" kern="100" spc="-100" baseline="0" dirty="0">
                          <a:effectLst/>
                          <a:latin typeface="Times New Roman" pitchFamily="18" charset="0"/>
                          <a:ea typeface="华文细黑"/>
                          <a:cs typeface="Times New Roman" pitchFamily="18" charset="0"/>
                        </a:rPr>
                        <a:t>的关系式</a:t>
                      </a:r>
                      <a:endParaRPr lang="zh-CN" sz="2800" kern="100" spc="-100" baseline="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defTabSz="-635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altLang="zh-CN" sz="2800" kern="1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__________</a:t>
                      </a:r>
                      <a:endParaRPr lang="zh-CN" sz="2800" kern="1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</a:tbl>
          </a:graphicData>
        </a:graphic>
      </p:graphicFrame>
      <p:pic>
        <p:nvPicPr>
          <p:cNvPr id="302084" name="Picture 4" descr="F:\2017赵瑊\同步\数学\人A2-1\2-28.TIF"/>
          <p:cNvPicPr>
            <a:picLocks noChangeAspect="1" noChangeArrowheads="1"/>
          </p:cNvPicPr>
          <p:nvPr/>
        </p:nvPicPr>
        <p:blipFill>
          <a:blip r:embed="rId1" r:link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6974" y="3185195"/>
            <a:ext cx="2327071" cy="1984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2083" name="Picture 3" descr="F:\2017赵瑊\同步\数学\人A2-1\2-29.TIF"/>
          <p:cNvPicPr>
            <a:picLocks noChangeAspect="1" noChangeArrowheads="1"/>
          </p:cNvPicPr>
          <p:nvPr/>
        </p:nvPicPr>
        <p:blipFill>
          <a:blip r:embed="rId3" r:link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489" y="3031654"/>
            <a:ext cx="2372700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648075" y="2038350"/>
          <a:ext cx="7115175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162" name="文档" r:id="rId5" imgW="7120255" imgH="1057910" progId="Word.Document.12">
                  <p:embed/>
                </p:oleObj>
              </mc:Choice>
              <mc:Fallback>
                <p:oleObj name="文档" r:id="rId5" imgW="7120255" imgH="1057910" progId="Word.Document.12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8075" y="2038350"/>
                        <a:ext cx="7115175" cy="1057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584451" y="5345321"/>
            <a:ext cx="32784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</a:rPr>
              <a:t>F</a:t>
            </a:r>
            <a:r>
              <a:rPr lang="en-US" altLang="zh-CN" sz="2800" kern="100" baseline="-25000" dirty="0" err="1">
                <a:solidFill>
                  <a:srgbClr val="C00000"/>
                </a:solidFill>
                <a:latin typeface="Times New Roman"/>
                <a:ea typeface="华文细黑"/>
              </a:rPr>
              <a:t>1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r>
              <a:rPr lang="zh-CN" altLang="zh-CN" sz="2800" kern="100" spc="-7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0)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</a:rPr>
              <a:t>F</a:t>
            </a:r>
            <a:r>
              <a:rPr lang="en-US" altLang="zh-CN" sz="2800" kern="100" baseline="-25000" dirty="0" err="1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r>
              <a:rPr lang="zh-CN" altLang="zh-CN" sz="2800" kern="100" spc="-7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0)</a:t>
            </a:r>
            <a:endParaRPr lang="zh-CN" altLang="en-US" sz="2800" dirty="0"/>
          </a:p>
        </p:txBody>
      </p:sp>
      <p:sp>
        <p:nvSpPr>
          <p:cNvPr id="12" name="矩形 11"/>
          <p:cNvSpPr/>
          <p:nvPr/>
        </p:nvSpPr>
        <p:spPr>
          <a:xfrm>
            <a:off x="6993208" y="5345321"/>
            <a:ext cx="32784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</a:rPr>
              <a:t>F</a:t>
            </a:r>
            <a:r>
              <a:rPr lang="en-US" altLang="zh-CN" sz="2800" kern="100" baseline="-25000" dirty="0" err="1">
                <a:solidFill>
                  <a:srgbClr val="C00000"/>
                </a:solidFill>
                <a:latin typeface="Times New Roman"/>
                <a:ea typeface="华文细黑"/>
              </a:rPr>
              <a:t>1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(0</a:t>
            </a:r>
            <a:r>
              <a:rPr lang="zh-CN" altLang="zh-CN" sz="2800" kern="100" spc="-7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</a:rPr>
              <a:t>F</a:t>
            </a:r>
            <a:r>
              <a:rPr lang="en-US" altLang="zh-CN" sz="2800" kern="100" baseline="-25000" dirty="0" err="1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(0</a:t>
            </a:r>
            <a:r>
              <a:rPr lang="zh-CN" altLang="zh-CN" sz="2800" kern="100" spc="-7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endParaRPr lang="zh-CN" altLang="en-US" sz="2800" dirty="0"/>
          </a:p>
        </p:txBody>
      </p:sp>
      <p:sp>
        <p:nvSpPr>
          <p:cNvPr id="15" name="矩形 14"/>
          <p:cNvSpPr/>
          <p:nvPr/>
        </p:nvSpPr>
        <p:spPr>
          <a:xfrm>
            <a:off x="6023198" y="5993393"/>
            <a:ext cx="17812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r>
              <a:rPr lang="en-US" altLang="zh-CN" sz="2800" kern="100" baseline="30000" dirty="0" err="1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r>
              <a:rPr lang="en-US" altLang="zh-CN" sz="2800" kern="100" baseline="30000" dirty="0" err="1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r>
              <a:rPr lang="en-US" altLang="zh-CN" sz="2800" kern="100" baseline="30000" dirty="0" err="1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endParaRPr lang="zh-CN" altLang="en-US" sz="2800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2" grpId="0"/>
      <p:bldP spid="12" grpId="1"/>
      <p:bldP spid="15" grpId="0"/>
      <p:bldP spid="1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389206" y="981522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焦点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的位置是双曲线定位的条件，它决定了双曲线标准方程的类型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焦点跟着正项走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项的系数为正，则焦点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i="1" u="sng" kern="100" dirty="0" smtClean="0">
                <a:latin typeface="Times New Roman"/>
                <a:ea typeface="华文细黑"/>
                <a:cs typeface="Courier New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项的系数为正，那么焦点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i="1" u="sng" kern="100" dirty="0" smtClean="0">
                <a:latin typeface="Times New Roman"/>
                <a:ea typeface="华文细黑"/>
                <a:cs typeface="Courier New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上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双曲线的焦点位置不确定时可设其标准方程为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&lt;0).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标准方程中的两个参数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，确定了双曲线的形状和大小，是双曲线的定形条件，这里的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u="sng" kern="100" dirty="0" smtClean="0">
                <a:latin typeface="Times New Roman"/>
                <a:ea typeface="华文细黑"/>
                <a:cs typeface="Courier New"/>
              </a:rPr>
              <a:t>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椭圆中的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u="sng" kern="100" dirty="0" smtClean="0">
                <a:latin typeface="Times New Roman"/>
                <a:ea typeface="华文细黑"/>
                <a:cs typeface="Courier New"/>
              </a:rPr>
              <a:t>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区别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13" name="图片 1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9502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06655" y="4293890"/>
            <a:ext cx="14188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i="1" kern="100" dirty="0" err="1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9497226" y="1701602"/>
            <a:ext cx="702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轴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16706" y="2340035"/>
            <a:ext cx="702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轴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14056" y="4284251"/>
            <a:ext cx="1122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endParaRPr lang="en-US" altLang="zh-CN" sz="2800" kern="100" baseline="300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25474" y="0"/>
            <a:ext cx="12215887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10"/>
          <p:cNvSpPr txBox="1"/>
          <p:nvPr/>
        </p:nvSpPr>
        <p:spPr>
          <a:xfrm>
            <a:off x="4303690" y="2905937"/>
            <a:ext cx="3583033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b="1" spc="600" dirty="0" smtClean="0">
                <a:solidFill>
                  <a:srgbClr val="FFFF00"/>
                </a:solidFill>
                <a:latin typeface="+mj-ea"/>
                <a:ea typeface="+mj-ea"/>
              </a:rPr>
              <a:t>题型探究</a:t>
            </a:r>
            <a:endParaRPr lang="zh-CN" altLang="en-US" sz="6000" b="1" spc="6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514350" y="2355294"/>
          <a:ext cx="11144250" cy="177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4572" name="文档" r:id="rId1" imgW="11151235" imgH="1772285" progId="Word.Document.12">
                  <p:embed/>
                </p:oleObj>
              </mc:Choice>
              <mc:Fallback>
                <p:oleObj name="文档" r:id="rId1" imgW="11151235" imgH="1772285" progId="Word.Document.12">
                  <p:embed/>
                  <p:pic>
                    <p:nvPicPr>
                      <p:cNvPr id="0" name="图片 2545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355294"/>
                        <a:ext cx="11144250" cy="177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类型一　双曲线的定义及应用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9206" y="1485578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命题角度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双曲线中焦点三角形面积问题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TextBox 16">
            <a:hlinkClick r:id="rId3" action="ppaction://hlinksldjump"/>
          </p:cNvPr>
          <p:cNvSpPr txBox="1"/>
          <p:nvPr/>
        </p:nvSpPr>
        <p:spPr>
          <a:xfrm>
            <a:off x="7679382" y="339627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9206" y="621482"/>
            <a:ext cx="11412000" cy="52075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21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由定义和余弦定理得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±6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|cos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60°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|·|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|·|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64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22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514350" y="746388"/>
          <a:ext cx="1114425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3309" name="文档" r:id="rId1" imgW="11151235" imgH="1134110" progId="Word.Document.12">
                  <p:embed/>
                </p:oleObj>
              </mc:Choice>
              <mc:Fallback>
                <p:oleObj name="文档" r:id="rId1" imgW="11151235" imgH="1134110" progId="Word.Document.12">
                  <p:embed/>
                  <p:pic>
                    <p:nvPicPr>
                      <p:cNvPr id="0" name="图片 3033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746388"/>
                        <a:ext cx="11144250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514350" y="4912990"/>
          <a:ext cx="1114425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3310" name="文档" r:id="rId3" imgW="11151235" imgH="1135380" progId="Word.Document.12">
                  <p:embed/>
                </p:oleObj>
              </mc:Choice>
              <mc:Fallback>
                <p:oleObj name="文档" r:id="rId3" imgW="11151235" imgH="1135380" progId="Word.Document.12">
                  <p:embed/>
                  <p:pic>
                    <p:nvPicPr>
                      <p:cNvPr id="0" name="图片 3033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912990"/>
                        <a:ext cx="11144250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208187" y="5114706"/>
          <a:ext cx="1097950" cy="609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3311" name="Equation" r:id="rId5" imgW="431800" imgH="241300" progId="Equation.DSMT4">
                  <p:embed/>
                </p:oleObj>
              </mc:Choice>
              <mc:Fallback>
                <p:oleObj name="Equation" r:id="rId5" imgW="431800" imgH="2413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8187" y="5114706"/>
                        <a:ext cx="1097950" cy="60997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45418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引申探究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本例中若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，其他条件不变，求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的面积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199662" y="894656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9206" y="1541959"/>
            <a:ext cx="11412000" cy="49490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由双曲线方程知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由双曲线的定义得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|·|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			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Rt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中，由勾股定理得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			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代入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|·|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32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22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514350" y="5540102"/>
          <a:ext cx="11144250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645" name="文档" r:id="rId1" imgW="11151235" imgH="1115695" progId="Word.Document.12">
                  <p:embed/>
                </p:oleObj>
              </mc:Choice>
              <mc:Fallback>
                <p:oleObj name="文档" r:id="rId1" imgW="11151235" imgH="1115695" progId="Word.Document.12">
                  <p:embed/>
                  <p:pic>
                    <p:nvPicPr>
                      <p:cNvPr id="0" name="图片 2656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5540102"/>
                        <a:ext cx="11144250" cy="1114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208088" y="5722987"/>
          <a:ext cx="109855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646" name="Equation" r:id="rId3" imgW="431800" imgH="241300" progId="Equation.DSMT4">
                  <p:embed/>
                </p:oleObj>
              </mc:Choice>
              <mc:Fallback>
                <p:oleObj name="Equation" r:id="rId3" imgW="431800" imgH="24130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8088" y="5722987"/>
                        <a:ext cx="109855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005905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求双曲线中焦点三角形面积的方法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方法一：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根据双曲线的定义求出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利用余弦定理表示出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之间满足的关系式；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通过配方，利用整体的思想求出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|·|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14350" y="4403601"/>
          <a:ext cx="11144250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5276" name="文档" r:id="rId2" imgW="11151235" imgH="1115695" progId="Word.Document.12">
                  <p:embed/>
                </p:oleObj>
              </mc:Choice>
              <mc:Fallback>
                <p:oleObj name="文档" r:id="rId2" imgW="11151235" imgH="1115695" progId="Word.Document.12">
                  <p:embed/>
                  <p:pic>
                    <p:nvPicPr>
                      <p:cNvPr id="0" name="对象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403601"/>
                        <a:ext cx="11144250" cy="1114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307357" y="4581525"/>
          <a:ext cx="1105495" cy="6141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5277" name="Equation" r:id="rId4" imgW="431800" imgH="241300" progId="Equation.DSMT4">
                  <p:embed/>
                </p:oleObj>
              </mc:Choice>
              <mc:Fallback>
                <p:oleObj name="Equation" r:id="rId4" imgW="431800" imgH="2413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07357" y="4581525"/>
                        <a:ext cx="1105495" cy="6141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197546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方法二：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14350" y="2002954"/>
          <a:ext cx="11144250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6294" name="文档" r:id="rId1" imgW="11151235" imgH="1115695" progId="Word.Document.12">
                  <p:embed/>
                </p:oleObj>
              </mc:Choice>
              <mc:Fallback>
                <p:oleObj name="文档" r:id="rId1" imgW="11151235" imgH="1115695" progId="Word.Document.12">
                  <p:embed/>
                  <p:pic>
                    <p:nvPicPr>
                      <p:cNvPr id="0" name="图片 3062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002954"/>
                        <a:ext cx="11144250" cy="1114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974900" y="2180878"/>
          <a:ext cx="1105495" cy="6141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6295" name="Equation" r:id="rId3" imgW="431800" imgH="241300" progId="Equation.DSMT4">
                  <p:embed/>
                </p:oleObj>
              </mc:Choice>
              <mc:Fallback>
                <p:oleObj name="Equation" r:id="rId3" imgW="431800" imgH="241300" progId="Equation.DSMT4">
                  <p:embed/>
                  <p:pic>
                    <p:nvPicPr>
                      <p:cNvPr id="0" name="图片 3062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4900" y="2180878"/>
                        <a:ext cx="1105495" cy="6141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89206" y="2853730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特别提醒：利用双曲线的定义解决与焦点有关的问题，一是要注意定义条件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的变形使用，特别是与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|·|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间的关系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4825" y="852717"/>
          <a:ext cx="11144250" cy="161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2903" name="文档" r:id="rId1" imgW="11151235" imgH="1629410" progId="Word.Document.12">
                  <p:embed/>
                </p:oleObj>
              </mc:Choice>
              <mc:Fallback>
                <p:oleObj name="文档" r:id="rId1" imgW="11151235" imgH="1629410" progId="Word.Document.12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852717"/>
                        <a:ext cx="11144250" cy="161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hlinkClick r:id="rId3" action="ppaction://hlinksldjump"/>
          </p:cNvPr>
          <p:cNvSpPr txBox="1"/>
          <p:nvPr/>
        </p:nvSpPr>
        <p:spPr>
          <a:xfrm>
            <a:off x="10374449" y="1867477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pic>
        <p:nvPicPr>
          <p:cNvPr id="282847" name="Picture 223" descr="X5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927" y="2516591"/>
            <a:ext cx="3350558" cy="2713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57206" y="1413570"/>
            <a:ext cx="10476000" cy="334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12937" y="1548131"/>
            <a:ext cx="9972000" cy="288384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78000"/>
              </a:lnSpc>
            </a:pPr>
            <a:r>
              <a:rPr lang="zh-CN" altLang="en-US" sz="30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学习目标</a:t>
            </a:r>
            <a:endParaRPr lang="en-US" altLang="zh-CN" sz="3000" b="1" kern="100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了解双曲线的定义、几何图形和标准方程的推导过程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掌握双曲线的标准方程及其求法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会利用双曲线的定义和标准方程解决简单的问题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9206" y="290017"/>
            <a:ext cx="11412000" cy="61124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中，由余弦定理，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|·|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|·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θ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		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|·|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|·|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式化为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|·|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θ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19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04825" y="3728839"/>
          <a:ext cx="11144250" cy="259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07" name="文档" r:id="rId1" imgW="11151235" imgH="2595245" progId="Word.Document.12">
                  <p:embed/>
                </p:oleObj>
              </mc:Choice>
              <mc:Fallback>
                <p:oleObj name="文档" r:id="rId1" imgW="11151235" imgH="2595245" progId="Word.Document.12">
                  <p:embed/>
                  <p:pic>
                    <p:nvPicPr>
                      <p:cNvPr id="0" name="图片 3073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3728839"/>
                        <a:ext cx="11144250" cy="259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872530" y="5249416"/>
          <a:ext cx="1152128" cy="6128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08" name="Equation" r:id="rId3" imgW="444500" imgH="241300" progId="Equation.DSMT4">
                  <p:embed/>
                </p:oleObj>
              </mc:Choice>
              <mc:Fallback>
                <p:oleObj name="Equation" r:id="rId3" imgW="444500" imgH="2413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2530" y="5249416"/>
                        <a:ext cx="1152128" cy="61283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4"/>
          <p:cNvSpPr txBox="1"/>
          <p:nvPr/>
        </p:nvSpPr>
        <p:spPr>
          <a:xfrm>
            <a:off x="389206" y="2700075"/>
            <a:ext cx="3617768" cy="52322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                                                                                                                                        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9206" y="4043958"/>
            <a:ext cx="11412000" cy="13339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±3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3&lt;|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，满足双曲线定义，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en-US" altLang="zh-CN" sz="2800" i="1" kern="100" dirty="0">
                <a:latin typeface="宋体"/>
                <a:ea typeface="Times New Roman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点的轨迹是双曲线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9206" y="621482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命题角度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利用双曲线定义求其标准方程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已知定点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，在平面内满足下列条件的动点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的轨迹中为双曲线的是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±3	B.|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±4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±5	D.|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±4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10644" y="2124125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07174" y="2124125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1" grpId="0" animBg="1"/>
      <p:bldP spid="11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010097"/>
            <a:ext cx="11412000" cy="208798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2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已知圆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和圆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，动圆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同时与圆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及圆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相外切，则动圆圆心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的轨迹方程为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5233" y="3400177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  <p:sp>
        <p:nvSpPr>
          <p:cNvPr id="11" name="TextBox 10">
            <a:hlinkClick r:id="rId1" action="ppaction://hlinksldjump"/>
          </p:cNvPr>
          <p:cNvSpPr txBox="1"/>
          <p:nvPr/>
        </p:nvSpPr>
        <p:spPr>
          <a:xfrm>
            <a:off x="1491763" y="3400177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7679382" y="2217861"/>
          <a:ext cx="2971800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66" name="文档" r:id="rId2" imgW="2978785" imgH="867410" progId="Word.Document.12">
                  <p:embed/>
                </p:oleObj>
              </mc:Choice>
              <mc:Fallback>
                <p:oleObj name="文档" r:id="rId2" imgW="2978785" imgH="867410" progId="Word.Document.12">
                  <p:embed/>
                  <p:pic>
                    <p:nvPicPr>
                      <p:cNvPr id="0" name="图片 2078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79382" y="2217861"/>
                        <a:ext cx="2971800" cy="866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89206" y="261442"/>
            <a:ext cx="11412000" cy="61555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如图，设动圆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与圆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及圆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分别外切于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点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endParaRPr lang="en-US" altLang="zh-CN" sz="2800" i="1" kern="100" dirty="0" smtClean="0"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，根据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两圆外切的条件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 |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MC</a:t>
            </a:r>
            <a:r>
              <a:rPr lang="en-US" altLang="zh-CN" sz="2800" kern="100" spc="-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spc="-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MA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spc="-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，表明动点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与两定点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 smtClean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距离的差是常数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di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根据双曲线的定义，动点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的轨迹为双曲线的左支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的距离大，与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的距离小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，设点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的坐标为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，其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轨迹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20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方程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182391" y="5479926"/>
          <a:ext cx="619125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73" name="文档" r:id="rId1" imgW="628015" imgH="991870" progId="Word.Document.12">
                  <p:embed/>
                </p:oleObj>
              </mc:Choice>
              <mc:Fallback>
                <p:oleObj name="文档" r:id="rId1" imgW="628015" imgH="991870" progId="Word.Document.12">
                  <p:embed/>
                  <p:pic>
                    <p:nvPicPr>
                      <p:cNvPr id="0" name="图片 3082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2391" y="5479926"/>
                        <a:ext cx="619125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7817" name="Picture 969" descr="2-3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366" y="477465"/>
            <a:ext cx="4176464" cy="327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341562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双曲线定义的两种应用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双曲线的定义判断动点轨迹时，一定要注意双曲线定义中的各个条件，不要一看到动点到两个定点的距离之差的绝对值是常数，就认为其轨迹是双曲线，还要看该常数是否小于两个已知定点之间的距离且大于零，否则就不是双曲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765498"/>
            <a:ext cx="1141200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巧妙利用双曲线的定义求曲线的轨迹方程，可以使运算量大大减小，同时提高解题速度和质量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其基本步骤为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寻求动点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与定点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之间的关系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根据题目的条件计算是否满足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常数，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&gt;0).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判断：若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，满足定义，则动点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的轨迹就是双曲线，且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，进而求出相应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所在的坐标轴写出双曲线的标准方程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89206" y="93043"/>
            <a:ext cx="1141200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下列命题是真命题的是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_____.(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将所有真命题的序号都填上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已知定点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，则满足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的轨迹为双曲线；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已知定点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，则满足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的轨迹为两条射线；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到定点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距离之差的绝对值等于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的轨迹为双曲线；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到定点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的距离的差的绝对值等于点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的距离，则点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的轨迹为双曲线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5233" y="6073998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  <p:sp>
        <p:nvSpPr>
          <p:cNvPr id="15" name="TextBox 14">
            <a:hlinkClick r:id="rId1" action="ppaction://hlinksldjump"/>
          </p:cNvPr>
          <p:cNvSpPr txBox="1"/>
          <p:nvPr/>
        </p:nvSpPr>
        <p:spPr>
          <a:xfrm>
            <a:off x="1491763" y="6073998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</a:p>
        </p:txBody>
      </p:sp>
      <p:sp>
        <p:nvSpPr>
          <p:cNvPr id="4" name="矩形 3"/>
          <p:cNvSpPr/>
          <p:nvPr/>
        </p:nvSpPr>
        <p:spPr>
          <a:xfrm>
            <a:off x="5989290" y="17038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②④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9129067" y="885131"/>
          <a:ext cx="587375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963" name="文档" r:id="rId2" imgW="589915" imgH="638810" progId="Word.Document.12">
                  <p:embed/>
                </p:oleObj>
              </mc:Choice>
              <mc:Fallback>
                <p:oleObj name="文档" r:id="rId2" imgW="589915" imgH="638810" progId="Word.Document.12">
                  <p:embed/>
                  <p:pic>
                    <p:nvPicPr>
                      <p:cNvPr id="0" name="图片 28596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129067" y="885131"/>
                        <a:ext cx="587375" cy="638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89206" y="1084907"/>
            <a:ext cx="11412000" cy="400107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①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&lt;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，故点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的轨迹是双曲线的一支；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，所以点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的轨迹是分别以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spc="-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spc="-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为端点的两条射线；</a:t>
            </a:r>
            <a:endParaRPr lang="zh-CN" altLang="zh-CN" sz="2800" kern="100" spc="-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到定点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距离之差的绝对值等于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7&gt;6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，故点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的轨迹不存在；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的距离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         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5&lt;8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，故点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的轨迹是以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为焦点的双曲线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6536779" y="3773958"/>
          <a:ext cx="3819525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37" name="文档" r:id="rId1" imgW="3828415" imgH="667385" progId="Word.Document.12">
                  <p:embed/>
                </p:oleObj>
              </mc:Choice>
              <mc:Fallback>
                <p:oleObj name="文档" r:id="rId1" imgW="3828415" imgH="667385" progId="Word.Document.12">
                  <p:embed/>
                  <p:pic>
                    <p:nvPicPr>
                      <p:cNvPr id="0" name="图片 3093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36779" y="3773958"/>
                        <a:ext cx="3819525" cy="666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901105" y="1209873"/>
          <a:ext cx="587375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38" name="文档" r:id="rId3" imgW="589915" imgH="638810" progId="Word.Document.12">
                  <p:embed/>
                </p:oleObj>
              </mc:Choice>
              <mc:Fallback>
                <p:oleObj name="文档" r:id="rId3" imgW="589915" imgH="638810" progId="Word.Document.12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1105" y="1209873"/>
                        <a:ext cx="587375" cy="638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类型二　待定系数法求双曲线的标准方程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04825" y="837506"/>
          <a:ext cx="11144250" cy="169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33" name="文档" r:id="rId1" imgW="11151235" imgH="1696085" progId="Word.Document.12">
                  <p:embed/>
                </p:oleObj>
              </mc:Choice>
              <mc:Fallback>
                <p:oleObj name="文档" r:id="rId1" imgW="11151235" imgH="1696085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837506"/>
                        <a:ext cx="11144250" cy="1695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4253769" y="1862436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</a:p>
        </p:txBody>
      </p:sp>
      <p:sp>
        <p:nvSpPr>
          <p:cNvPr id="6" name="矩形 5"/>
          <p:cNvSpPr/>
          <p:nvPr/>
        </p:nvSpPr>
        <p:spPr>
          <a:xfrm>
            <a:off x="389206" y="2537123"/>
            <a:ext cx="11412000" cy="396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latin typeface="Times New Roman"/>
              <a:ea typeface="华文细黑"/>
              <a:cs typeface="Times New Roman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14350" y="2695575"/>
          <a:ext cx="11144250" cy="378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34" name="文档" r:id="rId3" imgW="11151235" imgH="3785870" progId="Word.Document.12">
                  <p:embed/>
                </p:oleObj>
              </mc:Choice>
              <mc:Fallback>
                <p:oleObj name="文档" r:id="rId3" imgW="11151235" imgH="3785870" progId="Word.Document.12">
                  <p:embed/>
                  <p:pic>
                    <p:nvPicPr>
                      <p:cNvPr id="0" name="图片 2665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695575"/>
                        <a:ext cx="11144250" cy="3781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04825" y="1744687"/>
          <a:ext cx="1114425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361" name="文档" r:id="rId1" imgW="11151235" imgH="1134110" progId="Word.Document.12">
                  <p:embed/>
                </p:oleObj>
              </mc:Choice>
              <mc:Fallback>
                <p:oleObj name="文档" r:id="rId1" imgW="11151235" imgH="1134110" progId="Word.Document.12">
                  <p:embed/>
                  <p:pic>
                    <p:nvPicPr>
                      <p:cNvPr id="0" name="图片 3123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1744687"/>
                        <a:ext cx="11144250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>
            <a:hlinkClick r:id="rId3" action="ppaction://hlinksldjump"/>
          </p:cNvPr>
          <p:cNvSpPr txBox="1"/>
          <p:nvPr/>
        </p:nvSpPr>
        <p:spPr>
          <a:xfrm>
            <a:off x="387524" y="282411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4151390" y="3730194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hlinkClick r:id="rId1" action="ppaction://hlinksldjump"/>
          </p:cNvPr>
          <p:cNvSpPr txBox="1"/>
          <p:nvPr/>
        </p:nvSpPr>
        <p:spPr>
          <a:xfrm>
            <a:off x="4186098" y="3146178"/>
            <a:ext cx="3532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题型探究</a:t>
            </a:r>
            <a:endParaRPr lang="zh-CN" altLang="en-US" sz="32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4151390" y="2724001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hlinkClick r:id="rId2" action="ppaction://hlinksldjump"/>
          </p:cNvPr>
          <p:cNvSpPr txBox="1"/>
          <p:nvPr/>
        </p:nvSpPr>
        <p:spPr>
          <a:xfrm>
            <a:off x="4186098" y="2143175"/>
            <a:ext cx="3532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问题导学</a:t>
            </a:r>
            <a:endParaRPr lang="zh-CN" altLang="en-US" sz="32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33675" cy="79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96912"/>
            <a:ext cx="2733675" cy="400110"/>
          </a:xfrm>
          <a:prstGeom prst="rect">
            <a:avLst/>
          </a:prstGeom>
          <a:solidFill>
            <a:schemeClr val="accent6">
              <a:lumMod val="75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151390" y="4736388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hlinkClick r:id="rId4" action="ppaction://hlinksldjump"/>
          </p:cNvPr>
          <p:cNvSpPr txBox="1"/>
          <p:nvPr/>
        </p:nvSpPr>
        <p:spPr>
          <a:xfrm>
            <a:off x="4186098" y="4144765"/>
            <a:ext cx="3532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当堂训练</a:t>
            </a:r>
            <a:endParaRPr lang="zh-CN" altLang="en-US" sz="32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333450"/>
            <a:ext cx="11412000" cy="59357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宋体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宋体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宋体"/>
              <a:ea typeface="华文细黑"/>
              <a:cs typeface="Times New Roman"/>
            </a:endParaRPr>
          </a:p>
          <a:p>
            <a:pPr algn="just" defTabSz="-635">
              <a:lnSpc>
                <a:spcPct val="229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22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14350" y="493787"/>
          <a:ext cx="11144250" cy="418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424" name="文档" r:id="rId1" imgW="11151235" imgH="4183380" progId="Word.Document.12">
                  <p:embed/>
                </p:oleObj>
              </mc:Choice>
              <mc:Fallback>
                <p:oleObj name="文档" r:id="rId1" imgW="11151235" imgH="4183380" progId="Word.Document.12">
                  <p:embed/>
                  <p:pic>
                    <p:nvPicPr>
                      <p:cNvPr id="0" name="图片 3134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93787"/>
                        <a:ext cx="11144250" cy="418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14350" y="5311130"/>
          <a:ext cx="1114425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425" name="文档" r:id="rId3" imgW="11151235" imgH="1144270" progId="Word.Document.12">
                  <p:embed/>
                </p:oleObj>
              </mc:Choice>
              <mc:Fallback>
                <p:oleObj name="文档" r:id="rId3" imgW="11151235" imgH="1144270" progId="Word.Document.12">
                  <p:embed/>
                  <p:pic>
                    <p:nvPicPr>
                      <p:cNvPr id="0" name="图片 3134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5311130"/>
                        <a:ext cx="1114425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413570"/>
            <a:ext cx="11412000" cy="313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22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14350" y="1630313"/>
          <a:ext cx="11144250" cy="309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14" name="文档" r:id="rId1" imgW="11151235" imgH="3096895" progId="Word.Document.12">
                  <p:embed/>
                </p:oleObj>
              </mc:Choice>
              <mc:Fallback>
                <p:oleObj name="文档" r:id="rId1" imgW="11151235" imgH="3096895" progId="Word.Document.12">
                  <p:embed/>
                  <p:pic>
                    <p:nvPicPr>
                      <p:cNvPr id="0" name="图片 3103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630313"/>
                        <a:ext cx="11144250" cy="3095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45418"/>
            <a:ext cx="1141200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待定系数法求方程的步骤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定型：即确定双曲线的焦点所在的坐标轴是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轴还是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设方程：根据焦点位置设出相应的标准方程的形式，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若不知道焦点的位置，则进行讨论，或设双曲线的方程为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 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&lt;0).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3420244"/>
          <a:ext cx="11144250" cy="188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338" name="文档" r:id="rId2" imgW="11151235" imgH="1886585" progId="Word.Document.12">
                  <p:embed/>
                </p:oleObj>
              </mc:Choice>
              <mc:Fallback>
                <p:oleObj name="文档" r:id="rId2" imgW="11151235" imgH="1886585" progId="Word.Document.12">
                  <p:embed/>
                  <p:pic>
                    <p:nvPicPr>
                      <p:cNvPr id="0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420244"/>
                        <a:ext cx="11144250" cy="1885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89206" y="5216590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计算：利用题中条件列出方程组，求出相关值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结论：写出双曲线的标准方程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389206" y="185242"/>
            <a:ext cx="11412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根据条件求双曲线的标准方程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经过点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，焦点在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轴上；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1735470"/>
            <a:ext cx="11412000" cy="44319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8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舍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).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22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1877988"/>
          <a:ext cx="11144250" cy="280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212" name="文档" r:id="rId1" imgW="11151235" imgH="2805430" progId="Word.Document.12">
                  <p:embed/>
                </p:oleObj>
              </mc:Choice>
              <mc:Fallback>
                <p:oleObj name="文档" r:id="rId1" imgW="11151235" imgH="2805430" progId="Word.Document.12">
                  <p:embed/>
                  <p:pic>
                    <p:nvPicPr>
                      <p:cNvPr id="0" name="图片 2332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877988"/>
                        <a:ext cx="11144250" cy="2800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679382" y="1030288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14350" y="5252839"/>
          <a:ext cx="11144250" cy="107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213" name="文档" r:id="rId3" imgW="11151235" imgH="1082040" progId="Word.Document.12">
                  <p:embed/>
                </p:oleObj>
              </mc:Choice>
              <mc:Fallback>
                <p:oleObj name="文档" r:id="rId3" imgW="11151235" imgH="1082040" progId="Word.Document.12">
                  <p:embed/>
                  <p:pic>
                    <p:nvPicPr>
                      <p:cNvPr id="0" name="图片 2332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5252839"/>
                        <a:ext cx="11144250" cy="1076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399828" y="1000572"/>
          <a:ext cx="609600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214" name="文档" r:id="rId5" imgW="618490" imgH="638810" progId="Word.Document.12">
                  <p:embed/>
                </p:oleObj>
              </mc:Choice>
              <mc:Fallback>
                <p:oleObj name="文档" r:id="rId5" imgW="618490" imgH="638810" progId="Word.Document.12">
                  <p:embed/>
                  <p:pic>
                    <p:nvPicPr>
                      <p:cNvPr id="0" name="图片 2332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9828" y="1000572"/>
                        <a:ext cx="609600" cy="638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14350" y="415628"/>
          <a:ext cx="11144250" cy="107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436" name="文档" r:id="rId1" imgW="11151235" imgH="1082040" progId="Word.Document.12">
                  <p:embed/>
                </p:oleObj>
              </mc:Choice>
              <mc:Fallback>
                <p:oleObj name="文档" r:id="rId1" imgW="11151235" imgH="1082040" progId="Word.Document.12">
                  <p:embed/>
                  <p:pic>
                    <p:nvPicPr>
                      <p:cNvPr id="0" name="图片 3144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15628"/>
                        <a:ext cx="11144250" cy="1076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89206" y="1370097"/>
            <a:ext cx="11412000" cy="47766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设双曲线方程为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18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2215902"/>
          <a:ext cx="11144250" cy="400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437" name="文档" r:id="rId3" imgW="11151235" imgH="4009390" progId="Word.Document.12">
                  <p:embed/>
                </p:oleObj>
              </mc:Choice>
              <mc:Fallback>
                <p:oleObj name="文档" r:id="rId3" imgW="11151235" imgH="4009390" progId="Word.Document.12">
                  <p:embed/>
                  <p:pic>
                    <p:nvPicPr>
                      <p:cNvPr id="0" name="图片 3144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215902"/>
                        <a:ext cx="11144250" cy="4000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167214" y="664915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14350" y="314400"/>
          <a:ext cx="11144250" cy="107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460" name="文档" r:id="rId1" imgW="11151235" imgH="1082040" progId="Word.Document.12">
                  <p:embed/>
                </p:oleObj>
              </mc:Choice>
              <mc:Fallback>
                <p:oleObj name="文档" r:id="rId1" imgW="11151235" imgH="1082040" progId="Word.Document.12">
                  <p:embed/>
                  <p:pic>
                    <p:nvPicPr>
                      <p:cNvPr id="0" name="图片 3154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14400"/>
                        <a:ext cx="11144250" cy="1076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89206" y="1268869"/>
            <a:ext cx="11412000" cy="511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latin typeface="Times New Roman"/>
              <a:ea typeface="华文细黑"/>
              <a:cs typeface="Times New Roman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1403400"/>
          <a:ext cx="11144250" cy="5000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461" name="文档" r:id="rId3" imgW="11151235" imgH="5009515" progId="Word.Document.12">
                  <p:embed/>
                </p:oleObj>
              </mc:Choice>
              <mc:Fallback>
                <p:oleObj name="文档" r:id="rId3" imgW="11151235" imgH="5009515" progId="Word.Document.12">
                  <p:embed/>
                  <p:pic>
                    <p:nvPicPr>
                      <p:cNvPr id="0" name="图片 3154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403400"/>
                        <a:ext cx="11144250" cy="5000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854169" y="544637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类型三　双曲线定义的综合运用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514350" y="1909217"/>
          <a:ext cx="11144250" cy="195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527" name="文档" r:id="rId1" imgW="11151235" imgH="1961515" progId="Word.Document.12">
                  <p:embed/>
                </p:oleObj>
              </mc:Choice>
              <mc:Fallback>
                <p:oleObj name="文档" r:id="rId1" imgW="11151235" imgH="1961515" progId="Word.Document.12">
                  <p:embed/>
                  <p:pic>
                    <p:nvPicPr>
                      <p:cNvPr id="0" name="图片 2685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909217"/>
                        <a:ext cx="11144250" cy="1952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6044444" y="3125416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证明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89434"/>
            <a:ext cx="11412000" cy="64140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如图所示，设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中，对于双曲线有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21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中，对于椭圆有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20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14350" y="1685925"/>
          <a:ext cx="11144250" cy="2228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478" name="文档" r:id="rId1" imgW="11151235" imgH="2229485" progId="Word.Document.12">
                  <p:embed/>
                </p:oleObj>
              </mc:Choice>
              <mc:Fallback>
                <p:oleObj name="文档" r:id="rId1" imgW="11151235" imgH="2229485" progId="Word.Document.12">
                  <p:embed/>
                  <p:pic>
                    <p:nvPicPr>
                      <p:cNvPr id="0" name="图片 3164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685925"/>
                        <a:ext cx="11144250" cy="2228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14350" y="4514850"/>
          <a:ext cx="11144250" cy="221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479" name="文档" r:id="rId3" imgW="11151235" imgH="2229485" progId="Word.Document.12">
                  <p:embed/>
                </p:oleObj>
              </mc:Choice>
              <mc:Fallback>
                <p:oleObj name="文档" r:id="rId3" imgW="11151235" imgH="2229485" progId="Word.Document.12">
                  <p:embed/>
                  <p:pic>
                    <p:nvPicPr>
                      <p:cNvPr id="0" name="图片 3164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514850"/>
                        <a:ext cx="11144250" cy="2219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16418" name="Picture 2" descr="2-3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5486" y="2671613"/>
            <a:ext cx="3185720" cy="2214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731590"/>
            <a:ext cx="11412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结合双曲线的定义，解决综合问题，诸如：实际应用题，焦点三角形问题等，要充分利用双曲线的定义、正弦定理、余弦定理等，利用化归思想，重点考查综合运用能力与求解能力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双曲线与椭圆的比较如下表：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85775" y="3528442"/>
          <a:ext cx="11287125" cy="309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68" name="文档" r:id="rId2" imgW="11294110" imgH="3096895" progId="Word.Document.12">
                  <p:embed/>
                </p:oleObj>
              </mc:Choice>
              <mc:Fallback>
                <p:oleObj name="文档" r:id="rId2" imgW="11294110" imgH="3096895" progId="Word.Document.12">
                  <p:embed/>
                  <p:pic>
                    <p:nvPicPr>
                      <p:cNvPr id="0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775" y="3528442"/>
                        <a:ext cx="11287125" cy="3095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4437906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利用双曲线与椭圆的关系，可类比椭圆得到双曲线的有关结论，或用类似方法解决双曲线的有关问题，以及双曲线与椭圆的综合问题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623083" y="666770"/>
          <a:ext cx="10800715" cy="3627120"/>
        </p:xfrm>
        <a:graphic>
          <a:graphicData uri="http://schemas.openxmlformats.org/drawingml/2006/table">
            <a:tbl>
              <a:tblPr/>
              <a:tblGrid>
                <a:gridCol w="3142615"/>
                <a:gridCol w="3431540"/>
                <a:gridCol w="4226560"/>
              </a:tblGrid>
              <a:tr h="0"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图形特征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封闭的连续曲线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分两支，不封闭，不连续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71755" algn="l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根据标准方程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确定</a:t>
                      </a:r>
                      <a:endParaRPr lang="en-US" altLang="zh-CN" sz="2800" kern="10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marL="71755" algn="l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dirty="0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的方法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just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以大小分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如</a:t>
                      </a:r>
                      <a:endParaRPr lang="en-US" altLang="zh-CN" sz="2800" kern="10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marL="71755" algn="just" defTabSz="-635">
                        <a:lnSpc>
                          <a:spcPct val="2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alt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           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中，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9&gt;4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endParaRPr lang="en-US" altLang="zh-CN" sz="2800" kern="10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marL="71755" algn="just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则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kern="100" baseline="300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9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en-US" sz="2800" kern="100" baseline="300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4)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algn="just" defTabSz="-635">
                        <a:lnSpc>
                          <a:spcPct val="2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以正负分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如</a:t>
                      </a:r>
                      <a:endParaRPr lang="en-US" altLang="zh-CN" sz="2800" kern="10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marL="71755" algn="just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中，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4&gt;0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，－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9&lt;0</a:t>
                      </a:r>
                      <a:r>
                        <a:rPr lang="zh-CN" sz="2800" kern="100" dirty="0" smtClean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，则</a:t>
                      </a:r>
                      <a:endParaRPr lang="en-US" altLang="zh-CN" sz="2800" kern="100" dirty="0" smtClean="0">
                        <a:effectLst/>
                        <a:latin typeface="Times New Roman"/>
                        <a:ea typeface="华文细黑"/>
                        <a:cs typeface="Times New Roman"/>
                      </a:endParaRPr>
                    </a:p>
                    <a:p>
                      <a:pPr marL="71755" algn="just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dirty="0" err="1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kern="100" baseline="30000" dirty="0" err="1" smtClean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4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en-US" sz="2800" kern="100" baseline="300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9)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的关系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kern="100" baseline="30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en-US" sz="2800" kern="100" baseline="30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en-US" sz="2800" kern="100" baseline="30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最大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en-US" sz="2800" kern="100" baseline="300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kern="100" baseline="300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b</a:t>
                      </a:r>
                      <a:r>
                        <a:rPr lang="en-US" sz="2800" kern="100" baseline="300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最大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958952" y="2084487"/>
          <a:ext cx="12573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511" name="文档" r:id="rId1" imgW="1264920" imgH="1048385" progId="Word.Document.12">
                  <p:embed/>
                </p:oleObj>
              </mc:Choice>
              <mc:Fallback>
                <p:oleObj name="文档" r:id="rId1" imgW="1264920" imgH="1048385" progId="Word.Document.12">
                  <p:embed/>
                  <p:pic>
                    <p:nvPicPr>
                      <p:cNvPr id="0" name="图片 3185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8952" y="2084487"/>
                        <a:ext cx="1257300" cy="104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0036596" y="1457003"/>
          <a:ext cx="1200150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512" name="文档" r:id="rId3" imgW="1208405" imgH="1057910" progId="Word.Document.12">
                  <p:embed/>
                </p:oleObj>
              </mc:Choice>
              <mc:Fallback>
                <p:oleObj name="文档" r:id="rId3" imgW="1208405" imgH="1057910" progId="Word.Document.12">
                  <p:embed/>
                  <p:pic>
                    <p:nvPicPr>
                      <p:cNvPr id="0" name="图片 3185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36596" y="1457003"/>
                        <a:ext cx="1200150" cy="1057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10"/>
          <p:cNvSpPr txBox="1"/>
          <p:nvPr/>
        </p:nvSpPr>
        <p:spPr>
          <a:xfrm>
            <a:off x="4310102" y="2905937"/>
            <a:ext cx="3570209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b="1" spc="600" dirty="0" smtClean="0">
                <a:solidFill>
                  <a:srgbClr val="FFFF00"/>
                </a:solidFill>
                <a:latin typeface="+mj-ea"/>
                <a:ea typeface="+mj-ea"/>
              </a:rPr>
              <a:t>问题导学</a:t>
            </a:r>
            <a:endParaRPr lang="zh-CN" altLang="en-US" sz="6000" b="1" spc="6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14350" y="208484"/>
          <a:ext cx="11144250" cy="142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536" name="文档" r:id="rId1" imgW="11151235" imgH="1431290" progId="Word.Document.12">
                  <p:embed/>
                </p:oleObj>
              </mc:Choice>
              <mc:Fallback>
                <p:oleObj name="文档" r:id="rId1" imgW="11151235" imgH="1431290" progId="Word.Document.12">
                  <p:embed/>
                  <p:pic>
                    <p:nvPicPr>
                      <p:cNvPr id="0" name="图片 3195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08484"/>
                        <a:ext cx="11144250" cy="142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89206" y="1771090"/>
            <a:ext cx="11412000" cy="475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latin typeface="Times New Roman"/>
              <a:ea typeface="华文细黑"/>
              <a:cs typeface="Times New Roman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1911921"/>
          <a:ext cx="11144250" cy="470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537" name="文档" r:id="rId3" imgW="11151235" imgH="4705985" progId="Word.Document.12">
                  <p:embed/>
                </p:oleObj>
              </mc:Choice>
              <mc:Fallback>
                <p:oleObj name="文档" r:id="rId3" imgW="11151235" imgH="4705985" progId="Word.Document.12">
                  <p:embed/>
                  <p:pic>
                    <p:nvPicPr>
                      <p:cNvPr id="0" name="图片 3195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911921"/>
                        <a:ext cx="11144250" cy="4705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524164" y="110552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14350" y="1119014"/>
          <a:ext cx="11144250" cy="339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4030" name="文档" r:id="rId1" imgW="11151235" imgH="3399790" progId="Word.Document.12">
                  <p:embed/>
                </p:oleObj>
              </mc:Choice>
              <mc:Fallback>
                <p:oleObj name="文档" r:id="rId1" imgW="11151235" imgH="3399790" progId="Word.Document.12">
                  <p:embed/>
                  <p:pic>
                    <p:nvPicPr>
                      <p:cNvPr id="0" name="图片 2940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119014"/>
                        <a:ext cx="11144250" cy="339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10321491" y="3733577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</a:p>
        </p:txBody>
      </p:sp>
      <p:pic>
        <p:nvPicPr>
          <p:cNvPr id="10" name="图片 9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89206" y="189434"/>
            <a:ext cx="11412000" cy="64140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类似的性质如下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24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其证明过程如下：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7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991047"/>
          <a:ext cx="11144250" cy="234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147" name="文档" r:id="rId1" imgW="11151235" imgH="2343785" progId="Word.Document.12">
                  <p:embed/>
                </p:oleObj>
              </mc:Choice>
              <mc:Fallback>
                <p:oleObj name="文档" r:id="rId1" imgW="11151235" imgH="2343785" progId="Word.Document.12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991047"/>
                        <a:ext cx="11144250" cy="2343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514350" y="4690492"/>
          <a:ext cx="11144250" cy="199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148" name="文档" r:id="rId3" imgW="11151235" imgH="1991995" progId="Word.Document.12">
                  <p:embed/>
                </p:oleObj>
              </mc:Choice>
              <mc:Fallback>
                <p:oleObj name="文档" r:id="rId3" imgW="11151235" imgH="1991995" progId="Word.Document.12">
                  <p:embed/>
                  <p:pic>
                    <p:nvPicPr>
                      <p:cNvPr id="0" name="图片 2781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690492"/>
                        <a:ext cx="11144250" cy="199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89206" y="1084907"/>
            <a:ext cx="11412000" cy="400107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故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PM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PN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之积是与点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位置无关的定值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8" name="图片 7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1228923"/>
          <a:ext cx="11144250" cy="326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535" name="文档" r:id="rId3" imgW="11151235" imgH="3270250" progId="Word.Document.12">
                  <p:embed/>
                </p:oleObj>
              </mc:Choice>
              <mc:Fallback>
                <p:oleObj name="文档" r:id="rId3" imgW="11151235" imgH="3270250" progId="Word.Document.12">
                  <p:embed/>
                  <p:pic>
                    <p:nvPicPr>
                      <p:cNvPr id="0" name="图片 3205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228923"/>
                        <a:ext cx="11144250" cy="3267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0"/>
          <p:cNvSpPr txBox="1"/>
          <p:nvPr/>
        </p:nvSpPr>
        <p:spPr>
          <a:xfrm>
            <a:off x="4303690" y="2905937"/>
            <a:ext cx="3583033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b="1" spc="600" dirty="0">
                <a:solidFill>
                  <a:srgbClr val="FFFF00"/>
                </a:solidFill>
                <a:latin typeface="+mj-ea"/>
                <a:ea typeface="+mj-ea"/>
              </a:rPr>
              <a:t>当堂训练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矩形 11"/>
          <p:cNvSpPr/>
          <p:nvPr/>
        </p:nvSpPr>
        <p:spPr>
          <a:xfrm>
            <a:off x="389206" y="3632126"/>
            <a:ext cx="11412000" cy="13339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由双曲线的定义得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，解得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负值舍去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，故选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1123950"/>
          <a:ext cx="11144250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523" name="文档" r:id="rId6" imgW="11151235" imgH="1830070" progId="Word.Document.12">
                  <p:embed/>
                </p:oleObj>
              </mc:Choice>
              <mc:Fallback>
                <p:oleObj name="文档" r:id="rId6" imgW="11151235" imgH="1830070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123950"/>
                        <a:ext cx="11144250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365601" y="225095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462131" y="225095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</a:p>
        </p:txBody>
      </p:sp>
      <p:sp>
        <p:nvSpPr>
          <p:cNvPr id="13" name="矩形 12"/>
          <p:cNvSpPr/>
          <p:nvPr/>
        </p:nvSpPr>
        <p:spPr>
          <a:xfrm>
            <a:off x="389206" y="2727336"/>
            <a:ext cx="11412000" cy="769417"/>
          </a:xfrm>
          <a:prstGeom prst="rect">
            <a:avLst/>
          </a:prstGeom>
          <a:noFill/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A.11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B.9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C.5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       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D.3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748930" y="2853730"/>
            <a:ext cx="720000" cy="72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21" grpId="0"/>
      <p:bldP spid="21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14350" y="405458"/>
          <a:ext cx="11144250" cy="245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478" name="文档" r:id="rId1" imgW="11151235" imgH="2465705" progId="Word.Document.12">
                  <p:embed/>
                </p:oleObj>
              </mc:Choice>
              <mc:Fallback>
                <p:oleObj name="文档" r:id="rId1" imgW="11151235" imgH="2465705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05458"/>
                        <a:ext cx="11144250" cy="2457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389206" y="2925391"/>
            <a:ext cx="11412000" cy="30488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宋体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是直角三角形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229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89687" y="1537147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86217" y="1537147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337106" y="2123778"/>
            <a:ext cx="720000" cy="72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3058399"/>
          <a:ext cx="11144250" cy="149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479" name="文档" r:id="rId3" imgW="11151235" imgH="1496695" progId="Word.Document.12">
                  <p:embed/>
                </p:oleObj>
              </mc:Choice>
              <mc:Fallback>
                <p:oleObj name="文档" r:id="rId3" imgW="11151235" imgH="1496695" progId="Word.Document.12">
                  <p:embed/>
                  <p:pic>
                    <p:nvPicPr>
                      <p:cNvPr id="0" name="对象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058399"/>
                        <a:ext cx="11144250" cy="1495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514350" y="5063902"/>
          <a:ext cx="11144250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480" name="文档" r:id="rId10" imgW="11151235" imgH="895985" progId="Word.Document.12">
                  <p:embed/>
                </p:oleObj>
              </mc:Choice>
              <mc:Fallback>
                <p:oleObj name="文档" r:id="rId10" imgW="11151235" imgH="895985" progId="Word.Document.12">
                  <p:embed/>
                  <p:pic>
                    <p:nvPicPr>
                      <p:cNvPr id="0" name="图片 2464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5063902"/>
                        <a:ext cx="11144250" cy="895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872530" y="5213648"/>
          <a:ext cx="1166530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481" name="Equation" r:id="rId12" imgW="431800" imgH="241300" progId="Equation.DSMT4">
                  <p:embed/>
                </p:oleObj>
              </mc:Choice>
              <mc:Fallback>
                <p:oleObj name="Equation" r:id="rId12" imgW="431800" imgH="241300" progId="Equation.DSMT4">
                  <p:embed/>
                  <p:pic>
                    <p:nvPicPr>
                      <p:cNvPr id="0" name="Object 6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2530" y="5213648"/>
                        <a:ext cx="1166530" cy="64807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7" grpId="0"/>
      <p:bldP spid="17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89206" y="333450"/>
            <a:ext cx="11412000" cy="18035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已知圆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spc="-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spc="-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100" dirty="0" err="1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，以圆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与坐标轴的交点分别作为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双曲线</a:t>
            </a:r>
            <a:endParaRPr lang="en-US" altLang="zh-CN" sz="2800" kern="100" spc="-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9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spc="-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一个焦点和顶点</a:t>
            </a:r>
            <a:r>
              <a:rPr lang="zh-CN" altLang="zh-CN" sz="2800" kern="100" spc="-5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则所得双曲线的标准方程为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9206" y="2277666"/>
            <a:ext cx="11412000" cy="365636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令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，得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，方程无解，即该圆与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轴无交点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令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，得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，解得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则符合条件的双曲线中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，且焦点在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轴上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22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727335" y="1547019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823865" y="1547019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</a:p>
        </p:txBody>
      </p:sp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7707957" y="1154113"/>
          <a:ext cx="17907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4314" name="文档" r:id="rId1" imgW="1800225" imgH="1144270" progId="Word.Document.12">
                  <p:embed/>
                </p:oleObj>
              </mc:Choice>
              <mc:Fallback>
                <p:oleObj name="文档" r:id="rId1" imgW="1800225" imgH="1144270" progId="Word.Document.12">
                  <p:embed/>
                  <p:pic>
                    <p:nvPicPr>
                      <p:cNvPr id="0" name="图片 3043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07957" y="1154113"/>
                        <a:ext cx="17907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514350" y="5047481"/>
          <a:ext cx="1114425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4315" name="文档" r:id="rId3" imgW="11151235" imgH="1134110" progId="Word.Document.12">
                  <p:embed/>
                </p:oleObj>
              </mc:Choice>
              <mc:Fallback>
                <p:oleObj name="文档" r:id="rId3" imgW="11151235" imgH="1134110" progId="Word.Document.12">
                  <p:embed/>
                  <p:pic>
                    <p:nvPicPr>
                      <p:cNvPr id="0" name="图片 3043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5047481"/>
                        <a:ext cx="11144250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6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7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8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89206" y="1743993"/>
            <a:ext cx="1141200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已知双曲线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的焦距为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9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5" name="矩形 14"/>
          <p:cNvSpPr/>
          <p:nvPr/>
        </p:nvSpPr>
        <p:spPr>
          <a:xfrm>
            <a:off x="8471470" y="1819041"/>
            <a:ext cx="1702127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6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0718" y="2680097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  <p:sp>
        <p:nvSpPr>
          <p:cNvPr id="24" name="TextBox 23">
            <a:hlinkClick r:id="rId6" action="ppaction://hlinksldjump"/>
          </p:cNvPr>
          <p:cNvSpPr txBox="1"/>
          <p:nvPr/>
        </p:nvSpPr>
        <p:spPr>
          <a:xfrm>
            <a:off x="1487248" y="2680097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389206" y="261442"/>
            <a:ext cx="11412000" cy="62416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由题易知，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22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综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523875" y="1063055"/>
          <a:ext cx="10925175" cy="475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547" name="文档" r:id="rId1" imgW="11151235" imgH="4849495" progId="Word.Document.12">
                  <p:embed/>
                </p:oleObj>
              </mc:Choice>
              <mc:Fallback>
                <p:oleObj name="文档" r:id="rId1" imgW="11151235" imgH="4849495" progId="Word.Document.12">
                  <p:embed/>
                  <p:pic>
                    <p:nvPicPr>
                      <p:cNvPr id="0" name="图片 3215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875" y="1063055"/>
                        <a:ext cx="10925175" cy="4752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知识点一　双曲线的定义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47664" y="693490"/>
            <a:ext cx="1800000" cy="86175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思考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　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901439"/>
            <a:ext cx="936104" cy="1232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15"/>
          <p:cNvSpPr/>
          <p:nvPr/>
        </p:nvSpPr>
        <p:spPr>
          <a:xfrm>
            <a:off x="1647664" y="1565385"/>
            <a:ext cx="10080000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若取一条拉链，拉开它的一部分，在拉开的两边上各选择一点，分别固定在点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上，把笔尖放在点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处，拉开或闭拢拉链，笔尖经过的点可画出一条曲线，那么曲线上的点应满足怎样的几何条件？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647664" y="4339378"/>
            <a:ext cx="10080000" cy="198026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</a:t>
            </a:r>
            <a:r>
              <a:rPr lang="zh-CN" altLang="zh-CN" sz="2800" kern="100" spc="-45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曲线上的点满足条件</a:t>
            </a:r>
            <a:r>
              <a:rPr lang="zh-CN" altLang="zh-CN" sz="2800" kern="100" spc="-45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MF</a:t>
            </a:r>
            <a:r>
              <a:rPr lang="en-US" altLang="zh-CN" sz="2800" kern="100" spc="-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MF</a:t>
            </a:r>
            <a:r>
              <a:rPr lang="en-US" altLang="zh-CN" sz="2800" kern="100" spc="-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＝常数</a:t>
            </a:r>
            <a:r>
              <a:rPr lang="zh-CN" altLang="zh-CN" sz="2800" kern="100" spc="-45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spc="-45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如果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改变一下笔尖位置，使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常数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得到另一条曲线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49713" y="371049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  <p:pic>
        <p:nvPicPr>
          <p:cNvPr id="250216" name="Picture 360" descr="2-2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3558" y="4405740"/>
            <a:ext cx="2464106" cy="1844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50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502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514350" y="551259"/>
          <a:ext cx="11144250" cy="221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5062" name="文档" r:id="rId1" imgW="11151235" imgH="2228215" progId="Word.Document.12">
                  <p:embed/>
                </p:oleObj>
              </mc:Choice>
              <mc:Fallback>
                <p:oleObj name="文档" r:id="rId1" imgW="11151235" imgH="2228215" progId="Word.Document.12">
                  <p:embed/>
                  <p:pic>
                    <p:nvPicPr>
                      <p:cNvPr id="0" name="图片 2950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551259"/>
                        <a:ext cx="11144250" cy="2219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矩形 9"/>
          <p:cNvSpPr/>
          <p:nvPr/>
        </p:nvSpPr>
        <p:spPr>
          <a:xfrm>
            <a:off x="389206" y="2548868"/>
            <a:ext cx="11412000" cy="324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latin typeface="Times New Roman"/>
              <a:ea typeface="华文细黑"/>
              <a:cs typeface="Times New Roman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1026071" y="1337692"/>
          <a:ext cx="676275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5063" name="文档" r:id="rId8" imgW="684530" imgH="1048385" progId="Word.Document.12">
                  <p:embed/>
                </p:oleObj>
              </mc:Choice>
              <mc:Fallback>
                <p:oleObj name="文档" r:id="rId8" imgW="684530" imgH="1048385" progId="Word.Document.12">
                  <p:embed/>
                  <p:pic>
                    <p:nvPicPr>
                      <p:cNvPr id="0" name="图片 2950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6071" y="1337692"/>
                        <a:ext cx="676275" cy="104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514350" y="2711574"/>
          <a:ext cx="11144250" cy="323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5064" name="文档" r:id="rId10" imgW="11151235" imgH="3241675" progId="Word.Document.12">
                  <p:embed/>
                </p:oleObj>
              </mc:Choice>
              <mc:Fallback>
                <p:oleObj name="文档" r:id="rId10" imgW="11151235" imgH="3241675" progId="Word.Document.12">
                  <p:embed/>
                  <p:pic>
                    <p:nvPicPr>
                      <p:cNvPr id="0" name="图片 2950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711574"/>
                        <a:ext cx="11144250" cy="323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096169" y="185596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192699" y="185596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规律与方法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389206" y="594143"/>
            <a:ext cx="11412000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双曲线定义的理解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定义中距离的差要加绝对值，否则只为双曲线的一支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表示双曲线的左，右焦点，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在右支上；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在左支上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双曲线定义的双向运用：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(0&lt;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，则动点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的轨迹为双曲线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若动点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在双曲线上，则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89206" y="1125538"/>
            <a:ext cx="1141200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求双曲线标准方程的步骤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定位：是指确定与坐标系的相对位置，在标准方程的前提下，确定焦点位于哪条坐标轴上，以确定方程的形式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定量：是指确定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的数值，常由条件列方程组求解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特别提醒：若焦点的位置不明确，应注意分类讨论，也可以设双曲线方程为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的形式，为简单起见，常标明条件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89206" y="45418"/>
            <a:ext cx="1800000" cy="77300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梳理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9206" y="827300"/>
            <a:ext cx="1141200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平面内与两个定点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的距离的差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等于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常数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的点的轨迹叫做双曲线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叫做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双曲线的焦点，两焦点间的距离叫做双曲线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关于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小于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spc="-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spc="-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若将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小于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spc="-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spc="-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改为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等于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spc="-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spc="-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，其余条件不变，则动点轨迹是以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spc="-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spc="-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为端点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包括端点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若将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小于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spc="-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spc="-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改为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大于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spc="-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spc="-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，其余条件不变，则动点轨迹不存在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spc="-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将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绝对值</a:t>
            </a:r>
            <a:r>
              <a:rPr lang="en-US" altLang="zh-CN" sz="2800" kern="100" spc="-7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去掉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其余条件不变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则动点的轨迹只有双曲线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若常数为零，其余条件不变，则点的轨迹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 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04347" y="5374010"/>
            <a:ext cx="3046413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线段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的中垂线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21554" y="89035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绝对值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62958" y="153853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这两个定点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38822" y="217708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焦距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50513" y="344884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两条射线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559702" y="473546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一支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知识点二　双曲线的标准方程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47664" y="1655045"/>
            <a:ext cx="1800000" cy="86175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思考</a:t>
            </a:r>
            <a:r>
              <a:rPr lang="en-US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　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1862994"/>
            <a:ext cx="936104" cy="1232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15"/>
          <p:cNvSpPr/>
          <p:nvPr/>
        </p:nvSpPr>
        <p:spPr>
          <a:xfrm>
            <a:off x="1647664" y="2526940"/>
            <a:ext cx="100800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双曲线的标准方程的推导过程是什么？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8" name="TextBox 17">
            <a:hlinkClick r:id="rId2" action="ppaction://hlinksldjump"/>
          </p:cNvPr>
          <p:cNvSpPr txBox="1"/>
          <p:nvPr/>
        </p:nvSpPr>
        <p:spPr>
          <a:xfrm>
            <a:off x="7998185" y="2725640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389206" y="631329"/>
            <a:ext cx="11412000" cy="516017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建系：以直线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的中点为原点建立平面直角坐标系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设点：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i="1" kern="100" spc="-13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spc="-13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spc="-13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spc="-9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spc="-13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spc="-13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是双曲线上任意一点</a:t>
            </a:r>
            <a:r>
              <a:rPr lang="zh-CN" altLang="zh-CN" sz="2800" kern="100" spc="-9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且双曲线的焦点坐标为</a:t>
            </a:r>
            <a:r>
              <a:rPr lang="en-US" altLang="zh-CN" sz="2800" i="1" kern="100" spc="-130" dirty="0" err="1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spc="-13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spc="-13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spc="-13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spc="-9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spc="-130" dirty="0" smtClean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spc="-1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baseline="-25000" dirty="0" err="1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列式：由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MF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±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9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化简：移项，平方后可得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).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229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14350" y="3446165"/>
          <a:ext cx="11144250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1224" name="文档" r:id="rId1" imgW="11151235" imgH="848995" progId="Word.Document.12">
                  <p:embed/>
                </p:oleObj>
              </mc:Choice>
              <mc:Fallback>
                <p:oleObj name="文档" r:id="rId1" imgW="11151235" imgH="848995" progId="Word.Document.12">
                  <p:embed/>
                  <p:pic>
                    <p:nvPicPr>
                      <p:cNvPr id="0" name="图片 3012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446165"/>
                        <a:ext cx="11144250" cy="847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14350" y="4879082"/>
          <a:ext cx="1114425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1225" name="文档" r:id="rId3" imgW="11151235" imgH="1144270" progId="Word.Document.12">
                  <p:embed/>
                </p:oleObj>
              </mc:Choice>
              <mc:Fallback>
                <p:oleObj name="文档" r:id="rId3" imgW="11151235" imgH="1144270" progId="Word.Document.12">
                  <p:embed/>
                  <p:pic>
                    <p:nvPicPr>
                      <p:cNvPr id="0" name="图片 3012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879082"/>
                        <a:ext cx="1114425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389206" y="1595290"/>
            <a:ext cx="11412000" cy="27084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检验：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从上述过程可以看到，双曲线上任意一点的坐标都满足方程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以方程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为坐标的点到双曲线两个焦点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的距离之差的绝对值为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，即以方程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的解为坐标的点都在双曲线上，这样，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就把方程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叫做双曲线的标准方程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此步骤可省略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5313</Words>
  <Application>Kingsoft Office WPP</Application>
  <PresentationFormat>自定义</PresentationFormat>
  <Paragraphs>474</Paragraphs>
  <Slides>52</Slides>
  <Notes>0</Notes>
  <HiddenSlides>12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52</vt:i4>
      </vt:variant>
    </vt:vector>
  </HeadingPairs>
  <TitlesOfParts>
    <vt:vector size="55" baseType="lpstr">
      <vt:lpstr>7_Office 主题</vt:lpstr>
      <vt:lpstr>Word.Document.12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4476</cp:revision>
  <dcterms:created xsi:type="dcterms:W3CDTF">2014-11-27T01:03:00Z</dcterms:created>
  <dcterms:modified xsi:type="dcterms:W3CDTF">2018-04-10T04:59:28Z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