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docx" ContentType="application/vnd.openxmlformats-officedocument.wordprocessingml.document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9"/>
  </p:notesMasterIdLst>
  <p:handoutMasterIdLst>
    <p:handoutMasterId r:id="rId70"/>
  </p:handoutMasterIdLst>
  <p:sldIdLst>
    <p:sldId id="1158" r:id="rId3"/>
    <p:sldId id="1156" r:id="rId4"/>
    <p:sldId id="699" r:id="rId5"/>
    <p:sldId id="1119" r:id="rId6"/>
    <p:sldId id="794" r:id="rId7"/>
    <p:sldId id="1360" r:id="rId8"/>
    <p:sldId id="1338" r:id="rId9"/>
    <p:sldId id="1300" r:id="rId10"/>
    <p:sldId id="1361" r:id="rId11"/>
    <p:sldId id="1362" r:id="rId12"/>
    <p:sldId id="1363" r:id="rId13"/>
    <p:sldId id="1364" r:id="rId14"/>
    <p:sldId id="1365" r:id="rId15"/>
    <p:sldId id="1370" r:id="rId16"/>
    <p:sldId id="1372" r:id="rId17"/>
    <p:sldId id="1120" r:id="rId18"/>
    <p:sldId id="1110" r:id="rId19"/>
    <p:sldId id="1343" r:id="rId20"/>
    <p:sldId id="1303" r:id="rId21"/>
    <p:sldId id="1121" r:id="rId22"/>
    <p:sldId id="1373" r:id="rId23"/>
    <p:sldId id="1179" r:id="rId24"/>
    <p:sldId id="1350" r:id="rId25"/>
    <p:sldId id="1351" r:id="rId26"/>
    <p:sldId id="1374" r:id="rId27"/>
    <p:sldId id="1375" r:id="rId28"/>
    <p:sldId id="1181" r:id="rId29"/>
    <p:sldId id="1376" r:id="rId30"/>
    <p:sldId id="1277" r:id="rId31"/>
    <p:sldId id="1352" r:id="rId32"/>
    <p:sldId id="1305" r:id="rId33"/>
    <p:sldId id="1354" r:id="rId34"/>
    <p:sldId id="1317" r:id="rId35"/>
    <p:sldId id="1356" r:id="rId36"/>
    <p:sldId id="1377" r:id="rId37"/>
    <p:sldId id="1378" r:id="rId38"/>
    <p:sldId id="1380" r:id="rId39"/>
    <p:sldId id="1379" r:id="rId40"/>
    <p:sldId id="1381" r:id="rId41"/>
    <p:sldId id="1382" r:id="rId42"/>
    <p:sldId id="1383" r:id="rId43"/>
    <p:sldId id="1384" r:id="rId44"/>
    <p:sldId id="1385" r:id="rId45"/>
    <p:sldId id="1386" r:id="rId46"/>
    <p:sldId id="1387" r:id="rId47"/>
    <p:sldId id="1388" r:id="rId48"/>
    <p:sldId id="1389" r:id="rId49"/>
    <p:sldId id="1390" r:id="rId50"/>
    <p:sldId id="1391" r:id="rId51"/>
    <p:sldId id="1392" r:id="rId52"/>
    <p:sldId id="1393" r:id="rId53"/>
    <p:sldId id="1394" r:id="rId54"/>
    <p:sldId id="1395" r:id="rId55"/>
    <p:sldId id="1396" r:id="rId56"/>
    <p:sldId id="1397" r:id="rId57"/>
    <p:sldId id="1398" r:id="rId58"/>
    <p:sldId id="1333" r:id="rId59"/>
    <p:sldId id="1260" r:id="rId60"/>
    <p:sldId id="1357" r:id="rId61"/>
    <p:sldId id="1147" r:id="rId62"/>
    <p:sldId id="1144" r:id="rId63"/>
    <p:sldId id="1145" r:id="rId64"/>
    <p:sldId id="1148" r:id="rId65"/>
    <p:sldId id="1149" r:id="rId66"/>
    <p:sldId id="1150" r:id="rId67"/>
    <p:sldId id="1151" r:id="rId68"/>
  </p:sldIdLst>
  <p:sldSz cx="12190095" cy="6859270"/>
  <p:notesSz cx="6858000" cy="9144000"/>
  <p:defaultTextStyle>
    <a:defPPr>
      <a:defRPr lang="zh-CN"/>
    </a:defPPr>
    <a:lvl1pPr marL="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B4C7E7"/>
    <a:srgbClr val="FFD966"/>
    <a:srgbClr val="F3EFE5"/>
    <a:srgbClr val="00CCFF"/>
    <a:srgbClr val="FF9900"/>
    <a:srgbClr val="0000CC"/>
    <a:srgbClr val="9BBD59"/>
    <a:srgbClr val="7BC14A"/>
    <a:srgbClr val="6DDA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877" autoAdjust="0"/>
    <p:restoredTop sz="99765" autoAdjust="0"/>
  </p:normalViewPr>
  <p:slideViewPr>
    <p:cSldViewPr>
      <p:cViewPr>
        <p:scale>
          <a:sx n="100" d="100"/>
          <a:sy n="100" d="100"/>
        </p:scale>
        <p:origin x="-276" y="-312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9" d="100"/>
          <a:sy n="79" d="100"/>
        </p:scale>
        <p:origin x="-396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3" Type="http://schemas.openxmlformats.org/officeDocument/2006/relationships/tableStyles" Target="tableStyles.xml"/><Relationship Id="rId72" Type="http://schemas.openxmlformats.org/officeDocument/2006/relationships/viewProps" Target="viewProps.xml"/><Relationship Id="rId71" Type="http://schemas.openxmlformats.org/officeDocument/2006/relationships/presProps" Target="presProps.xml"/><Relationship Id="rId70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69" Type="http://schemas.openxmlformats.org/officeDocument/2006/relationships/notesMaster" Target="notesMasters/notesMaster1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image" Target="../media/image24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image" Target="../media/image28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image" Target="../media/image31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image" Target="../media/image36.emf"/><Relationship Id="rId1" Type="http://schemas.openxmlformats.org/officeDocument/2006/relationships/image" Target="../media/image3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0.vml.rels><?xml version="1.0" encoding="UTF-8" standalone="yes"?>
<Relationships xmlns="http://schemas.openxmlformats.org/package/2006/relationships"><Relationship Id="rId4" Type="http://schemas.openxmlformats.org/officeDocument/2006/relationships/image" Target="../media/image41.emf"/><Relationship Id="rId3" Type="http://schemas.openxmlformats.org/officeDocument/2006/relationships/image" Target="../media/image40.emf"/><Relationship Id="rId2" Type="http://schemas.openxmlformats.org/officeDocument/2006/relationships/image" Target="../media/image39.emf"/><Relationship Id="rId1" Type="http://schemas.openxmlformats.org/officeDocument/2006/relationships/image" Target="../media/image38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2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4.emf"/><Relationship Id="rId1" Type="http://schemas.openxmlformats.org/officeDocument/2006/relationships/image" Target="../media/image43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24.vml.rels><?xml version="1.0" encoding="UTF-8" standalone="yes"?>
<Relationships xmlns="http://schemas.openxmlformats.org/package/2006/relationships"><Relationship Id="rId3" Type="http://schemas.openxmlformats.org/officeDocument/2006/relationships/image" Target="../media/image48.emf"/><Relationship Id="rId2" Type="http://schemas.openxmlformats.org/officeDocument/2006/relationships/image" Target="../media/image47.emf"/><Relationship Id="rId1" Type="http://schemas.openxmlformats.org/officeDocument/2006/relationships/image" Target="../media/image46.emf"/></Relationships>
</file>

<file path=ppt/drawings/_rels/vmlDrawing25.vml.rels><?xml version="1.0" encoding="UTF-8" standalone="yes"?>
<Relationships xmlns="http://schemas.openxmlformats.org/package/2006/relationships"><Relationship Id="rId2" Type="http://schemas.openxmlformats.org/officeDocument/2006/relationships/image" Target="../media/image50.emf"/><Relationship Id="rId1" Type="http://schemas.openxmlformats.org/officeDocument/2006/relationships/image" Target="../media/image49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27.vml.rels><?xml version="1.0" encoding="UTF-8" standalone="yes"?>
<Relationships xmlns="http://schemas.openxmlformats.org/package/2006/relationships"><Relationship Id="rId2" Type="http://schemas.openxmlformats.org/officeDocument/2006/relationships/image" Target="../media/image50.emf"/><Relationship Id="rId1" Type="http://schemas.openxmlformats.org/officeDocument/2006/relationships/image" Target="../media/image51.emf"/></Relationships>
</file>

<file path=ppt/drawings/_rels/vmlDrawing28.vml.rels><?xml version="1.0" encoding="UTF-8" standalone="yes"?>
<Relationships xmlns="http://schemas.openxmlformats.org/package/2006/relationships"><Relationship Id="rId2" Type="http://schemas.openxmlformats.org/officeDocument/2006/relationships/image" Target="../media/image53.emf"/><Relationship Id="rId1" Type="http://schemas.openxmlformats.org/officeDocument/2006/relationships/image" Target="../media/image52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3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7.emf"/><Relationship Id="rId1" Type="http://schemas.openxmlformats.org/officeDocument/2006/relationships/image" Target="../media/image56.emf"/></Relationships>
</file>

<file path=ppt/drawings/_rels/vmlDrawing3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0.emf"/><Relationship Id="rId1" Type="http://schemas.openxmlformats.org/officeDocument/2006/relationships/image" Target="../media/image59.emf"/></Relationships>
</file>

<file path=ppt/drawings/_rels/vmlDrawing33.vml.rels><?xml version="1.0" encoding="UTF-8" standalone="yes"?>
<Relationships xmlns="http://schemas.openxmlformats.org/package/2006/relationships"><Relationship Id="rId3" Type="http://schemas.openxmlformats.org/officeDocument/2006/relationships/image" Target="../media/image63.emf"/><Relationship Id="rId2" Type="http://schemas.openxmlformats.org/officeDocument/2006/relationships/image" Target="../media/image62.emf"/><Relationship Id="rId1" Type="http://schemas.openxmlformats.org/officeDocument/2006/relationships/image" Target="../media/image61.emf"/></Relationships>
</file>

<file path=ppt/drawings/_rels/vmlDrawing34.vml.rels><?xml version="1.0" encoding="UTF-8" standalone="yes"?>
<Relationships xmlns="http://schemas.openxmlformats.org/package/2006/relationships"><Relationship Id="rId2" Type="http://schemas.openxmlformats.org/officeDocument/2006/relationships/image" Target="../media/image65.emf"/><Relationship Id="rId1" Type="http://schemas.openxmlformats.org/officeDocument/2006/relationships/image" Target="../media/image64.emf"/></Relationships>
</file>

<file path=ppt/drawings/_rels/vmlDrawing35.vml.rels><?xml version="1.0" encoding="UTF-8" standalone="yes"?>
<Relationships xmlns="http://schemas.openxmlformats.org/package/2006/relationships"><Relationship Id="rId3" Type="http://schemas.openxmlformats.org/officeDocument/2006/relationships/image" Target="../media/image68.emf"/><Relationship Id="rId2" Type="http://schemas.openxmlformats.org/officeDocument/2006/relationships/image" Target="../media/image67.emf"/><Relationship Id="rId1" Type="http://schemas.openxmlformats.org/officeDocument/2006/relationships/image" Target="../media/image66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37.vml.rels><?xml version="1.0" encoding="UTF-8" standalone="yes"?>
<Relationships xmlns="http://schemas.openxmlformats.org/package/2006/relationships"><Relationship Id="rId2" Type="http://schemas.openxmlformats.org/officeDocument/2006/relationships/image" Target="../media/image71.emf"/><Relationship Id="rId1" Type="http://schemas.openxmlformats.org/officeDocument/2006/relationships/image" Target="../media/image70.emf"/></Relationships>
</file>

<file path=ppt/drawings/_rels/vmlDrawing38.vml.rels><?xml version="1.0" encoding="UTF-8" standalone="yes"?>
<Relationships xmlns="http://schemas.openxmlformats.org/package/2006/relationships"><Relationship Id="rId2" Type="http://schemas.openxmlformats.org/officeDocument/2006/relationships/image" Target="../media/image73.emf"/><Relationship Id="rId1" Type="http://schemas.openxmlformats.org/officeDocument/2006/relationships/image" Target="../media/image72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40.vml.rels><?xml version="1.0" encoding="UTF-8" standalone="yes"?>
<Relationships xmlns="http://schemas.openxmlformats.org/package/2006/relationships"><Relationship Id="rId2" Type="http://schemas.openxmlformats.org/officeDocument/2006/relationships/image" Target="../media/image76.emf"/><Relationship Id="rId1" Type="http://schemas.openxmlformats.org/officeDocument/2006/relationships/image" Target="../media/image75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emf"/></Relationships>
</file>

<file path=ppt/drawings/_rels/vmlDrawing42.vml.rels><?xml version="1.0" encoding="UTF-8" standalone="yes"?>
<Relationships xmlns="http://schemas.openxmlformats.org/package/2006/relationships"><Relationship Id="rId2" Type="http://schemas.openxmlformats.org/officeDocument/2006/relationships/image" Target="../media/image79.emf"/><Relationship Id="rId1" Type="http://schemas.openxmlformats.org/officeDocument/2006/relationships/image" Target="../media/image78.emf"/></Relationships>
</file>

<file path=ppt/drawings/_rels/vmlDrawing43.vml.rels><?xml version="1.0" encoding="UTF-8" standalone="yes"?>
<Relationships xmlns="http://schemas.openxmlformats.org/package/2006/relationships"><Relationship Id="rId2" Type="http://schemas.openxmlformats.org/officeDocument/2006/relationships/image" Target="../media/image81.emf"/><Relationship Id="rId1" Type="http://schemas.openxmlformats.org/officeDocument/2006/relationships/image" Target="../media/image80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2.emf"/></Relationships>
</file>

<file path=ppt/drawings/_rels/vmlDrawing45.vml.rels><?xml version="1.0" encoding="UTF-8" standalone="yes"?>
<Relationships xmlns="http://schemas.openxmlformats.org/package/2006/relationships"><Relationship Id="rId2" Type="http://schemas.openxmlformats.org/officeDocument/2006/relationships/image" Target="../media/image84.emf"/><Relationship Id="rId1" Type="http://schemas.openxmlformats.org/officeDocument/2006/relationships/image" Target="../media/image83.emf"/></Relationships>
</file>

<file path=ppt/drawings/_rels/vmlDrawing46.vml.rels><?xml version="1.0" encoding="UTF-8" standalone="yes"?>
<Relationships xmlns="http://schemas.openxmlformats.org/package/2006/relationships"><Relationship Id="rId2" Type="http://schemas.openxmlformats.org/officeDocument/2006/relationships/image" Target="../media/image86.emf"/><Relationship Id="rId1" Type="http://schemas.openxmlformats.org/officeDocument/2006/relationships/image" Target="../media/image85.emf"/></Relationships>
</file>

<file path=ppt/drawings/_rels/vmlDrawing47.vml.rels><?xml version="1.0" encoding="UTF-8" standalone="yes"?>
<Relationships xmlns="http://schemas.openxmlformats.org/package/2006/relationships"><Relationship Id="rId2" Type="http://schemas.openxmlformats.org/officeDocument/2006/relationships/image" Target="../media/image88.emf"/><Relationship Id="rId1" Type="http://schemas.openxmlformats.org/officeDocument/2006/relationships/image" Target="../media/image87.emf"/></Relationships>
</file>

<file path=ppt/drawings/_rels/vmlDrawing48.vml.rels><?xml version="1.0" encoding="UTF-8" standalone="yes"?>
<Relationships xmlns="http://schemas.openxmlformats.org/package/2006/relationships"><Relationship Id="rId2" Type="http://schemas.openxmlformats.org/officeDocument/2006/relationships/image" Target="../media/image90.emf"/><Relationship Id="rId1" Type="http://schemas.openxmlformats.org/officeDocument/2006/relationships/image" Target="../media/image89.emf"/></Relationships>
</file>

<file path=ppt/drawings/_rels/vmlDrawing49.vml.rels><?xml version="1.0" encoding="UTF-8" standalone="yes"?>
<Relationships xmlns="http://schemas.openxmlformats.org/package/2006/relationships"><Relationship Id="rId3" Type="http://schemas.openxmlformats.org/officeDocument/2006/relationships/image" Target="../media/image93.emf"/><Relationship Id="rId2" Type="http://schemas.openxmlformats.org/officeDocument/2006/relationships/image" Target="../media/image92.emf"/><Relationship Id="rId1" Type="http://schemas.openxmlformats.org/officeDocument/2006/relationships/image" Target="../media/image9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50.vml.rels><?xml version="1.0" encoding="UTF-8" standalone="yes"?>
<Relationships xmlns="http://schemas.openxmlformats.org/package/2006/relationships"><Relationship Id="rId3" Type="http://schemas.openxmlformats.org/officeDocument/2006/relationships/image" Target="../media/image96.emf"/><Relationship Id="rId2" Type="http://schemas.openxmlformats.org/officeDocument/2006/relationships/image" Target="../media/image95.emf"/><Relationship Id="rId1" Type="http://schemas.openxmlformats.org/officeDocument/2006/relationships/image" Target="../media/image94.e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image" Target="../media/image18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D594FB-2808-45A5-BDC8-80C0F481B2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5B4082-C5AE-46D0-A000-D929E8B2595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FAA0F-2349-45DA-9EBD-9D94C9A1CF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3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image" Target="../media/image8.emf"/><Relationship Id="rId1" Type="http://schemas.openxmlformats.org/officeDocument/2006/relationships/package" Target="../embeddings/Document3.docx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4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emf"/><Relationship Id="rId2" Type="http://schemas.openxmlformats.org/officeDocument/2006/relationships/package" Target="../embeddings/Document4.docx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5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emf"/><Relationship Id="rId2" Type="http://schemas.openxmlformats.org/officeDocument/2006/relationships/package" Target="../embeddings/Document5.docx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6.v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3.emf"/><Relationship Id="rId6" Type="http://schemas.openxmlformats.org/officeDocument/2006/relationships/package" Target="../embeddings/Document8.docx"/><Relationship Id="rId5" Type="http://schemas.openxmlformats.org/officeDocument/2006/relationships/image" Target="../media/image12.emf"/><Relationship Id="rId4" Type="http://schemas.openxmlformats.org/officeDocument/2006/relationships/package" Target="../embeddings/Document7.docx"/><Relationship Id="rId3" Type="http://schemas.openxmlformats.org/officeDocument/2006/relationships/image" Target="../media/image7.png"/><Relationship Id="rId2" Type="http://schemas.openxmlformats.org/officeDocument/2006/relationships/image" Target="../media/image11.emf"/><Relationship Id="rId1" Type="http://schemas.openxmlformats.org/officeDocument/2006/relationships/package" Target="../embeddings/Document6.docx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7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emf"/><Relationship Id="rId1" Type="http://schemas.openxmlformats.org/officeDocument/2006/relationships/package" Target="../embeddings/Document9.docx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image" Target="../media/image20.emf"/><Relationship Id="rId7" Type="http://schemas.openxmlformats.org/officeDocument/2006/relationships/package" Target="../embeddings/Document12.docx"/><Relationship Id="rId6" Type="http://schemas.openxmlformats.org/officeDocument/2006/relationships/image" Target="../media/image19.emf"/><Relationship Id="rId5" Type="http://schemas.openxmlformats.org/officeDocument/2006/relationships/package" Target="../embeddings/Document11.docx"/><Relationship Id="rId4" Type="http://schemas.openxmlformats.org/officeDocument/2006/relationships/image" Target="../media/image18.emf"/><Relationship Id="rId3" Type="http://schemas.openxmlformats.org/officeDocument/2006/relationships/package" Target="../embeddings/Document10.docx"/><Relationship Id="rId2" Type="http://schemas.openxmlformats.org/officeDocument/2006/relationships/image" Target="../media/image17.png"/><Relationship Id="rId11" Type="http://schemas.openxmlformats.org/officeDocument/2006/relationships/vmlDrawing" Target="../drawings/vmlDrawing8.vml"/><Relationship Id="rId10" Type="http://schemas.openxmlformats.org/officeDocument/2006/relationships/slideLayout" Target="../slideLayouts/slideLayout2.xml"/><Relationship Id="rId1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8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9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emf"/><Relationship Id="rId1" Type="http://schemas.openxmlformats.org/officeDocument/2006/relationships/package" Target="../embeddings/Document13.docx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0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emf"/><Relationship Id="rId1" Type="http://schemas.openxmlformats.org/officeDocument/2006/relationships/package" Target="../embeddings/Document14.docx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1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5.emf"/><Relationship Id="rId3" Type="http://schemas.openxmlformats.org/officeDocument/2006/relationships/package" Target="../embeddings/Document16.docx"/><Relationship Id="rId2" Type="http://schemas.openxmlformats.org/officeDocument/2006/relationships/image" Target="../media/image24.emf"/><Relationship Id="rId1" Type="http://schemas.openxmlformats.org/officeDocument/2006/relationships/package" Target="../embeddings/Document15.docx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2.vml"/><Relationship Id="rId4" Type="http://schemas.openxmlformats.org/officeDocument/2006/relationships/slideLayout" Target="../slideLayouts/slideLayout2.xml"/><Relationship Id="rId3" Type="http://schemas.openxmlformats.org/officeDocument/2006/relationships/slide" Target="slide23.xml"/><Relationship Id="rId2" Type="http://schemas.openxmlformats.org/officeDocument/2006/relationships/image" Target="../media/image26.emf"/><Relationship Id="rId1" Type="http://schemas.openxmlformats.org/officeDocument/2006/relationships/package" Target="../embeddings/Document17.docx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3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7.emf"/><Relationship Id="rId1" Type="http://schemas.openxmlformats.org/officeDocument/2006/relationships/package" Target="../embeddings/Document18.docx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4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9.emf"/><Relationship Id="rId3" Type="http://schemas.openxmlformats.org/officeDocument/2006/relationships/package" Target="../embeddings/Document20.docx"/><Relationship Id="rId2" Type="http://schemas.openxmlformats.org/officeDocument/2006/relationships/image" Target="../media/image28.emf"/><Relationship Id="rId1" Type="http://schemas.openxmlformats.org/officeDocument/2006/relationships/package" Target="../embeddings/Document19.docx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5.vml"/><Relationship Id="rId4" Type="http://schemas.openxmlformats.org/officeDocument/2006/relationships/slideLayout" Target="../slideLayouts/slideLayout2.xml"/><Relationship Id="rId3" Type="http://schemas.openxmlformats.org/officeDocument/2006/relationships/slide" Target="slide26.xml"/><Relationship Id="rId2" Type="http://schemas.openxmlformats.org/officeDocument/2006/relationships/image" Target="../media/image30.emf"/><Relationship Id="rId1" Type="http://schemas.openxmlformats.org/officeDocument/2006/relationships/package" Target="../embeddings/Document21.docx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6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2.emf"/><Relationship Id="rId3" Type="http://schemas.openxmlformats.org/officeDocument/2006/relationships/package" Target="../embeddings/Document23.docx"/><Relationship Id="rId2" Type="http://schemas.openxmlformats.org/officeDocument/2006/relationships/image" Target="../media/image31.emf"/><Relationship Id="rId1" Type="http://schemas.openxmlformats.org/officeDocument/2006/relationships/package" Target="../embeddings/Document22.docx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7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3.emf"/><Relationship Id="rId2" Type="http://schemas.openxmlformats.org/officeDocument/2006/relationships/package" Target="../embeddings/Document24.docx"/><Relationship Id="rId1" Type="http://schemas.openxmlformats.org/officeDocument/2006/relationships/image" Target="../media/image23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8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4.emf"/><Relationship Id="rId1" Type="http://schemas.openxmlformats.org/officeDocument/2006/relationships/package" Target="../embeddings/Document25.docx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9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7.emf"/><Relationship Id="rId5" Type="http://schemas.openxmlformats.org/officeDocument/2006/relationships/package" Target="../embeddings/Document28.docx"/><Relationship Id="rId4" Type="http://schemas.openxmlformats.org/officeDocument/2006/relationships/image" Target="../media/image36.emf"/><Relationship Id="rId3" Type="http://schemas.openxmlformats.org/officeDocument/2006/relationships/package" Target="../embeddings/Document27.docx"/><Relationship Id="rId2" Type="http://schemas.openxmlformats.org/officeDocument/2006/relationships/image" Target="../media/image35.emf"/><Relationship Id="rId1" Type="http://schemas.openxmlformats.org/officeDocument/2006/relationships/package" Target="../embeddings/Document26.docx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60.xml"/><Relationship Id="rId3" Type="http://schemas.openxmlformats.org/officeDocument/2006/relationships/image" Target="../media/image2.png"/><Relationship Id="rId2" Type="http://schemas.openxmlformats.org/officeDocument/2006/relationships/slide" Target="slide4.xml"/><Relationship Id="rId1" Type="http://schemas.openxmlformats.org/officeDocument/2006/relationships/slide" Target="slide16.xml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41.emf"/><Relationship Id="rId7" Type="http://schemas.openxmlformats.org/officeDocument/2006/relationships/package" Target="../embeddings/Document32.docx"/><Relationship Id="rId6" Type="http://schemas.openxmlformats.org/officeDocument/2006/relationships/image" Target="../media/image40.emf"/><Relationship Id="rId5" Type="http://schemas.openxmlformats.org/officeDocument/2006/relationships/package" Target="../embeddings/Document31.docx"/><Relationship Id="rId4" Type="http://schemas.openxmlformats.org/officeDocument/2006/relationships/image" Target="../media/image39.emf"/><Relationship Id="rId3" Type="http://schemas.openxmlformats.org/officeDocument/2006/relationships/package" Target="../embeddings/Document30.docx"/><Relationship Id="rId2" Type="http://schemas.openxmlformats.org/officeDocument/2006/relationships/image" Target="../media/image38.emf"/><Relationship Id="rId10" Type="http://schemas.openxmlformats.org/officeDocument/2006/relationships/vmlDrawing" Target="../drawings/vmlDrawing20.vml"/><Relationship Id="rId1" Type="http://schemas.openxmlformats.org/officeDocument/2006/relationships/package" Target="../embeddings/Document29.docx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1.vml"/><Relationship Id="rId4" Type="http://schemas.openxmlformats.org/officeDocument/2006/relationships/slideLayout" Target="../slideLayouts/slideLayout2.xml"/><Relationship Id="rId3" Type="http://schemas.openxmlformats.org/officeDocument/2006/relationships/slide" Target="slide32.xml"/><Relationship Id="rId2" Type="http://schemas.openxmlformats.org/officeDocument/2006/relationships/image" Target="../media/image42.emf"/><Relationship Id="rId1" Type="http://schemas.openxmlformats.org/officeDocument/2006/relationships/package" Target="../embeddings/Document33.docx"/></Relationships>
</file>

<file path=ppt/slides/_rels/slide32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2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4.emf"/><Relationship Id="rId3" Type="http://schemas.openxmlformats.org/officeDocument/2006/relationships/package" Target="../embeddings/Document35.docx"/><Relationship Id="rId2" Type="http://schemas.openxmlformats.org/officeDocument/2006/relationships/image" Target="../media/image43.emf"/><Relationship Id="rId1" Type="http://schemas.openxmlformats.org/officeDocument/2006/relationships/package" Target="../embeddings/Document34.docx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3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5.emf"/><Relationship Id="rId2" Type="http://schemas.openxmlformats.org/officeDocument/2006/relationships/package" Target="../embeddings/Document36.docx"/><Relationship Id="rId1" Type="http://schemas.openxmlformats.org/officeDocument/2006/relationships/image" Target="../media/image23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24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48.emf"/><Relationship Id="rId5" Type="http://schemas.openxmlformats.org/officeDocument/2006/relationships/package" Target="../embeddings/Document39.docx"/><Relationship Id="rId4" Type="http://schemas.openxmlformats.org/officeDocument/2006/relationships/image" Target="../media/image47.emf"/><Relationship Id="rId3" Type="http://schemas.openxmlformats.org/officeDocument/2006/relationships/package" Target="../embeddings/Document38.docx"/><Relationship Id="rId2" Type="http://schemas.openxmlformats.org/officeDocument/2006/relationships/image" Target="../media/image46.emf"/><Relationship Id="rId1" Type="http://schemas.openxmlformats.org/officeDocument/2006/relationships/package" Target="../embeddings/Document37.docx"/></Relationships>
</file>

<file path=ppt/slides/_rels/slide35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5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0.emf"/><Relationship Id="rId3" Type="http://schemas.openxmlformats.org/officeDocument/2006/relationships/package" Target="../embeddings/Document41.docx"/><Relationship Id="rId2" Type="http://schemas.openxmlformats.org/officeDocument/2006/relationships/image" Target="../media/image49.emf"/><Relationship Id="rId1" Type="http://schemas.openxmlformats.org/officeDocument/2006/relationships/package" Target="../embeddings/Document40.docx"/></Relationships>
</file>

<file path=ppt/slides/_rels/slide36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6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0.emf"/><Relationship Id="rId2" Type="http://schemas.openxmlformats.org/officeDocument/2006/relationships/package" Target="../embeddings/Document42.docx"/><Relationship Id="rId1" Type="http://schemas.openxmlformats.org/officeDocument/2006/relationships/image" Target="../media/image23.png"/></Relationships>
</file>

<file path=ppt/slides/_rels/slide37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7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0.emf"/><Relationship Id="rId3" Type="http://schemas.openxmlformats.org/officeDocument/2006/relationships/package" Target="../embeddings/Document44.docx"/><Relationship Id="rId2" Type="http://schemas.openxmlformats.org/officeDocument/2006/relationships/image" Target="../media/image51.emf"/><Relationship Id="rId1" Type="http://schemas.openxmlformats.org/officeDocument/2006/relationships/package" Target="../embeddings/Document43.docx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39.xml"/></Relationships>
</file>

<file path=ppt/slides/_rels/slide39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8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3.emf"/><Relationship Id="rId3" Type="http://schemas.openxmlformats.org/officeDocument/2006/relationships/package" Target="../embeddings/Document46.docx"/><Relationship Id="rId2" Type="http://schemas.openxmlformats.org/officeDocument/2006/relationships/image" Target="../media/image52.emf"/><Relationship Id="rId1" Type="http://schemas.openxmlformats.org/officeDocument/2006/relationships/package" Target="../embeddings/Document45.docx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9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4.emf"/><Relationship Id="rId1" Type="http://schemas.openxmlformats.org/officeDocument/2006/relationships/package" Target="../embeddings/Document47.docx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0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5.emf"/><Relationship Id="rId1" Type="http://schemas.openxmlformats.org/officeDocument/2006/relationships/package" Target="../embeddings/Document48.docx"/></Relationships>
</file>

<file path=ppt/slides/_rels/slide42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31.v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7.emf"/><Relationship Id="rId4" Type="http://schemas.openxmlformats.org/officeDocument/2006/relationships/package" Target="../embeddings/Document50.docx"/><Relationship Id="rId3" Type="http://schemas.openxmlformats.org/officeDocument/2006/relationships/image" Target="../media/image56.emf"/><Relationship Id="rId2" Type="http://schemas.openxmlformats.org/officeDocument/2006/relationships/package" Target="../embeddings/Document49.docx"/><Relationship Id="rId1" Type="http://schemas.openxmlformats.org/officeDocument/2006/relationships/image" Target="../media/image23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8.png"/></Relationships>
</file>

<file path=ppt/slides/_rels/slide44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32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0.emf"/><Relationship Id="rId3" Type="http://schemas.openxmlformats.org/officeDocument/2006/relationships/package" Target="../embeddings/Document52.docx"/><Relationship Id="rId2" Type="http://schemas.openxmlformats.org/officeDocument/2006/relationships/image" Target="../media/image59.emf"/><Relationship Id="rId1" Type="http://schemas.openxmlformats.org/officeDocument/2006/relationships/package" Target="../embeddings/Document51.docx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33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63.emf"/><Relationship Id="rId5" Type="http://schemas.openxmlformats.org/officeDocument/2006/relationships/package" Target="../embeddings/Document55.docx"/><Relationship Id="rId4" Type="http://schemas.openxmlformats.org/officeDocument/2006/relationships/image" Target="../media/image62.emf"/><Relationship Id="rId3" Type="http://schemas.openxmlformats.org/officeDocument/2006/relationships/package" Target="../embeddings/Document54.docx"/><Relationship Id="rId2" Type="http://schemas.openxmlformats.org/officeDocument/2006/relationships/image" Target="../media/image61.emf"/><Relationship Id="rId1" Type="http://schemas.openxmlformats.org/officeDocument/2006/relationships/package" Target="../embeddings/Document53.docx"/></Relationships>
</file>

<file path=ppt/slides/_rels/slide46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34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5.emf"/><Relationship Id="rId3" Type="http://schemas.openxmlformats.org/officeDocument/2006/relationships/package" Target="../embeddings/Document57.docx"/><Relationship Id="rId2" Type="http://schemas.openxmlformats.org/officeDocument/2006/relationships/image" Target="../media/image64.emf"/><Relationship Id="rId1" Type="http://schemas.openxmlformats.org/officeDocument/2006/relationships/package" Target="../embeddings/Document56.docx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35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68.emf"/><Relationship Id="rId5" Type="http://schemas.openxmlformats.org/officeDocument/2006/relationships/package" Target="../embeddings/Document60.docx"/><Relationship Id="rId4" Type="http://schemas.openxmlformats.org/officeDocument/2006/relationships/image" Target="../media/image67.emf"/><Relationship Id="rId3" Type="http://schemas.openxmlformats.org/officeDocument/2006/relationships/package" Target="../embeddings/Document59.docx"/><Relationship Id="rId2" Type="http://schemas.openxmlformats.org/officeDocument/2006/relationships/image" Target="../media/image66.emf"/><Relationship Id="rId1" Type="http://schemas.openxmlformats.org/officeDocument/2006/relationships/package" Target="../embeddings/Document58.docx"/></Relationships>
</file>

<file path=ppt/slides/_rels/slide48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36.vml"/><Relationship Id="rId4" Type="http://schemas.openxmlformats.org/officeDocument/2006/relationships/slideLayout" Target="../slideLayouts/slideLayout2.xml"/><Relationship Id="rId3" Type="http://schemas.openxmlformats.org/officeDocument/2006/relationships/slide" Target="slide49.xml"/><Relationship Id="rId2" Type="http://schemas.openxmlformats.org/officeDocument/2006/relationships/image" Target="../media/image69.emf"/><Relationship Id="rId1" Type="http://schemas.openxmlformats.org/officeDocument/2006/relationships/package" Target="../embeddings/Document61.docx"/></Relationships>
</file>

<file path=ppt/slides/_rels/slide49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37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1.emf"/><Relationship Id="rId3" Type="http://schemas.openxmlformats.org/officeDocument/2006/relationships/package" Target="../embeddings/Document63.docx"/><Relationship Id="rId2" Type="http://schemas.openxmlformats.org/officeDocument/2006/relationships/image" Target="../media/image70.emf"/><Relationship Id="rId1" Type="http://schemas.openxmlformats.org/officeDocument/2006/relationships/package" Target="../embeddings/Document62.docx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emf"/><Relationship Id="rId3" Type="http://schemas.openxmlformats.org/officeDocument/2006/relationships/package" Target="../embeddings/Document1.docx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50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38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3.emf"/><Relationship Id="rId3" Type="http://schemas.openxmlformats.org/officeDocument/2006/relationships/package" Target="../embeddings/Document65.docx"/><Relationship Id="rId2" Type="http://schemas.openxmlformats.org/officeDocument/2006/relationships/image" Target="../media/image72.emf"/><Relationship Id="rId1" Type="http://schemas.openxmlformats.org/officeDocument/2006/relationships/package" Target="../embeddings/Document64.docx"/></Relationships>
</file>

<file path=ppt/slides/_rels/slide5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9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4.emf"/><Relationship Id="rId1" Type="http://schemas.openxmlformats.org/officeDocument/2006/relationships/package" Target="../embeddings/Document66.docx"/></Relationships>
</file>

<file path=ppt/slides/_rels/slide52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40.v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76.emf"/><Relationship Id="rId4" Type="http://schemas.openxmlformats.org/officeDocument/2006/relationships/package" Target="../embeddings/Document68.docx"/><Relationship Id="rId3" Type="http://schemas.openxmlformats.org/officeDocument/2006/relationships/image" Target="../media/image75.emf"/><Relationship Id="rId2" Type="http://schemas.openxmlformats.org/officeDocument/2006/relationships/package" Target="../embeddings/Document67.docx"/><Relationship Id="rId1" Type="http://schemas.openxmlformats.org/officeDocument/2006/relationships/image" Target="../media/image23.png"/></Relationships>
</file>

<file path=ppt/slides/_rels/slide5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7.emf"/><Relationship Id="rId1" Type="http://schemas.openxmlformats.org/officeDocument/2006/relationships/package" Target="../embeddings/Document69.docx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55.xml"/></Relationships>
</file>

<file path=ppt/slides/_rels/slide55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42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9.emf"/><Relationship Id="rId3" Type="http://schemas.openxmlformats.org/officeDocument/2006/relationships/package" Target="../embeddings/Document71.docx"/><Relationship Id="rId2" Type="http://schemas.openxmlformats.org/officeDocument/2006/relationships/image" Target="../media/image78.emf"/><Relationship Id="rId1" Type="http://schemas.openxmlformats.org/officeDocument/2006/relationships/package" Target="../embeddings/Document70.docx"/></Relationships>
</file>

<file path=ppt/slides/_rels/slide56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43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1.emf"/><Relationship Id="rId3" Type="http://schemas.openxmlformats.org/officeDocument/2006/relationships/package" Target="../embeddings/Document73.docx"/><Relationship Id="rId2" Type="http://schemas.openxmlformats.org/officeDocument/2006/relationships/image" Target="../media/image80.emf"/><Relationship Id="rId1" Type="http://schemas.openxmlformats.org/officeDocument/2006/relationships/package" Target="../embeddings/Document72.docx"/></Relationships>
</file>

<file path=ppt/slides/_rels/slide5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58.xml"/><Relationship Id="rId2" Type="http://schemas.openxmlformats.org/officeDocument/2006/relationships/image" Target="../media/image17.png"/><Relationship Id="rId1" Type="http://schemas.openxmlformats.org/officeDocument/2006/relationships/slide" Target="slide3.xml"/></Relationships>
</file>

<file path=ppt/slides/_rels/slide5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4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2.emf"/><Relationship Id="rId1" Type="http://schemas.openxmlformats.org/officeDocument/2006/relationships/package" Target="../embeddings/Document74.docx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45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84.emf"/><Relationship Id="rId5" Type="http://schemas.openxmlformats.org/officeDocument/2006/relationships/package" Target="../embeddings/Document76.docx"/><Relationship Id="rId4" Type="http://schemas.openxmlformats.org/officeDocument/2006/relationships/image" Target="../media/image83.emf"/><Relationship Id="rId3" Type="http://schemas.openxmlformats.org/officeDocument/2006/relationships/package" Target="../embeddings/Document75.docx"/><Relationship Id="rId2" Type="http://schemas.openxmlformats.org/officeDocument/2006/relationships/image" Target="../media/image17.png"/><Relationship Id="rId1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9" Type="http://schemas.openxmlformats.org/officeDocument/2006/relationships/slide" Target="slide61.xml"/><Relationship Id="rId8" Type="http://schemas.openxmlformats.org/officeDocument/2006/relationships/slide" Target="slide65.xml"/><Relationship Id="rId7" Type="http://schemas.openxmlformats.org/officeDocument/2006/relationships/slide" Target="slide64.xml"/><Relationship Id="rId6" Type="http://schemas.openxmlformats.org/officeDocument/2006/relationships/slide" Target="slide63.xml"/><Relationship Id="rId5" Type="http://schemas.openxmlformats.org/officeDocument/2006/relationships/slide" Target="slide62.xml"/><Relationship Id="rId4" Type="http://schemas.openxmlformats.org/officeDocument/2006/relationships/image" Target="../media/image86.emf"/><Relationship Id="rId3" Type="http://schemas.openxmlformats.org/officeDocument/2006/relationships/package" Target="../embeddings/Document78.docx"/><Relationship Id="rId2" Type="http://schemas.openxmlformats.org/officeDocument/2006/relationships/image" Target="../media/image85.emf"/><Relationship Id="rId11" Type="http://schemas.openxmlformats.org/officeDocument/2006/relationships/vmlDrawing" Target="../drawings/vmlDrawing46.vml"/><Relationship Id="rId10" Type="http://schemas.openxmlformats.org/officeDocument/2006/relationships/slideLayout" Target="../slideLayouts/slideLayout2.xml"/><Relationship Id="rId1" Type="http://schemas.openxmlformats.org/officeDocument/2006/relationships/package" Target="../embeddings/Document77.docx"/></Relationships>
</file>

<file path=ppt/slides/_rels/slide62.xml.rels><?xml version="1.0" encoding="UTF-8" standalone="yes"?>
<Relationships xmlns="http://schemas.openxmlformats.org/package/2006/relationships"><Relationship Id="rId9" Type="http://schemas.openxmlformats.org/officeDocument/2006/relationships/slide" Target="slide61.xml"/><Relationship Id="rId8" Type="http://schemas.openxmlformats.org/officeDocument/2006/relationships/slide" Target="slide65.xml"/><Relationship Id="rId7" Type="http://schemas.openxmlformats.org/officeDocument/2006/relationships/slide" Target="slide64.xml"/><Relationship Id="rId6" Type="http://schemas.openxmlformats.org/officeDocument/2006/relationships/slide" Target="slide63.xml"/><Relationship Id="rId5" Type="http://schemas.openxmlformats.org/officeDocument/2006/relationships/slide" Target="slide62.xml"/><Relationship Id="rId4" Type="http://schemas.openxmlformats.org/officeDocument/2006/relationships/image" Target="../media/image88.emf"/><Relationship Id="rId3" Type="http://schemas.openxmlformats.org/officeDocument/2006/relationships/package" Target="../embeddings/Document80.docx"/><Relationship Id="rId2" Type="http://schemas.openxmlformats.org/officeDocument/2006/relationships/image" Target="../media/image87.emf"/><Relationship Id="rId11" Type="http://schemas.openxmlformats.org/officeDocument/2006/relationships/vmlDrawing" Target="../drawings/vmlDrawing47.vml"/><Relationship Id="rId10" Type="http://schemas.openxmlformats.org/officeDocument/2006/relationships/slideLayout" Target="../slideLayouts/slideLayout2.xml"/><Relationship Id="rId1" Type="http://schemas.openxmlformats.org/officeDocument/2006/relationships/package" Target="../embeddings/Document79.docx"/></Relationships>
</file>

<file path=ppt/slides/_rels/slide63.xml.rels><?xml version="1.0" encoding="UTF-8" standalone="yes"?>
<Relationships xmlns="http://schemas.openxmlformats.org/package/2006/relationships"><Relationship Id="rId9" Type="http://schemas.openxmlformats.org/officeDocument/2006/relationships/image" Target="../media/image90.emf"/><Relationship Id="rId8" Type="http://schemas.openxmlformats.org/officeDocument/2006/relationships/package" Target="../embeddings/Document82.docx"/><Relationship Id="rId7" Type="http://schemas.openxmlformats.org/officeDocument/2006/relationships/image" Target="../media/image89.emf"/><Relationship Id="rId6" Type="http://schemas.openxmlformats.org/officeDocument/2006/relationships/package" Target="../embeddings/Document81.docx"/><Relationship Id="rId5" Type="http://schemas.openxmlformats.org/officeDocument/2006/relationships/slide" Target="slide61.xml"/><Relationship Id="rId4" Type="http://schemas.openxmlformats.org/officeDocument/2006/relationships/slide" Target="slide65.xml"/><Relationship Id="rId3" Type="http://schemas.openxmlformats.org/officeDocument/2006/relationships/slide" Target="slide64.xml"/><Relationship Id="rId2" Type="http://schemas.openxmlformats.org/officeDocument/2006/relationships/slide" Target="slide63.xml"/><Relationship Id="rId11" Type="http://schemas.openxmlformats.org/officeDocument/2006/relationships/vmlDrawing" Target="../drawings/vmlDrawing48.vml"/><Relationship Id="rId10" Type="http://schemas.openxmlformats.org/officeDocument/2006/relationships/slideLayout" Target="../slideLayouts/slideLayout2.xml"/><Relationship Id="rId1" Type="http://schemas.openxmlformats.org/officeDocument/2006/relationships/slide" Target="slide62.xml"/></Relationships>
</file>

<file path=ppt/slides/_rels/slide64.xml.rels><?xml version="1.0" encoding="UTF-8" standalone="yes"?>
<Relationships xmlns="http://schemas.openxmlformats.org/package/2006/relationships"><Relationship Id="rId9" Type="http://schemas.openxmlformats.org/officeDocument/2006/relationships/image" Target="../media/image92.emf"/><Relationship Id="rId8" Type="http://schemas.openxmlformats.org/officeDocument/2006/relationships/package" Target="../embeddings/Document84.docx"/><Relationship Id="rId7" Type="http://schemas.openxmlformats.org/officeDocument/2006/relationships/slide" Target="slide61.xml"/><Relationship Id="rId6" Type="http://schemas.openxmlformats.org/officeDocument/2006/relationships/slide" Target="slide65.xml"/><Relationship Id="rId5" Type="http://schemas.openxmlformats.org/officeDocument/2006/relationships/slide" Target="slide64.xml"/><Relationship Id="rId4" Type="http://schemas.openxmlformats.org/officeDocument/2006/relationships/slide" Target="slide63.xml"/><Relationship Id="rId3" Type="http://schemas.openxmlformats.org/officeDocument/2006/relationships/slide" Target="slide62.xml"/><Relationship Id="rId2" Type="http://schemas.openxmlformats.org/officeDocument/2006/relationships/image" Target="../media/image91.emf"/><Relationship Id="rId13" Type="http://schemas.openxmlformats.org/officeDocument/2006/relationships/vmlDrawing" Target="../drawings/vmlDrawing49.vml"/><Relationship Id="rId12" Type="http://schemas.openxmlformats.org/officeDocument/2006/relationships/slideLayout" Target="../slideLayouts/slideLayout2.xml"/><Relationship Id="rId11" Type="http://schemas.openxmlformats.org/officeDocument/2006/relationships/image" Target="../media/image93.emf"/><Relationship Id="rId10" Type="http://schemas.openxmlformats.org/officeDocument/2006/relationships/package" Target="../embeddings/Document85.docx"/><Relationship Id="rId1" Type="http://schemas.openxmlformats.org/officeDocument/2006/relationships/package" Target="../embeddings/Document83.docx"/></Relationships>
</file>

<file path=ppt/slides/_rels/slide65.xml.rels><?xml version="1.0" encoding="UTF-8" standalone="yes"?>
<Relationships xmlns="http://schemas.openxmlformats.org/package/2006/relationships"><Relationship Id="rId9" Type="http://schemas.openxmlformats.org/officeDocument/2006/relationships/slide" Target="slide64.xml"/><Relationship Id="rId8" Type="http://schemas.openxmlformats.org/officeDocument/2006/relationships/slide" Target="slide63.xml"/><Relationship Id="rId7" Type="http://schemas.openxmlformats.org/officeDocument/2006/relationships/slide" Target="slide62.xml"/><Relationship Id="rId6" Type="http://schemas.openxmlformats.org/officeDocument/2006/relationships/image" Target="../media/image96.emf"/><Relationship Id="rId5" Type="http://schemas.openxmlformats.org/officeDocument/2006/relationships/package" Target="../embeddings/Document88.docx"/><Relationship Id="rId4" Type="http://schemas.openxmlformats.org/officeDocument/2006/relationships/image" Target="../media/image95.emf"/><Relationship Id="rId3" Type="http://schemas.openxmlformats.org/officeDocument/2006/relationships/package" Target="../embeddings/Document87.docx"/><Relationship Id="rId2" Type="http://schemas.openxmlformats.org/officeDocument/2006/relationships/image" Target="../media/image94.emf"/><Relationship Id="rId13" Type="http://schemas.openxmlformats.org/officeDocument/2006/relationships/vmlDrawing" Target="../drawings/vmlDrawing50.vml"/><Relationship Id="rId12" Type="http://schemas.openxmlformats.org/officeDocument/2006/relationships/slideLayout" Target="../slideLayouts/slideLayout2.xml"/><Relationship Id="rId11" Type="http://schemas.openxmlformats.org/officeDocument/2006/relationships/slide" Target="slide61.xml"/><Relationship Id="rId10" Type="http://schemas.openxmlformats.org/officeDocument/2006/relationships/slide" Target="slide65.xml"/><Relationship Id="rId1" Type="http://schemas.openxmlformats.org/officeDocument/2006/relationships/package" Target="../embeddings/Document86.docx"/></Relationships>
</file>

<file path=ppt/slides/_rels/slide6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7.png"/><Relationship Id="rId2" Type="http://schemas.openxmlformats.org/officeDocument/2006/relationships/slide" Target="slide3.xml"/><Relationship Id="rId1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package" Target="../embeddings/Document2.docx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4" descr="http://img1.3lian.com/2015/w2/10/d/4.jpg"/>
          <p:cNvPicPr>
            <a:picLocks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" y="794"/>
            <a:ext cx="121896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8" name="组合 17"/>
          <p:cNvGrpSpPr/>
          <p:nvPr/>
        </p:nvGrpSpPr>
        <p:grpSpPr>
          <a:xfrm>
            <a:off x="-2891" y="3707638"/>
            <a:ext cx="12192000" cy="1375395"/>
            <a:chOff x="-1524000" y="2705990"/>
            <a:chExt cx="12192000" cy="1375395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0" y="2807930"/>
              <a:ext cx="9144000" cy="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" name="组合 20"/>
            <p:cNvGrpSpPr/>
            <p:nvPr/>
          </p:nvGrpSpPr>
          <p:grpSpPr>
            <a:xfrm>
              <a:off x="-1524000" y="2705990"/>
              <a:ext cx="12192000" cy="1375395"/>
              <a:chOff x="-1524000" y="2705990"/>
              <a:chExt cx="12192000" cy="1375395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-1524000" y="2705990"/>
                <a:ext cx="12192000" cy="1292787"/>
              </a:xfrm>
              <a:prstGeom prst="rect">
                <a:avLst/>
              </a:prstGeom>
              <a:solidFill>
                <a:schemeClr val="bg1">
                  <a:alpha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3985218" y="3998778"/>
                <a:ext cx="6682781" cy="82606"/>
              </a:xfrm>
              <a:prstGeom prst="rect">
                <a:avLst/>
              </a:prstGeom>
              <a:solidFill>
                <a:srgbClr val="FFC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-1524000" y="3998777"/>
                <a:ext cx="5509219" cy="82608"/>
              </a:xfrm>
              <a:prstGeom prst="rect">
                <a:avLst/>
              </a:prstGeom>
              <a:solidFill>
                <a:srgbClr val="92D05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1" name="矩形 10"/>
          <p:cNvSpPr/>
          <p:nvPr/>
        </p:nvSpPr>
        <p:spPr>
          <a:xfrm>
            <a:off x="3042295" y="3698776"/>
            <a:ext cx="5347642" cy="646329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defTabSz="-635">
              <a:lnSpc>
                <a:spcPct val="150000"/>
              </a:lnSpc>
              <a:spcBef>
                <a:spcPts val="1300"/>
              </a:spcBef>
              <a:tabLst>
                <a:tab pos="2250440" algn="l"/>
              </a:tabLst>
            </a:pPr>
            <a:r>
              <a:rPr lang="zh-CN" altLang="en-US" b="1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第二章　</a:t>
            </a:r>
            <a:r>
              <a:rPr lang="en-US" altLang="zh-CN" b="1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§2.3　</a:t>
            </a:r>
            <a:r>
              <a:rPr lang="zh-CN" altLang="en-US" b="1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双曲线</a:t>
            </a:r>
            <a:endParaRPr lang="zh-CN" altLang="zh-CN" b="1" kern="100" dirty="0">
              <a:solidFill>
                <a:schemeClr val="tx1">
                  <a:lumMod val="75000"/>
                  <a:lumOff val="25000"/>
                </a:schemeClr>
              </a:solidFill>
              <a:latin typeface="Times New Roman"/>
              <a:ea typeface="微软雅黑" pitchFamily="34" charset="-122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042294" y="4250457"/>
            <a:ext cx="9146813" cy="738662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defTabSz="-635">
              <a:spcBef>
                <a:spcPts val="1300"/>
              </a:spcBef>
              <a:tabLst>
                <a:tab pos="2250440" algn="l"/>
              </a:tabLst>
            </a:pPr>
            <a:r>
              <a:rPr lang="en-US" altLang="zh-CN" sz="4200" b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2.3.2</a:t>
            </a:r>
            <a:r>
              <a:rPr lang="zh-CN" altLang="en-US" sz="4200" b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　双曲线的简单几何性质</a:t>
            </a:r>
            <a:endParaRPr lang="zh-CN" altLang="zh-CN" sz="4200" b="1" kern="100" dirty="0">
              <a:solidFill>
                <a:schemeClr val="tx1">
                  <a:lumMod val="85000"/>
                  <a:lumOff val="15000"/>
                </a:schemeClr>
              </a:solidFill>
              <a:latin typeface="Times New Roman"/>
              <a:ea typeface="微软雅黑" pitchFamily="34" charset="-122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389206" y="981238"/>
            <a:ext cx="1800000" cy="77300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梳理</a:t>
            </a:r>
            <a:endParaRPr lang="en-US" altLang="zh-CN" sz="2800" b="1" kern="100" dirty="0" smtClean="0">
              <a:solidFill>
                <a:srgbClr val="0000FF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4350" y="2028825"/>
          <a:ext cx="11144250" cy="2066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6778" name="文档" r:id="rId1" imgW="11151235" imgH="2069465" progId="Word.Document.12">
                  <p:embed/>
                </p:oleObj>
              </mc:Choice>
              <mc:Fallback>
                <p:oleObj name="文档" r:id="rId1" imgW="11151235" imgH="2069465" progId="Word.Document.12">
                  <p:embed/>
                  <p:pic>
                    <p:nvPicPr>
                      <p:cNvPr id="0" name="图片 32677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2028825"/>
                        <a:ext cx="11144250" cy="2066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111330" y="3151287"/>
            <a:ext cx="152320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(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0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a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)</a:t>
            </a:r>
            <a:endParaRPr lang="zh-CN" altLang="zh-CN" sz="1050" kern="100" dirty="0">
              <a:solidFill>
                <a:srgbClr val="C00000"/>
              </a:solidFill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743278" y="2124125"/>
            <a:ext cx="15023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/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a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0)</a:t>
            </a:r>
            <a:endParaRPr lang="zh-CN" altLang="zh-CN" sz="1050" kern="100" dirty="0">
              <a:solidFill>
                <a:srgbClr val="C00000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480995" y="2120623"/>
            <a:ext cx="114326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/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(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a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0)</a:t>
            </a:r>
            <a:endParaRPr lang="zh-CN" altLang="zh-CN" sz="1050" kern="100" dirty="0">
              <a:solidFill>
                <a:srgbClr val="C00000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21894" y="3151287"/>
            <a:ext cx="15023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/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(0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，－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a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)</a:t>
            </a:r>
            <a:endParaRPr lang="zh-CN" altLang="zh-CN" sz="1050" kern="100" dirty="0">
              <a:solidFill>
                <a:srgbClr val="C00000"/>
              </a:solidFill>
              <a:latin typeface="Calibri"/>
              <a:ea typeface="宋体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7558" y="-26590"/>
            <a:ext cx="12143880" cy="648072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848" y="58313"/>
            <a:ext cx="12142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8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知识点三　渐近线与离心率</a:t>
            </a:r>
            <a:endParaRPr lang="zh-CN" altLang="en-US" sz="2800" b="1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47664" y="969214"/>
            <a:ext cx="1800000" cy="86175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kern="100" dirty="0" smtClean="0">
                <a:solidFill>
                  <a:srgbClr val="0000FF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思考</a:t>
            </a:r>
            <a:r>
              <a:rPr lang="en-US" altLang="zh-CN" sz="3200" b="1" kern="100" dirty="0" smtClean="0">
                <a:solidFill>
                  <a:srgbClr val="0000FF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1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itchFamily="18" charset="0"/>
                <a:ea typeface="华文细黑"/>
                <a:cs typeface="Times New Roman" pitchFamily="18" charset="0"/>
              </a:rPr>
              <a:t>　</a:t>
            </a:r>
            <a:endParaRPr lang="en-US" altLang="zh-CN" sz="2800" b="1" kern="100" dirty="0" smtClean="0">
              <a:solidFill>
                <a:srgbClr val="0000FF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574" y="1177163"/>
            <a:ext cx="936104" cy="12322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>
            <a:off x="1647664" y="1841109"/>
            <a:ext cx="10080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能否和椭圆一样，用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表示双曲线的离心率？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47664" y="2783777"/>
            <a:ext cx="8756301" cy="1332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426624" y="2045142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1774726" y="2983632"/>
          <a:ext cx="7534275" cy="1257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97" name="文档" r:id="rId2" imgW="7539355" imgH="1258570" progId="Word.Document.12">
                  <p:embed/>
                </p:oleObj>
              </mc:Choice>
              <mc:Fallback>
                <p:oleObj name="文档" r:id="rId2" imgW="7539355" imgH="1258570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74726" y="2983632"/>
                        <a:ext cx="7534275" cy="1257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647664" y="621482"/>
            <a:ext cx="1800000" cy="86175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kern="100" dirty="0" smtClean="0">
                <a:solidFill>
                  <a:srgbClr val="0000FF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思考</a:t>
            </a:r>
            <a:r>
              <a:rPr lang="en-US" altLang="zh-CN" sz="3200" b="1" kern="100" dirty="0" smtClean="0">
                <a:solidFill>
                  <a:srgbClr val="0000FF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2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itchFamily="18" charset="0"/>
                <a:ea typeface="华文细黑"/>
                <a:cs typeface="Times New Roman" pitchFamily="18" charset="0"/>
              </a:rPr>
              <a:t>　</a:t>
            </a:r>
            <a:endParaRPr lang="en-US" altLang="zh-CN" sz="2800" b="1" kern="100" dirty="0" smtClean="0">
              <a:solidFill>
                <a:srgbClr val="0000FF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574" y="829431"/>
            <a:ext cx="936104" cy="12322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>
            <a:off x="1647664" y="1493377"/>
            <a:ext cx="10080000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离心率对双曲线开口大小有影响吗？满足什么对应关系？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47664" y="2436045"/>
            <a:ext cx="10080000" cy="2880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744014" y="1697410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1771650" y="2614543"/>
          <a:ext cx="9791700" cy="2809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819" name="文档" r:id="rId2" imgW="9798050" imgH="2810510" progId="Word.Document.12">
                  <p:embed/>
                </p:oleObj>
              </mc:Choice>
              <mc:Fallback>
                <p:oleObj name="文档" r:id="rId2" imgW="9798050" imgH="2810510" progId="Word.Document.12">
                  <p:embed/>
                  <p:pic>
                    <p:nvPicPr>
                      <p:cNvPr id="0" name="图片 3288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71650" y="2614543"/>
                        <a:ext cx="9791700" cy="2809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389206" y="981238"/>
            <a:ext cx="1800000" cy="77300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梳理</a:t>
            </a:r>
            <a:endParaRPr lang="en-US" altLang="zh-CN" sz="2800" b="1" kern="100" dirty="0" smtClean="0">
              <a:solidFill>
                <a:srgbClr val="0000FF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4350" y="2028825"/>
          <a:ext cx="11144250" cy="1123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055" name="文档" r:id="rId1" imgW="11151235" imgH="1124585" progId="Word.Document.12">
                  <p:embed/>
                </p:oleObj>
              </mc:Choice>
              <mc:Fallback>
                <p:oleObj name="文档" r:id="rId1" imgW="11151235" imgH="1124585" progId="Word.Document.12">
                  <p:embed/>
                  <p:pic>
                    <p:nvPicPr>
                      <p:cNvPr id="0" name="图片 33005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2028825"/>
                        <a:ext cx="11144250" cy="1123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89206" y="3066272"/>
            <a:ext cx="11412000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离心率：双曲线的焦距与实轴长的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比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叫做双曲线的离心率，用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e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表示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e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&gt;1).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3152403" y="1811313"/>
          <a:ext cx="1323975" cy="1114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056" name="文档" r:id="rId4" imgW="1331595" imgH="1115695" progId="Word.Document.12">
                  <p:embed/>
                </p:oleObj>
              </mc:Choice>
              <mc:Fallback>
                <p:oleObj name="文档" r:id="rId4" imgW="1331595" imgH="1115695" progId="Word.Document.12">
                  <p:embed/>
                  <p:pic>
                    <p:nvPicPr>
                      <p:cNvPr id="0" name="图片 33005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52403" y="1811313"/>
                        <a:ext cx="1323975" cy="1114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6824042" y="2756942"/>
          <a:ext cx="447675" cy="1114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057" name="文档" r:id="rId6" imgW="455930" imgH="1115695" progId="Word.Document.12">
                  <p:embed/>
                </p:oleObj>
              </mc:Choice>
              <mc:Fallback>
                <p:oleObj name="文档" r:id="rId6" imgW="455930" imgH="1115695" progId="Word.Document.12">
                  <p:embed/>
                  <p:pic>
                    <p:nvPicPr>
                      <p:cNvPr id="0" name="图片 33005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24042" y="2756942"/>
                        <a:ext cx="447675" cy="1114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537150" y="1087438"/>
          <a:ext cx="11030664" cy="5150668"/>
        </p:xfrm>
        <a:graphic>
          <a:graphicData uri="http://schemas.openxmlformats.org/drawingml/2006/table">
            <a:tbl>
              <a:tblPr/>
              <a:tblGrid>
                <a:gridCol w="1737360"/>
                <a:gridCol w="4684792"/>
                <a:gridCol w="4608512"/>
              </a:tblGrid>
              <a:tr h="1064136"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标准方程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endParaRPr lang="zh-CN" sz="2800" kern="100" dirty="0">
                        <a:effectLst/>
                        <a:latin typeface="Times New Roman"/>
                        <a:ea typeface="华文细黑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6532"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图形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endParaRPr lang="en-US" sz="2800" kern="100">
                        <a:effectLst/>
                        <a:latin typeface="Times New Roman"/>
                        <a:ea typeface="华文细黑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endParaRPr lang="en-US" sz="2800" kern="100" dirty="0">
                        <a:effectLst/>
                        <a:latin typeface="楷体_GB2312"/>
                        <a:ea typeface="华文细黑"/>
                        <a:cs typeface="楷体_GB231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3051820" y="1164045"/>
          <a:ext cx="8801100" cy="1114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2905" name="文档" r:id="rId1" imgW="8807450" imgH="1115695" progId="Word.Document.12">
                  <p:embed/>
                </p:oleObj>
              </mc:Choice>
              <mc:Fallback>
                <p:oleObj name="文档" r:id="rId1" imgW="8807450" imgH="1115695" progId="Word.Document.12">
                  <p:embed/>
                  <p:pic>
                    <p:nvPicPr>
                      <p:cNvPr id="0" name="图片 33290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1820" y="1164045"/>
                        <a:ext cx="8801100" cy="1114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389206" y="179909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双曲线的几何性质见下表：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pic>
        <p:nvPicPr>
          <p:cNvPr id="330756" name="图片 7" descr="说明: F:\2017赵瑊\同步\数学 人A2-1\word\2-35.TIF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0722" y="2306241"/>
            <a:ext cx="4032448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0755" name="图片 6" descr="说明: F:\2017赵瑊\同步\数学 人A2-1\word\2-36.TIF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7334" y="2297123"/>
            <a:ext cx="4032448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9027" y="6255027"/>
            <a:ext cx="602973" cy="602973"/>
          </a:xfrm>
          <a:prstGeom prst="rect">
            <a:avLst/>
          </a:prstGeom>
        </p:spPr>
      </p:pic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598889" y="508488"/>
          <a:ext cx="10963592" cy="5153554"/>
        </p:xfrm>
        <a:graphic>
          <a:graphicData uri="http://schemas.openxmlformats.org/drawingml/2006/table">
            <a:tbl>
              <a:tblPr/>
              <a:tblGrid>
                <a:gridCol w="1026160"/>
                <a:gridCol w="1935162"/>
                <a:gridCol w="4001135"/>
                <a:gridCol w="4001135"/>
              </a:tblGrid>
              <a:tr h="0">
                <a:tc rowSpan="5"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性质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范围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x</a:t>
                      </a:r>
                      <a:r>
                        <a:rPr lang="en-US" sz="2800" kern="10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≥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或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x</a:t>
                      </a:r>
                      <a:r>
                        <a:rPr lang="en-US" sz="2800" kern="10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≤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－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y</a:t>
                      </a:r>
                      <a:r>
                        <a:rPr lang="en-US" sz="2800" kern="10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≤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－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或</a:t>
                      </a:r>
                      <a:r>
                        <a:rPr lang="en-US" sz="2800" i="1" kern="1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y</a:t>
                      </a:r>
                      <a:r>
                        <a:rPr lang="en-US" sz="2800" kern="100" dirty="0" err="1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≥</a:t>
                      </a:r>
                      <a:r>
                        <a:rPr lang="en-US" sz="2800" i="1" kern="1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cPr/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对称性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对称轴：坐标轴；对称中心：原点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</a:tr>
              <a:tr h="0">
                <a:tc vMerge="1">
                  <a:tcPr/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顶点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just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顶点坐标：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en-US" sz="2800" kern="100" baseline="-250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－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0)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</a:t>
                      </a:r>
                      <a:endParaRPr lang="en-US" altLang="zh-CN" sz="2800" kern="100" dirty="0" smtClean="0">
                        <a:effectLst/>
                        <a:latin typeface="Times New Roman"/>
                        <a:ea typeface="华文细黑"/>
                        <a:cs typeface="Times New Roman"/>
                      </a:endParaRPr>
                    </a:p>
                    <a:p>
                      <a:pPr marL="71755" algn="just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kern="100" dirty="0" err="1" smtClean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en-US" sz="2800" kern="100" baseline="-25000" dirty="0" err="1" smtClean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r>
                        <a:rPr lang="en-US" sz="2800" kern="100" dirty="0" smtClean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en-US" sz="2800" i="1" kern="100" dirty="0" smtClean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0)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just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顶点坐标：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en-US" sz="2800" kern="100" baseline="-250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(0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，－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</a:t>
                      </a:r>
                      <a:endParaRPr lang="en-US" altLang="zh-CN" sz="2800" kern="100" dirty="0" smtClean="0">
                        <a:effectLst/>
                        <a:latin typeface="Times New Roman"/>
                        <a:ea typeface="华文细黑"/>
                        <a:cs typeface="Times New Roman"/>
                      </a:endParaRPr>
                    </a:p>
                    <a:p>
                      <a:pPr marL="71755" algn="just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kern="100" dirty="0" err="1" smtClean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en-US" sz="2800" kern="100" baseline="-25000" dirty="0" err="1" smtClean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r>
                        <a:rPr lang="en-US" sz="2800" kern="100" dirty="0" smtClean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(0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0080">
                <a:tc vMerge="1">
                  <a:tcPr/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渐近线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u="none" kern="100" dirty="0" smtClean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________</a:t>
                      </a:r>
                      <a:endParaRPr lang="zh-CN" sz="2800" u="none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altLang="zh-CN" sz="2800" i="1" u="none" kern="100" dirty="0" smtClean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________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3074">
                <a:tc vMerge="1">
                  <a:tcPr/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离心率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</a:tr>
              <a:tr h="0">
                <a:tc gridSpan="2"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间的关系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gridSpan="2"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kern="1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</a:t>
                      </a:r>
                      <a:r>
                        <a:rPr lang="en-US" sz="2800" kern="100" baseline="300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＝</a:t>
                      </a:r>
                      <a:r>
                        <a:rPr lang="en-US" sz="2800" i="1" kern="1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en-US" sz="2800" kern="100" baseline="300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＋</a:t>
                      </a:r>
                      <a:r>
                        <a:rPr lang="en-US" sz="2800" i="1" kern="1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</a:t>
                      </a:r>
                      <a:r>
                        <a:rPr lang="en-US" sz="2800" kern="100" baseline="300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&gt;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&gt;0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&gt;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&gt;0)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</a:tr>
            </a:tbl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4539605" y="4036483"/>
          <a:ext cx="6353175" cy="1114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6165" name="文档" r:id="rId3" imgW="6362700" imgH="1115695" progId="Word.Document.12">
                  <p:embed/>
                </p:oleObj>
              </mc:Choice>
              <mc:Fallback>
                <p:oleObj name="文档" r:id="rId3" imgW="6362700" imgH="1115695" progId="Word.Document.12">
                  <p:embed/>
                  <p:pic>
                    <p:nvPicPr>
                      <p:cNvPr id="0" name="图片 33616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39605" y="4036483"/>
                        <a:ext cx="6353175" cy="1114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4894986" y="3100776"/>
          <a:ext cx="1314450" cy="1114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6166" name="文档" r:id="rId5" imgW="1323975" imgH="1115695" progId="Word.Document.12">
                  <p:embed/>
                </p:oleObj>
              </mc:Choice>
              <mc:Fallback>
                <p:oleObj name="文档" r:id="rId5" imgW="1323975" imgH="1115695" progId="Word.Document.12">
                  <p:embed/>
                  <p:pic>
                    <p:nvPicPr>
                      <p:cNvPr id="0" name="图片 33616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94986" y="3100776"/>
                        <a:ext cx="1314450" cy="1114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8904262" y="3100776"/>
          <a:ext cx="1314450" cy="1114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6167" name="文档" r:id="rId7" imgW="1323975" imgH="1115695" progId="Word.Document.12">
                  <p:embed/>
                </p:oleObj>
              </mc:Choice>
              <mc:Fallback>
                <p:oleObj name="文档" r:id="rId7" imgW="1323975" imgH="1115695" progId="Word.Document.12">
                  <p:embed/>
                  <p:pic>
                    <p:nvPicPr>
                      <p:cNvPr id="0" name="图片 33616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04262" y="3100776"/>
                        <a:ext cx="1314450" cy="1114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图片 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9502" y="6026030"/>
            <a:ext cx="2674827" cy="8295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25474" y="0"/>
            <a:ext cx="12215887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10"/>
          <p:cNvSpPr txBox="1"/>
          <p:nvPr/>
        </p:nvSpPr>
        <p:spPr>
          <a:xfrm>
            <a:off x="4303690" y="2905937"/>
            <a:ext cx="3583033" cy="101566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6000" b="1" spc="600" dirty="0" smtClean="0">
                <a:solidFill>
                  <a:srgbClr val="FFFF00"/>
                </a:solidFill>
                <a:latin typeface="+mj-ea"/>
                <a:ea typeface="+mj-ea"/>
              </a:rPr>
              <a:t>题型探究</a:t>
            </a:r>
            <a:endParaRPr lang="zh-CN" altLang="en-US" sz="6000" b="1" spc="600" dirty="0">
              <a:solidFill>
                <a:srgbClr val="FFFF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7558" y="-26590"/>
            <a:ext cx="12143880" cy="648072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848" y="58313"/>
            <a:ext cx="12142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8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类型一　已知双曲线的标准方程求其简单几何性质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9206" y="1951847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求双曲线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nx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my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的实半轴长、虚半轴长、焦点坐标、离心率、顶点坐标和渐近线方程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7" name="TextBox 16">
            <a:hlinkClick r:id="rId1" action="ppaction://hlinksldjump"/>
          </p:cNvPr>
          <p:cNvSpPr txBox="1"/>
          <p:nvPr/>
        </p:nvSpPr>
        <p:spPr>
          <a:xfrm>
            <a:off x="7016452" y="2805376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89206" y="293811"/>
            <a:ext cx="11412000" cy="6120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21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  <p:graphicFrame>
        <p:nvGraphicFramePr>
          <p:cNvPr id="19" name="对象 18"/>
          <p:cNvGraphicFramePr>
            <a:graphicFrameLocks noChangeAspect="1"/>
          </p:cNvGraphicFramePr>
          <p:nvPr/>
        </p:nvGraphicFramePr>
        <p:xfrm>
          <a:off x="514350" y="434330"/>
          <a:ext cx="1114425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3582" name="文档" r:id="rId1" imgW="11151235" imgH="6026150" progId="Word.Document.12">
                  <p:embed/>
                </p:oleObj>
              </mc:Choice>
              <mc:Fallback>
                <p:oleObj name="文档" r:id="rId1" imgW="11151235" imgH="6026150" progId="Word.Document.12">
                  <p:embed/>
                  <p:pic>
                    <p:nvPicPr>
                      <p:cNvPr id="0" name="图片 30358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434330"/>
                        <a:ext cx="11144250" cy="6019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7318"/>
            <a:ext cx="1141200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引申探究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将本例改为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求双曲线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9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的顶点坐标、焦点坐标、实轴长、虚轴长、离心率和渐近线方程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，请给出解答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070193" y="1505876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</a:p>
        </p:txBody>
      </p:sp>
      <p:sp>
        <p:nvSpPr>
          <p:cNvPr id="14" name="矩形 13"/>
          <p:cNvSpPr/>
          <p:nvPr/>
        </p:nvSpPr>
        <p:spPr>
          <a:xfrm>
            <a:off x="389206" y="2153179"/>
            <a:ext cx="11412000" cy="442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latin typeface="Times New Roman"/>
              <a:ea typeface="华文细黑"/>
              <a:cs typeface="Times New Roman"/>
            </a:endParaRPr>
          </a:p>
        </p:txBody>
      </p:sp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514350" y="2333625"/>
          <a:ext cx="11144250" cy="430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5859" name="文档" r:id="rId1" imgW="11151235" imgH="4312920" progId="Word.Document.12">
                  <p:embed/>
                </p:oleObj>
              </mc:Choice>
              <mc:Fallback>
                <p:oleObj name="文档" r:id="rId1" imgW="11151235" imgH="4312920" progId="Word.Document.12">
                  <p:embed/>
                  <p:pic>
                    <p:nvPicPr>
                      <p:cNvPr id="0" name="图片 26585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2333625"/>
                        <a:ext cx="11144250" cy="430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857206" y="909514"/>
            <a:ext cx="10476000" cy="4572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112937" y="1015500"/>
            <a:ext cx="9972000" cy="417650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78000"/>
              </a:lnSpc>
            </a:pPr>
            <a:r>
              <a:rPr lang="zh-CN" altLang="en-US" sz="3000" b="1" kern="1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学习目标</a:t>
            </a:r>
            <a:endParaRPr lang="en-US" altLang="zh-CN" sz="3000" b="1" kern="100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了解双曲线的简单几何性质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范围、对称性、顶点、实轴长和虚轴长等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).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理解离心率的定义、取值范围和渐近线方程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掌握标准方程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中</a:t>
            </a:r>
            <a:r>
              <a:rPr lang="en-US" altLang="zh-CN" sz="2800" i="1" kern="1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a</a:t>
            </a:r>
            <a:r>
              <a:rPr lang="zh-CN" altLang="zh-CN" sz="2800" kern="100" dirty="0">
                <a:latin typeface="Times New Roman" pitchFamily="18" charset="0"/>
                <a:ea typeface="华文细黑"/>
                <a:cs typeface="Times New Roman" pitchFamily="18" charset="0"/>
              </a:rPr>
              <a:t>，</a:t>
            </a:r>
            <a:r>
              <a:rPr lang="en-US" altLang="zh-CN" sz="2800" i="1" kern="100" dirty="0">
                <a:latin typeface="Times New Roman" pitchFamily="18" charset="0"/>
                <a:ea typeface="华文细黑"/>
                <a:cs typeface="Times New Roman" pitchFamily="18" charset="0"/>
              </a:rPr>
              <a:t>b</a:t>
            </a:r>
            <a:r>
              <a:rPr lang="zh-CN" altLang="zh-CN" sz="2800" kern="100" dirty="0">
                <a:latin typeface="Times New Roman" pitchFamily="18" charset="0"/>
                <a:ea typeface="华文细黑"/>
                <a:cs typeface="Times New Roman" pitchFamily="18" charset="0"/>
              </a:rPr>
              <a:t>，</a:t>
            </a:r>
            <a:r>
              <a:rPr lang="en-US" altLang="zh-CN" sz="2800" i="1" kern="100" dirty="0">
                <a:latin typeface="Times New Roman" pitchFamily="18" charset="0"/>
                <a:ea typeface="华文细黑"/>
                <a:cs typeface="Times New Roman" pitchFamily="18" charset="0"/>
              </a:rPr>
              <a:t>c</a:t>
            </a:r>
            <a:r>
              <a:rPr lang="zh-CN" altLang="zh-CN" sz="2800" kern="100" dirty="0">
                <a:latin typeface="Times New Roman" pitchFamily="18" charset="0"/>
                <a:ea typeface="华文细黑"/>
                <a:cs typeface="Times New Roman" pitchFamily="18" charset="0"/>
              </a:rPr>
              <a:t>，</a:t>
            </a:r>
            <a:r>
              <a:rPr lang="en-US" altLang="zh-CN" sz="2800" i="1" kern="100" dirty="0">
                <a:latin typeface="Times New Roman" pitchFamily="18" charset="0"/>
                <a:ea typeface="华文细黑"/>
                <a:cs typeface="Times New Roman" pitchFamily="18" charset="0"/>
              </a:rPr>
              <a:t>e</a:t>
            </a:r>
            <a:r>
              <a:rPr lang="en-US" altLang="zh-CN" sz="2800" kern="100" dirty="0">
                <a:latin typeface="Times New Roman" pitchFamily="18" charset="0"/>
                <a:ea typeface="华文细黑"/>
                <a:cs typeface="Times New Roman" pitchFamily="18" charset="0"/>
              </a:rPr>
              <a:t>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间的关系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能用双曲线的简单几何性质解决一些简单问题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1595290"/>
            <a:ext cx="1141200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由双曲线的方程研究几何性质的解题步骤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把双曲线方程化为标准形式是解决本题的关键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由标准方程确定焦点位置，确定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的值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的值，从而写出双曲线的几何性质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341687" y="-26590"/>
            <a:ext cx="2598804" cy="880109"/>
            <a:chOff x="11613" y="920823"/>
            <a:chExt cx="1443037" cy="733424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 userDrawn="1"/>
          </p:nvSpPr>
          <p:spPr>
            <a:xfrm>
              <a:off x="94283" y="1059225"/>
              <a:ext cx="12029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000" dirty="0" smtClean="0">
                  <a:solidFill>
                    <a:schemeClr val="bg1"/>
                  </a:solidFill>
                  <a:latin typeface="黑体" pitchFamily="2" charset="-122"/>
                  <a:ea typeface="黑体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549474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求双曲线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9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16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144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的实半轴长和虚半轴长、焦点坐标、离心率、渐近线方程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42048" y="1399647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</a:p>
        </p:txBody>
      </p:sp>
      <p:sp>
        <p:nvSpPr>
          <p:cNvPr id="14" name="矩形 13"/>
          <p:cNvSpPr/>
          <p:nvPr/>
        </p:nvSpPr>
        <p:spPr>
          <a:xfrm>
            <a:off x="389206" y="2046950"/>
            <a:ext cx="11412000" cy="360897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229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由此可知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，实半轴长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，虚半轴长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3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514350" y="2227396"/>
          <a:ext cx="1114425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078" name="文档" r:id="rId1" imgW="11151235" imgH="1144270" progId="Word.Document.12">
                  <p:embed/>
                </p:oleObj>
              </mc:Choice>
              <mc:Fallback>
                <p:oleObj name="文档" r:id="rId1" imgW="11151235" imgH="1144270" progId="Word.Document.12">
                  <p:embed/>
                  <p:pic>
                    <p:nvPicPr>
                      <p:cNvPr id="0" name="图片 33707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2227396"/>
                        <a:ext cx="11144250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14350" y="3952562"/>
          <a:ext cx="11144250" cy="1847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079" name="文档" r:id="rId3" imgW="11151235" imgH="1858010" progId="Word.Document.12">
                  <p:embed/>
                </p:oleObj>
              </mc:Choice>
              <mc:Fallback>
                <p:oleObj name="文档" r:id="rId3" imgW="11151235" imgH="1858010" progId="Word.Document.12">
                  <p:embed/>
                  <p:pic>
                    <p:nvPicPr>
                      <p:cNvPr id="0" name="图片 33707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3952562"/>
                        <a:ext cx="11144250" cy="1847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7558" y="-26590"/>
            <a:ext cx="12143880" cy="648072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848" y="58313"/>
            <a:ext cx="12142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8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类型二　由双曲线的几何性质确定标准方程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9206" y="1635240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求下列双曲线的标准方程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504825" y="2584351"/>
          <a:ext cx="11144250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752" name="文档" r:id="rId1" imgW="11151235" imgH="1135380" progId="Word.Document.12">
                  <p:embed/>
                </p:oleObj>
              </mc:Choice>
              <mc:Fallback>
                <p:oleObj name="文档" r:id="rId1" imgW="11151235" imgH="1135380" progId="Word.Document.12">
                  <p:embed/>
                  <p:pic>
                    <p:nvPicPr>
                      <p:cNvPr id="0" name="图片 2667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2584351"/>
                        <a:ext cx="11144250" cy="1133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>
            <a:hlinkClick r:id="rId3" action="ppaction://hlinksldjump"/>
          </p:cNvPr>
          <p:cNvSpPr txBox="1"/>
          <p:nvPr/>
        </p:nvSpPr>
        <p:spPr>
          <a:xfrm>
            <a:off x="9159838" y="28007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677491"/>
            <a:ext cx="11412000" cy="5076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22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14350" y="867916"/>
          <a:ext cx="11144250" cy="501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644" name="文档" r:id="rId1" imgW="11151235" imgH="5015230" progId="Word.Document.12">
                  <p:embed/>
                </p:oleObj>
              </mc:Choice>
              <mc:Fallback>
                <p:oleObj name="文档" r:id="rId1" imgW="11151235" imgH="5015230" progId="Word.Document.12">
                  <p:embed/>
                  <p:pic>
                    <p:nvPicPr>
                      <p:cNvPr id="0" name="图片 3136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867916"/>
                        <a:ext cx="11144250" cy="5010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674440"/>
            <a:ext cx="11412000" cy="507828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解得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λ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λ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舍去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25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14350" y="838200"/>
          <a:ext cx="11144250" cy="3381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552" name="文档" r:id="rId1" imgW="11151235" imgH="3382010" progId="Word.Document.12">
                  <p:embed/>
                </p:oleObj>
              </mc:Choice>
              <mc:Fallback>
                <p:oleObj name="文档" r:id="rId1" imgW="11151235" imgH="3382010" progId="Word.Document.12">
                  <p:embed/>
                  <p:pic>
                    <p:nvPicPr>
                      <p:cNvPr id="0" name="图片 3105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838200"/>
                        <a:ext cx="11144250" cy="3381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14350" y="4816599"/>
          <a:ext cx="11144250" cy="1123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553" name="文档" r:id="rId3" imgW="11151235" imgH="1124585" progId="Word.Document.12">
                  <p:embed/>
                </p:oleObj>
              </mc:Choice>
              <mc:Fallback>
                <p:oleObj name="文档" r:id="rId3" imgW="11151235" imgH="1124585" progId="Word.Document.12">
                  <p:embed/>
                  <p:pic>
                    <p:nvPicPr>
                      <p:cNvPr id="0" name="图片 31055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4816599"/>
                        <a:ext cx="11144250" cy="1123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504825" y="2080295"/>
          <a:ext cx="11144250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003" name="文档" r:id="rId1" imgW="11151235" imgH="1135380" progId="Word.Document.12">
                  <p:embed/>
                </p:oleObj>
              </mc:Choice>
              <mc:Fallback>
                <p:oleObj name="文档" r:id="rId1" imgW="11151235" imgH="1135380" progId="Word.Document.12">
                  <p:embed/>
                  <p:pic>
                    <p:nvPicPr>
                      <p:cNvPr id="0" name="图片 33800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2080295"/>
                        <a:ext cx="11144250" cy="1133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>
            <a:hlinkClick r:id="rId3" action="ppaction://hlinksldjump"/>
          </p:cNvPr>
          <p:cNvSpPr txBox="1"/>
          <p:nvPr/>
        </p:nvSpPr>
        <p:spPr>
          <a:xfrm>
            <a:off x="6220172" y="2306192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60859"/>
            <a:ext cx="11412000" cy="65002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22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则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10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于是，设所求双曲线方程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为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宋体"/>
              <a:cs typeface="Courier New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宋体"/>
              <a:cs typeface="Courier New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宋体"/>
              <a:cs typeface="Courier New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14350" y="315094"/>
          <a:ext cx="11144250" cy="1162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108" name="文档" r:id="rId1" imgW="11151235" imgH="1162685" progId="Word.Document.12">
                  <p:embed/>
                </p:oleObj>
              </mc:Choice>
              <mc:Fallback>
                <p:oleObj name="文档" r:id="rId1" imgW="11151235" imgH="1162685" progId="Word.Document.12">
                  <p:embed/>
                  <p:pic>
                    <p:nvPicPr>
                      <p:cNvPr id="0" name="图片 33910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315094"/>
                        <a:ext cx="11144250" cy="1162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14350" y="2518073"/>
          <a:ext cx="11144250" cy="429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109" name="文档" r:id="rId3" imgW="11151235" imgH="4296410" progId="Word.Document.12">
                  <p:embed/>
                </p:oleObj>
              </mc:Choice>
              <mc:Fallback>
                <p:oleObj name="文档" r:id="rId3" imgW="11151235" imgH="4296410" progId="Word.Document.12">
                  <p:embed/>
                  <p:pic>
                    <p:nvPicPr>
                      <p:cNvPr id="0" name="图片 33910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2518073"/>
                        <a:ext cx="11144250" cy="4295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1269554"/>
            <a:ext cx="1141200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根据双曲线的某些几何性质求双曲线方程，一般用待定系数法转化为解方程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，但要注意焦点的位置，从而正确选择方程的形式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巧设双曲线方程的六种方法与技巧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341687" y="-26590"/>
            <a:ext cx="2598804" cy="880109"/>
            <a:chOff x="11613" y="920823"/>
            <a:chExt cx="1443037" cy="733424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 userDrawn="1"/>
          </p:nvSpPr>
          <p:spPr>
            <a:xfrm>
              <a:off x="94283" y="1059225"/>
              <a:ext cx="12029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000" dirty="0" smtClean="0">
                  <a:solidFill>
                    <a:schemeClr val="bg1"/>
                  </a:solidFill>
                  <a:latin typeface="黑体" pitchFamily="2" charset="-122"/>
                  <a:ea typeface="黑体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endParaRPr>
            </a:p>
          </p:txBody>
        </p:sp>
      </p:grp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4350" y="3392810"/>
          <a:ext cx="11144250" cy="1952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491" name="文档" r:id="rId2" imgW="11151235" imgH="1961515" progId="Word.Document.12">
                  <p:embed/>
                </p:oleObj>
              </mc:Choice>
              <mc:Fallback>
                <p:oleObj name="文档" r:id="rId2" imgW="11151235" imgH="1961515" progId="Word.Document.12">
                  <p:embed/>
                  <p:pic>
                    <p:nvPicPr>
                      <p:cNvPr id="0" name="对象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3392810"/>
                        <a:ext cx="11144250" cy="1952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3968071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渐近线为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的双曲线方程可设为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λ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λ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0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渐近线为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ax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±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的双曲线方程可设为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λ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λ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0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4350" y="786696"/>
          <a:ext cx="11144250" cy="3343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0050" name="文档" r:id="rId1" imgW="11151235" imgH="3343910" progId="Word.Document.12">
                  <p:embed/>
                </p:oleObj>
              </mc:Choice>
              <mc:Fallback>
                <p:oleObj name="文档" r:id="rId1" imgW="11151235" imgH="3343910" progId="Word.Document.12">
                  <p:embed/>
                  <p:pic>
                    <p:nvPicPr>
                      <p:cNvPr id="0" name="图片 34004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786696"/>
                        <a:ext cx="11144250" cy="3343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514350" y="503579"/>
          <a:ext cx="11144250" cy="161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2215" name="文档" r:id="rId1" imgW="11151235" imgH="1629410" progId="Word.Document.12">
                  <p:embed/>
                </p:oleObj>
              </mc:Choice>
              <mc:Fallback>
                <p:oleObj name="文档" r:id="rId1" imgW="11151235" imgH="1629410" progId="Word.Document.12">
                  <p:embed/>
                  <p:pic>
                    <p:nvPicPr>
                      <p:cNvPr id="0" name="图片 3422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503579"/>
                        <a:ext cx="11144250" cy="1619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389206" y="2227654"/>
            <a:ext cx="11412000" cy="369515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229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宋体"/>
              <a:ea typeface="华文细黑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∵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在双曲线上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effectLst/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4350" y="2383532"/>
          <a:ext cx="1114425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2216" name="文档" r:id="rId3" imgW="11151235" imgH="1144270" progId="Word.Document.12">
                  <p:embed/>
                </p:oleObj>
              </mc:Choice>
              <mc:Fallback>
                <p:oleObj name="文档" r:id="rId3" imgW="11151235" imgH="1144270" progId="Word.Document.12">
                  <p:embed/>
                  <p:pic>
                    <p:nvPicPr>
                      <p:cNvPr id="0" name="图片 3422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2383532"/>
                        <a:ext cx="11144250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14350" y="4069457"/>
          <a:ext cx="11144250" cy="1952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2217" name="文档" r:id="rId5" imgW="11151235" imgH="1961515" progId="Word.Document.12">
                  <p:embed/>
                </p:oleObj>
              </mc:Choice>
              <mc:Fallback>
                <p:oleObj name="文档" r:id="rId5" imgW="11151235" imgH="1961515" progId="Word.Document.12">
                  <p:embed/>
                  <p:pic>
                    <p:nvPicPr>
                      <p:cNvPr id="0" name="图片 3422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4069457"/>
                        <a:ext cx="11144250" cy="1952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181761" y="1511865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直接连接符 17"/>
          <p:cNvCxnSpPr/>
          <p:nvPr/>
        </p:nvCxnSpPr>
        <p:spPr>
          <a:xfrm>
            <a:off x="4151390" y="3730194"/>
            <a:ext cx="36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hlinkClick r:id="rId1" action="ppaction://hlinksldjump"/>
          </p:cNvPr>
          <p:cNvSpPr txBox="1"/>
          <p:nvPr/>
        </p:nvSpPr>
        <p:spPr>
          <a:xfrm>
            <a:off x="4186098" y="3146178"/>
            <a:ext cx="35329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题型探究</a:t>
            </a:r>
            <a:endParaRPr lang="zh-CN" altLang="en-US" sz="3200" b="1" dirty="0">
              <a:solidFill>
                <a:srgbClr val="3114AC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4151390" y="2724001"/>
            <a:ext cx="36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hlinkClick r:id="rId2" action="ppaction://hlinksldjump"/>
          </p:cNvPr>
          <p:cNvSpPr txBox="1"/>
          <p:nvPr/>
        </p:nvSpPr>
        <p:spPr>
          <a:xfrm>
            <a:off x="4186098" y="2143175"/>
            <a:ext cx="35329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问题导学</a:t>
            </a:r>
            <a:endParaRPr lang="zh-CN" altLang="en-US" sz="3200" b="1" dirty="0">
              <a:solidFill>
                <a:srgbClr val="3114AC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2733675" cy="795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0" y="396912"/>
            <a:ext cx="2733675" cy="400110"/>
          </a:xfrm>
          <a:prstGeom prst="rect">
            <a:avLst/>
          </a:prstGeom>
          <a:solidFill>
            <a:schemeClr val="accent6">
              <a:lumMod val="75000"/>
              <a:alpha val="52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内容索引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4151390" y="4736388"/>
            <a:ext cx="36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hlinkClick r:id="rId4" action="ppaction://hlinksldjump"/>
          </p:cNvPr>
          <p:cNvSpPr txBox="1"/>
          <p:nvPr/>
        </p:nvSpPr>
        <p:spPr>
          <a:xfrm>
            <a:off x="4186098" y="4144765"/>
            <a:ext cx="35329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当堂训练</a:t>
            </a:r>
            <a:endParaRPr lang="zh-CN" altLang="en-US" sz="3200" b="1" dirty="0">
              <a:solidFill>
                <a:srgbClr val="3114AC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514350" y="128439"/>
          <a:ext cx="11144250" cy="170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892" name="文档" r:id="rId1" imgW="11151235" imgH="1708150" progId="Word.Document.12">
                  <p:embed/>
                </p:oleObj>
              </mc:Choice>
              <mc:Fallback>
                <p:oleObj name="文档" r:id="rId1" imgW="11151235" imgH="1708150" progId="Word.Document.12">
                  <p:embed/>
                  <p:pic>
                    <p:nvPicPr>
                      <p:cNvPr id="0" name="图片 31489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128439"/>
                        <a:ext cx="11144250" cy="1704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389206" y="1895897"/>
            <a:ext cx="11412000" cy="477666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20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宋体"/>
              <a:ea typeface="华文细黑"/>
              <a:cs typeface="Times New Roman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				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①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的方程为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2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宋体"/>
              <a:cs typeface="Courier New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解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组成的方程组，得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21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4350" y="1958380"/>
          <a:ext cx="11144250" cy="1228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893" name="文档" r:id="rId3" imgW="11151235" imgH="1229995" progId="Word.Document.12">
                  <p:embed/>
                </p:oleObj>
              </mc:Choice>
              <mc:Fallback>
                <p:oleObj name="文档" r:id="rId3" imgW="11151235" imgH="1229995" progId="Word.Document.12">
                  <p:embed/>
                  <p:pic>
                    <p:nvPicPr>
                      <p:cNvPr id="0" name="图片 31489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1958380"/>
                        <a:ext cx="11144250" cy="1228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0012213" y="1229594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14350" y="4108698"/>
          <a:ext cx="11144250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894" name="文档" r:id="rId5" imgW="11151235" imgH="1229995" progId="Word.Document.12">
                  <p:embed/>
                </p:oleObj>
              </mc:Choice>
              <mc:Fallback>
                <p:oleObj name="文档" r:id="rId5" imgW="11151235" imgH="1229995" progId="Word.Document.12">
                  <p:embed/>
                  <p:pic>
                    <p:nvPicPr>
                      <p:cNvPr id="0" name="图片 31489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4108698"/>
                        <a:ext cx="11144250" cy="1219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14350" y="5812904"/>
          <a:ext cx="11144250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895" name="文档" r:id="rId7" imgW="11151235" imgH="887095" progId="Word.Document.12">
                  <p:embed/>
                </p:oleObj>
              </mc:Choice>
              <mc:Fallback>
                <p:oleObj name="文档" r:id="rId7" imgW="11151235" imgH="887095" progId="Word.Document.12">
                  <p:embed/>
                  <p:pic>
                    <p:nvPicPr>
                      <p:cNvPr id="0" name="图片 31489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5812904"/>
                        <a:ext cx="11144250" cy="885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7558" y="-26590"/>
            <a:ext cx="12143880" cy="648072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848" y="58313"/>
            <a:ext cx="12142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8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类型三　共轭双曲线与等轴双曲线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514350" y="2207146"/>
          <a:ext cx="11144250" cy="2571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680" name="文档" r:id="rId1" imgW="11151235" imgH="2576830" progId="Word.Document.12">
                  <p:embed/>
                </p:oleObj>
              </mc:Choice>
              <mc:Fallback>
                <p:oleObj name="文档" r:id="rId1" imgW="11151235" imgH="2576830" progId="Word.Document.12">
                  <p:embed/>
                  <p:pic>
                    <p:nvPicPr>
                      <p:cNvPr id="0" name="图片 26867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2207146"/>
                        <a:ext cx="11144250" cy="2571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>
            <a:hlinkClick r:id="rId3" action="ppaction://hlinksldjump"/>
          </p:cNvPr>
          <p:cNvSpPr txBox="1"/>
          <p:nvPr/>
        </p:nvSpPr>
        <p:spPr>
          <a:xfrm>
            <a:off x="2106191" y="4063405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</a:p>
        </p:txBody>
      </p:sp>
      <p:sp>
        <p:nvSpPr>
          <p:cNvPr id="6" name="矩形 5"/>
          <p:cNvSpPr/>
          <p:nvPr/>
        </p:nvSpPr>
        <p:spPr>
          <a:xfrm>
            <a:off x="389206" y="1293193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命题角度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　共轭双曲线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340668"/>
            <a:ext cx="11412000" cy="59400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 defTabSz="-635"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双曲线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与双曲线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E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互为共轭双曲线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effectLst/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14350" y="532309"/>
          <a:ext cx="11144250" cy="3743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784" name="文档" r:id="rId1" imgW="11151235" imgH="3752215" progId="Word.Document.12">
                  <p:embed/>
                </p:oleObj>
              </mc:Choice>
              <mc:Fallback>
                <p:oleObj name="文档" r:id="rId1" imgW="11151235" imgH="3752215" progId="Word.Document.12">
                  <p:embed/>
                  <p:pic>
                    <p:nvPicPr>
                      <p:cNvPr id="0" name="图片 31678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532309"/>
                        <a:ext cx="11144250" cy="3743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14350" y="4911080"/>
          <a:ext cx="11144250" cy="154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785" name="文档" r:id="rId3" imgW="11151235" imgH="1543685" progId="Word.Document.12">
                  <p:embed/>
                </p:oleObj>
              </mc:Choice>
              <mc:Fallback>
                <p:oleObj name="文档" r:id="rId3" imgW="11151235" imgH="1543685" progId="Word.Document.12">
                  <p:embed/>
                  <p:pic>
                    <p:nvPicPr>
                      <p:cNvPr id="0" name="图片 31678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4911080"/>
                        <a:ext cx="11144250" cy="1543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341687" y="-26590"/>
            <a:ext cx="2598804" cy="880109"/>
            <a:chOff x="11613" y="920823"/>
            <a:chExt cx="1443037" cy="733424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 userDrawn="1"/>
          </p:nvSpPr>
          <p:spPr>
            <a:xfrm>
              <a:off x="94283" y="1059225"/>
              <a:ext cx="12029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000" dirty="0" smtClean="0">
                  <a:solidFill>
                    <a:schemeClr val="bg1"/>
                  </a:solidFill>
                  <a:latin typeface="黑体" pitchFamily="2" charset="-122"/>
                  <a:ea typeface="黑体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endParaRPr>
            </a:p>
          </p:txBody>
        </p:sp>
      </p:grp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485775" y="1413570"/>
          <a:ext cx="11144250" cy="3648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621" name="文档" r:id="rId2" imgW="11151235" imgH="3657600" progId="Word.Document.12">
                  <p:embed/>
                </p:oleObj>
              </mc:Choice>
              <mc:Fallback>
                <p:oleObj name="文档" r:id="rId2" imgW="11151235" imgH="3657600" progId="Word.Document.12">
                  <p:embed/>
                  <p:pic>
                    <p:nvPicPr>
                      <p:cNvPr id="0" name="对象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775" y="1413570"/>
                        <a:ext cx="11144250" cy="3648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514350" y="146348"/>
          <a:ext cx="11144250" cy="243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904" name="文档" r:id="rId1" imgW="11151235" imgH="2442845" progId="Word.Document.12">
                  <p:embed/>
                </p:oleObj>
              </mc:Choice>
              <mc:Fallback>
                <p:oleObj name="文档" r:id="rId1" imgW="11151235" imgH="2442845" progId="Word.Document.12">
                  <p:embed/>
                  <p:pic>
                    <p:nvPicPr>
                      <p:cNvPr id="0" name="图片 31990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146348"/>
                        <a:ext cx="11144250" cy="2438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389206" y="2440732"/>
            <a:ext cx="11412000" cy="424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22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87294" y="1835051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983824" y="1835051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解析</a:t>
            </a: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4746104" y="981547"/>
          <a:ext cx="1790700" cy="1381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905" name="文档" r:id="rId3" imgW="1800225" imgH="1388110" progId="Word.Document.12">
                  <p:embed/>
                </p:oleObj>
              </mc:Choice>
              <mc:Fallback>
                <p:oleObj name="文档" r:id="rId3" imgW="1800225" imgH="1388110" progId="Word.Document.12">
                  <p:embed/>
                  <p:pic>
                    <p:nvPicPr>
                      <p:cNvPr id="0" name="图片 31990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46104" y="981547"/>
                        <a:ext cx="1790700" cy="1381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514350" y="2546847"/>
          <a:ext cx="11144250" cy="420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906" name="文档" r:id="rId5" imgW="11151235" imgH="4201795" progId="Word.Document.12">
                  <p:embed/>
                </p:oleObj>
              </mc:Choice>
              <mc:Fallback>
                <p:oleObj name="文档" r:id="rId5" imgW="11151235" imgH="4201795" progId="Word.Document.12">
                  <p:embed/>
                  <p:pic>
                    <p:nvPicPr>
                      <p:cNvPr id="0" name="图片 31990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2546847"/>
                        <a:ext cx="11144250" cy="4200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89206" y="549474"/>
            <a:ext cx="11412000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命题角度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　等轴双曲线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已知等轴双曲线的焦点在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轴上，且焦点到渐近线的距离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求此双曲线的方程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9206" y="2745055"/>
            <a:ext cx="11412000" cy="2700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4350" y="2898651"/>
          <a:ext cx="11144250" cy="2619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3155" name="文档" r:id="rId1" imgW="11151235" imgH="2622550" progId="Word.Document.12">
                  <p:embed/>
                </p:oleObj>
              </mc:Choice>
              <mc:Fallback>
                <p:oleObj name="文档" r:id="rId1" imgW="11151235" imgH="2622550" progId="Word.Document.12">
                  <p:embed/>
                  <p:pic>
                    <p:nvPicPr>
                      <p:cNvPr id="0" name="图片 34315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2898651"/>
                        <a:ext cx="11144250" cy="2619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502918" y="2038791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10504958" y="1332409"/>
          <a:ext cx="635000" cy="65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3156" name="文档" r:id="rId3" imgW="636905" imgH="658495" progId="Word.Document.12">
                  <p:embed/>
                </p:oleObj>
              </mc:Choice>
              <mc:Fallback>
                <p:oleObj name="文档" r:id="rId3" imgW="636905" imgH="658495" progId="Word.Document.12">
                  <p:embed/>
                  <p:pic>
                    <p:nvPicPr>
                      <p:cNvPr id="0" name="图片 34315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504958" y="1332409"/>
                        <a:ext cx="635000" cy="657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341687" y="-26590"/>
            <a:ext cx="2598804" cy="880109"/>
            <a:chOff x="11613" y="920823"/>
            <a:chExt cx="1443037" cy="733424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 userDrawn="1"/>
          </p:nvSpPr>
          <p:spPr>
            <a:xfrm>
              <a:off x="94283" y="1059225"/>
              <a:ext cx="12029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000" dirty="0" smtClean="0">
                  <a:solidFill>
                    <a:schemeClr val="bg1"/>
                  </a:solidFill>
                  <a:latin typeface="黑体" pitchFamily="2" charset="-122"/>
                  <a:ea typeface="黑体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389206" y="1269554"/>
            <a:ext cx="11412000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实轴和虚轴等长的双曲线叫做等轴双曲线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等轴双曲线的性质</a:t>
            </a:r>
            <a:r>
              <a:rPr lang="zh-CN" altLang="zh-CN" sz="2800" kern="100" spc="-7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spc="-13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spc="-130" dirty="0">
                <a:latin typeface="Times New Roman"/>
                <a:ea typeface="华文细黑"/>
                <a:cs typeface="Times New Roman"/>
              </a:rPr>
              <a:t>渐近线方程为</a:t>
            </a:r>
            <a:r>
              <a:rPr lang="en-US" altLang="zh-CN" sz="2800" i="1" kern="100" spc="-13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spc="-13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spc="-130" dirty="0">
                <a:latin typeface="Times New Roman"/>
                <a:ea typeface="华文细黑"/>
                <a:cs typeface="Courier New"/>
              </a:rPr>
              <a:t>±</a:t>
            </a:r>
            <a:r>
              <a:rPr lang="en-US" altLang="zh-CN" sz="2800" i="1" kern="100" spc="-13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spc="-700" dirty="0">
                <a:latin typeface="Times New Roman"/>
                <a:ea typeface="华文细黑"/>
                <a:cs typeface="Times New Roman"/>
              </a:rPr>
              <a:t>；</a:t>
            </a:r>
            <a:r>
              <a:rPr lang="en-US" altLang="zh-CN" sz="2800" kern="100" spc="-13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spc="-130" dirty="0">
                <a:latin typeface="Times New Roman"/>
                <a:ea typeface="华文细黑"/>
                <a:cs typeface="Times New Roman"/>
              </a:rPr>
              <a:t>渐近线互相垂直</a:t>
            </a:r>
            <a:r>
              <a:rPr lang="zh-CN" altLang="zh-CN" sz="2800" kern="100" spc="-700" dirty="0">
                <a:latin typeface="Times New Roman"/>
                <a:ea typeface="华文细黑"/>
                <a:cs typeface="Times New Roman"/>
              </a:rPr>
              <a:t>；</a:t>
            </a:r>
            <a:r>
              <a:rPr lang="en-US" altLang="zh-CN" sz="2800" kern="100" spc="-13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spc="-130" dirty="0" smtClean="0">
                <a:latin typeface="Times New Roman"/>
                <a:ea typeface="华文细黑"/>
                <a:cs typeface="Times New Roman"/>
              </a:rPr>
              <a:t>离心率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e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等轴双曲线的特征是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，等轴双曲线的方程可以设为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λ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spc="-100" dirty="0" err="1">
                <a:latin typeface="Times New Roman"/>
                <a:ea typeface="华文细黑"/>
                <a:cs typeface="Courier New"/>
              </a:rPr>
              <a:t>λ</a:t>
            </a:r>
            <a:r>
              <a:rPr lang="en-US" altLang="zh-CN" sz="2800" kern="100" spc="-100" dirty="0" err="1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kern="100" spc="-100" dirty="0" err="1">
                <a:latin typeface="Times New Roman"/>
                <a:ea typeface="华文细黑"/>
                <a:cs typeface="Courier New"/>
              </a:rPr>
              <a:t>0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).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λ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&gt;0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时，双曲线的焦点在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轴上；当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λ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&lt;0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时，双曲线的焦点在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轴上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spc="-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1352203" y="2693283"/>
          <a:ext cx="635000" cy="65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4120" name="文档" r:id="rId2" imgW="636905" imgH="658495" progId="Word.Document.12">
                  <p:embed/>
                </p:oleObj>
              </mc:Choice>
              <mc:Fallback>
                <p:oleObj name="文档" r:id="rId2" imgW="636905" imgH="658495" progId="Word.Document.12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52203" y="2693283"/>
                        <a:ext cx="635000" cy="657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14"/>
          <p:cNvSpPr txBox="1"/>
          <p:nvPr/>
        </p:nvSpPr>
        <p:spPr>
          <a:xfrm>
            <a:off x="387524" y="2922956"/>
            <a:ext cx="1512000" cy="523220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                                                                                                                                        </a:t>
            </a:r>
            <a:endParaRPr lang="en-US" altLang="zh-CN" sz="2800" dirty="0"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4350" y="1157844"/>
          <a:ext cx="11144250" cy="2457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6205" name="文档" r:id="rId1" imgW="11151235" imgH="2465705" progId="Word.Document.12">
                  <p:embed/>
                </p:oleObj>
              </mc:Choice>
              <mc:Fallback>
                <p:oleObj name="文档" r:id="rId1" imgW="11151235" imgH="2465705" progId="Word.Document.12">
                  <p:embed/>
                  <p:pic>
                    <p:nvPicPr>
                      <p:cNvPr id="0" name="对象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1157844"/>
                        <a:ext cx="11144250" cy="2457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3733303" y="2264431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29833" y="2264431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解析</a:t>
            </a:r>
          </a:p>
        </p:txBody>
      </p:sp>
      <p:sp>
        <p:nvSpPr>
          <p:cNvPr id="12" name="矩形 11"/>
          <p:cNvSpPr/>
          <p:nvPr/>
        </p:nvSpPr>
        <p:spPr>
          <a:xfrm>
            <a:off x="389205" y="3708673"/>
            <a:ext cx="11412000" cy="55397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依据等轴双曲线的性质，得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e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5269210" y="3708673"/>
          <a:ext cx="635000" cy="65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6206" name="文档" r:id="rId3" imgW="636905" imgH="658495" progId="Word.Document.12">
                  <p:embed/>
                </p:oleObj>
              </mc:Choice>
              <mc:Fallback>
                <p:oleObj name="文档" r:id="rId3" imgW="636905" imgH="658495" progId="Word.Document.12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69210" y="3708673"/>
                        <a:ext cx="635000" cy="657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12" grpId="0" animBg="1"/>
      <p:bldP spid="12" grpId="1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7558" y="-26590"/>
            <a:ext cx="12143880" cy="648072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848" y="58313"/>
            <a:ext cx="12142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8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类型四　直线与双曲线的位置关系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>
            <a:hlinkClick r:id="rId1" action="ppaction://hlinksldjump"/>
          </p:cNvPr>
          <p:cNvSpPr txBox="1"/>
          <p:nvPr/>
        </p:nvSpPr>
        <p:spPr>
          <a:xfrm>
            <a:off x="8324317" y="3307627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</a:p>
        </p:txBody>
      </p:sp>
      <p:sp>
        <p:nvSpPr>
          <p:cNvPr id="6" name="矩形 5"/>
          <p:cNvSpPr/>
          <p:nvPr/>
        </p:nvSpPr>
        <p:spPr>
          <a:xfrm>
            <a:off x="389206" y="1809573"/>
            <a:ext cx="1141200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命题角度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　直线与双曲线位置关系的判定与交点问题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已知直线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与双曲线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若直线与双曲线没有公共点，求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的取值范围；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89206" y="270917"/>
            <a:ext cx="11412000" cy="619859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				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①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直线与双曲线没有公共点，则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式方程无解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Times New Roman"/>
              <a:ea typeface="华文细黑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Times New Roman"/>
              <a:ea typeface="华文细黑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Times New Roman"/>
              <a:ea typeface="华文细黑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Times New Roman"/>
              <a:ea typeface="华文细黑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effectLst/>
              <a:latin typeface="Times New Roman"/>
              <a:ea typeface="华文细黑"/>
              <a:cs typeface="Courier New"/>
            </a:endParaRPr>
          </a:p>
          <a:p>
            <a:pPr algn="just" defTabSz="-635">
              <a:lnSpc>
                <a:spcPct val="6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4350" y="414933"/>
          <a:ext cx="11144250" cy="151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7222" name="文档" r:id="rId1" imgW="11151235" imgH="1515110" progId="Word.Document.12">
                  <p:embed/>
                </p:oleObj>
              </mc:Choice>
              <mc:Fallback>
                <p:oleObj name="文档" r:id="rId1" imgW="11151235" imgH="1515110" progId="Word.Document.12">
                  <p:embed/>
                  <p:pic>
                    <p:nvPicPr>
                      <p:cNvPr id="0" name="图片 3472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414933"/>
                        <a:ext cx="11144250" cy="1514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514350" y="3022079"/>
          <a:ext cx="11144250" cy="3609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7223" name="文档" r:id="rId3" imgW="11151235" imgH="3616325" progId="Word.Document.12">
                  <p:embed/>
                </p:oleObj>
              </mc:Choice>
              <mc:Fallback>
                <p:oleObj name="文档" r:id="rId3" imgW="11151235" imgH="3616325" progId="Word.Document.12">
                  <p:embed/>
                  <p:pic>
                    <p:nvPicPr>
                      <p:cNvPr id="0" name="图片 3472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3022079"/>
                        <a:ext cx="11144250" cy="3609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10"/>
          <p:cNvSpPr txBox="1"/>
          <p:nvPr/>
        </p:nvSpPr>
        <p:spPr>
          <a:xfrm>
            <a:off x="4310102" y="2905937"/>
            <a:ext cx="3570209" cy="101566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6000" b="1" spc="600" dirty="0" smtClean="0">
                <a:solidFill>
                  <a:srgbClr val="FFFF00"/>
                </a:solidFill>
                <a:latin typeface="+mj-ea"/>
                <a:ea typeface="+mj-ea"/>
              </a:rPr>
              <a:t>问题导学</a:t>
            </a:r>
            <a:endParaRPr lang="zh-CN" altLang="en-US" sz="6000" b="1" spc="600" dirty="0">
              <a:solidFill>
                <a:srgbClr val="FFFF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646257" y="112169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</a:p>
        </p:txBody>
      </p:sp>
      <p:sp>
        <p:nvSpPr>
          <p:cNvPr id="6" name="矩形 5"/>
          <p:cNvSpPr/>
          <p:nvPr/>
        </p:nvSpPr>
        <p:spPr>
          <a:xfrm>
            <a:off x="389206" y="909514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若直线与双曲线有两个公共点，求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的取值范围；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9206" y="1807518"/>
            <a:ext cx="11412000" cy="32685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直线与双曲线有两个公共点，则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式方程有两个不相等的根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effectLst/>
              <a:latin typeface="Times New Roman"/>
              <a:ea typeface="华文细黑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3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14350" y="2692727"/>
          <a:ext cx="11144250" cy="2505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203" name="文档" r:id="rId1" imgW="11151235" imgH="2513330" progId="Word.Document.12">
                  <p:embed/>
                </p:oleObj>
              </mc:Choice>
              <mc:Fallback>
                <p:oleObj name="文档" r:id="rId1" imgW="11151235" imgH="2513330" progId="Word.Document.12">
                  <p:embed/>
                  <p:pic>
                    <p:nvPicPr>
                      <p:cNvPr id="0" name="图片 34820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2692727"/>
                        <a:ext cx="11144250" cy="2505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646257" y="76165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</a:p>
        </p:txBody>
      </p:sp>
      <p:sp>
        <p:nvSpPr>
          <p:cNvPr id="6" name="矩形 5"/>
          <p:cNvSpPr/>
          <p:nvPr/>
        </p:nvSpPr>
        <p:spPr>
          <a:xfrm>
            <a:off x="389206" y="549474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若直线与双曲线只有一个公共点，求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的值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9206" y="1447478"/>
            <a:ext cx="11412000" cy="41734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直线与双曲线只有一个公共点，则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式方程只有一解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±1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式方程只有一解；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时，应满足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20(1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effectLst/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9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14350" y="3649985"/>
          <a:ext cx="11144250" cy="205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227" name="文档" r:id="rId1" imgW="11151235" imgH="2058670" progId="Word.Document.12">
                  <p:embed/>
                </p:oleObj>
              </mc:Choice>
              <mc:Fallback>
                <p:oleObj name="文档" r:id="rId1" imgW="11151235" imgH="2058670" progId="Word.Document.12">
                  <p:embed/>
                  <p:pic>
                    <p:nvPicPr>
                      <p:cNvPr id="0" name="图片 3492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3649985"/>
                        <a:ext cx="11144250" cy="205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341687" y="-26590"/>
            <a:ext cx="2598804" cy="880109"/>
            <a:chOff x="11613" y="920823"/>
            <a:chExt cx="1443037" cy="733424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 userDrawn="1"/>
          </p:nvSpPr>
          <p:spPr>
            <a:xfrm>
              <a:off x="94283" y="1059225"/>
              <a:ext cx="12029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000" dirty="0" smtClean="0">
                  <a:solidFill>
                    <a:schemeClr val="bg1"/>
                  </a:solidFill>
                  <a:latin typeface="黑体" pitchFamily="2" charset="-122"/>
                  <a:ea typeface="黑体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389206" y="2968190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代入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mkx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4350" y="941547"/>
          <a:ext cx="11144250" cy="2238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0289" name="文档" r:id="rId2" imgW="11151235" imgH="2239010" progId="Word.Document.12">
                  <p:embed/>
                </p:oleObj>
              </mc:Choice>
              <mc:Fallback>
                <p:oleObj name="文档" r:id="rId2" imgW="11151235" imgH="2239010" progId="Word.Document.12">
                  <p:embed/>
                  <p:pic>
                    <p:nvPicPr>
                      <p:cNvPr id="0" name="对象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941547"/>
                        <a:ext cx="11144250" cy="2238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14350" y="3713322"/>
          <a:ext cx="11144250" cy="2247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0290" name="文档" r:id="rId4" imgW="11151235" imgH="2249170" progId="Word.Document.12">
                  <p:embed/>
                </p:oleObj>
              </mc:Choice>
              <mc:Fallback>
                <p:oleObj name="文档" r:id="rId4" imgW="11151235" imgH="2249170" progId="Word.Document.12">
                  <p:embed/>
                  <p:pic>
                    <p:nvPicPr>
                      <p:cNvPr id="0" name="图片 35028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3713322"/>
                        <a:ext cx="11144250" cy="2247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389206" y="5872446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mk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89206" y="7318"/>
            <a:ext cx="11412000" cy="487797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&gt;0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直线与双曲线有两个交点，称直线与双曲线相交；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直线与双曲线有一个交点，称直线与双曲线相切；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&lt;0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直线与双曲线没有交点，称直线与双曲线相离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通过几何图形也可判定直线与双曲线的位置关系，一般通过直线与渐近线的位置关系进行判断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图中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为渐近线倾斜角，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θ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倾斜角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如图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θ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只与双曲线一支相交，交点只有一个；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如图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θ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只与双曲线一支相交，交点有两个；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如图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θ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与双曲线两支都相交，交点有两个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pic>
        <p:nvPicPr>
          <p:cNvPr id="9" name="图片 8" descr="F:\2017赵瑊\同步\数学 人A2-1\word\2-37.TIF"/>
          <p:cNvPicPr/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0810" y="4957884"/>
            <a:ext cx="7128792" cy="18753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514350" y="104775"/>
          <a:ext cx="11144250" cy="1495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1298" name="文档" r:id="rId1" imgW="11151235" imgH="1496695" progId="Word.Document.12">
                  <p:embed/>
                </p:oleObj>
              </mc:Choice>
              <mc:Fallback>
                <p:oleObj name="文档" r:id="rId1" imgW="11151235" imgH="1496695" progId="Word.Document.12">
                  <p:embed/>
                  <p:pic>
                    <p:nvPicPr>
                      <p:cNvPr id="0" name="图片 35129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104775"/>
                        <a:ext cx="11144250" cy="1495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389206" y="1413570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求双曲线的离心率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e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的取值范围；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9206" y="2234233"/>
            <a:ext cx="11412000" cy="442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229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宋体"/>
              <a:ea typeface="华文细黑"/>
              <a:cs typeface="Times New Roman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4350" y="2295525"/>
          <a:ext cx="11144250" cy="423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1299" name="文档" r:id="rId3" imgW="11151235" imgH="4247515" progId="Word.Document.12">
                  <p:embed/>
                </p:oleObj>
              </mc:Choice>
              <mc:Fallback>
                <p:oleObj name="文档" r:id="rId3" imgW="11151235" imgH="4247515" progId="Word.Document.12">
                  <p:embed/>
                  <p:pic>
                    <p:nvPicPr>
                      <p:cNvPr id="0" name="图片 35129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2295525"/>
                        <a:ext cx="11144250" cy="4238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6150360" y="1628075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514350" y="159252"/>
          <a:ext cx="11144250" cy="1057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2351" name="文档" r:id="rId1" imgW="11151235" imgH="1082040" progId="Word.Document.12">
                  <p:embed/>
                </p:oleObj>
              </mc:Choice>
              <mc:Fallback>
                <p:oleObj name="文档" r:id="rId1" imgW="11151235" imgH="1082040" progId="Word.Document.12">
                  <p:embed/>
                  <p:pic>
                    <p:nvPicPr>
                      <p:cNvPr id="0" name="图片 35235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159252"/>
                        <a:ext cx="11144250" cy="1057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389206" y="1108007"/>
            <a:ext cx="11412000" cy="53799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，易知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effectLst/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是方程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的两个根，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7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4350" y="1970584"/>
          <a:ext cx="11144250" cy="175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2352" name="文档" r:id="rId3" imgW="11151235" imgH="1753870" progId="Word.Document.12">
                  <p:embed/>
                </p:oleObj>
              </mc:Choice>
              <mc:Fallback>
                <p:oleObj name="文档" r:id="rId3" imgW="11151235" imgH="1753870" progId="Word.Document.12">
                  <p:embed/>
                  <p:pic>
                    <p:nvPicPr>
                      <p:cNvPr id="0" name="图片 3523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1970584"/>
                        <a:ext cx="11144250" cy="175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9476445" y="367835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514350" y="4550271"/>
          <a:ext cx="11144250" cy="2009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2353" name="文档" r:id="rId5" imgW="11151235" imgH="2020570" progId="Word.Document.12">
                  <p:embed/>
                </p:oleObj>
              </mc:Choice>
              <mc:Fallback>
                <p:oleObj name="文档" r:id="rId5" imgW="11151235" imgH="2020570" progId="Word.Document.12">
                  <p:embed/>
                  <p:pic>
                    <p:nvPicPr>
                      <p:cNvPr id="0" name="图片 35235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4550271"/>
                        <a:ext cx="11144250" cy="2009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514350" y="161925"/>
          <a:ext cx="11144250" cy="161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3342" name="文档" r:id="rId1" imgW="11151235" imgH="1629410" progId="Word.Document.12">
                  <p:embed/>
                </p:oleObj>
              </mc:Choice>
              <mc:Fallback>
                <p:oleObj name="文档" r:id="rId1" imgW="11151235" imgH="1629410" progId="Word.Document.12">
                  <p:embed/>
                  <p:pic>
                    <p:nvPicPr>
                      <p:cNvPr id="0" name="图片 3533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161925"/>
                        <a:ext cx="11144250" cy="1619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389206" y="1842945"/>
            <a:ext cx="11412000" cy="464740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的斜率为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代入双曲线方程得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±2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，此时直线与双曲线的渐近线平行，直线与双曲线只有一个公共点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effectLst/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4350" y="4573513"/>
          <a:ext cx="11144250" cy="1952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3343" name="文档" r:id="rId3" imgW="11151235" imgH="1961515" progId="Word.Document.12">
                  <p:embed/>
                </p:oleObj>
              </mc:Choice>
              <mc:Fallback>
                <p:oleObj name="文档" r:id="rId3" imgW="11151235" imgH="1961515" progId="Word.Document.12">
                  <p:embed/>
                  <p:pic>
                    <p:nvPicPr>
                      <p:cNvPr id="0" name="图片 3533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4573513"/>
                        <a:ext cx="11144250" cy="1952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839358" y="1148879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514350" y="1032477"/>
          <a:ext cx="11144250" cy="1162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4387" name="文档" r:id="rId1" imgW="11151235" imgH="1162685" progId="Word.Document.12">
                  <p:embed/>
                </p:oleObj>
              </mc:Choice>
              <mc:Fallback>
                <p:oleObj name="文档" r:id="rId1" imgW="11151235" imgH="1162685" progId="Word.Document.12">
                  <p:embed/>
                  <p:pic>
                    <p:nvPicPr>
                      <p:cNvPr id="0" name="图片 35438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1032477"/>
                        <a:ext cx="11144250" cy="1162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389206" y="186400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命题角度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　直线与双曲线的相交弦及弦长问题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9206" y="1978503"/>
            <a:ext cx="11412000" cy="425960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21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化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简得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4350" y="2049320"/>
          <a:ext cx="11144250" cy="185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4388" name="文档" r:id="rId3" imgW="11151235" imgH="1858010" progId="Word.Document.12">
                  <p:embed/>
                </p:oleObj>
              </mc:Choice>
              <mc:Fallback>
                <p:oleObj name="文档" r:id="rId3" imgW="11151235" imgH="1858010" progId="Word.Document.12">
                  <p:embed/>
                  <p:pic>
                    <p:nvPicPr>
                      <p:cNvPr id="0" name="图片 35438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2049320"/>
                        <a:ext cx="11144250" cy="1857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9654369" y="1267948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514350" y="4239326"/>
          <a:ext cx="11144250" cy="198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4389" name="文档" r:id="rId5" imgW="11151235" imgH="1988820" progId="Word.Document.12">
                  <p:embed/>
                </p:oleObj>
              </mc:Choice>
              <mc:Fallback>
                <p:oleObj name="文档" r:id="rId5" imgW="11151235" imgH="1988820" progId="Word.Document.12">
                  <p:embed/>
                  <p:pic>
                    <p:nvPicPr>
                      <p:cNvPr id="0" name="图片 35438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4239326"/>
                        <a:ext cx="11144250" cy="1981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514350" y="1650932"/>
          <a:ext cx="11144250" cy="1162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5354" name="文档" r:id="rId1" imgW="11151235" imgH="1162685" progId="Word.Document.12">
                  <p:embed/>
                </p:oleObj>
              </mc:Choice>
              <mc:Fallback>
                <p:oleObj name="文档" r:id="rId1" imgW="11151235" imgH="1162685" progId="Word.Document.12">
                  <p:embed/>
                  <p:pic>
                    <p:nvPicPr>
                      <p:cNvPr id="0" name="图片 35535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1650932"/>
                        <a:ext cx="11144250" cy="1162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hlinkClick r:id="rId3" action="ppaction://hlinksldjump"/>
          </p:cNvPr>
          <p:cNvSpPr txBox="1"/>
          <p:nvPr/>
        </p:nvSpPr>
        <p:spPr>
          <a:xfrm>
            <a:off x="406574" y="2709714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89206" y="189434"/>
            <a:ext cx="11412000" cy="641403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方法一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该直线的斜率不存在时，直线与双曲线无交点，故可设直线的方程为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，它被双曲线截得的弦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对应的中点为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).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 defTabSz="-635">
              <a:lnSpc>
                <a:spcPct val="17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effectLst/>
              <a:latin typeface="Times New Roman"/>
              <a:ea typeface="华文细黑"/>
              <a:cs typeface="Courier New"/>
            </a:endParaRPr>
          </a:p>
          <a:p>
            <a:pPr algn="just" defTabSz="-635">
              <a:lnSpc>
                <a:spcPct val="17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设此方程的解为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20(4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)&gt;0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宋体"/>
              <a:cs typeface="Courier New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宋体"/>
              <a:cs typeface="Courier New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4350" y="1466503"/>
          <a:ext cx="11144250" cy="182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6402" name="文档" r:id="rId1" imgW="11151235" imgH="1830070" progId="Word.Document.12">
                  <p:embed/>
                </p:oleObj>
              </mc:Choice>
              <mc:Fallback>
                <p:oleObj name="文档" r:id="rId1" imgW="11151235" imgH="1830070" progId="Word.Document.12">
                  <p:embed/>
                  <p:pic>
                    <p:nvPicPr>
                      <p:cNvPr id="0" name="图片 35640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1466503"/>
                        <a:ext cx="11144250" cy="182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514350" y="4165079"/>
          <a:ext cx="11144250" cy="2486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6403" name="文档" r:id="rId3" imgW="11151235" imgH="2490470" progId="Word.Document.12">
                  <p:embed/>
                </p:oleObj>
              </mc:Choice>
              <mc:Fallback>
                <p:oleObj name="文档" r:id="rId3" imgW="11151235" imgH="2490470" progId="Word.Document.12">
                  <p:embed/>
                  <p:pic>
                    <p:nvPicPr>
                      <p:cNvPr id="0" name="图片 35640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4165079"/>
                        <a:ext cx="11144250" cy="2486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7558" y="-26590"/>
            <a:ext cx="12143880" cy="648072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848" y="58313"/>
            <a:ext cx="12142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8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知识点一　双曲线的范围、对称性</a:t>
            </a:r>
            <a:endParaRPr lang="zh-CN" altLang="en-US" sz="2800" b="1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647664" y="631007"/>
            <a:ext cx="1800000" cy="86175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kern="100" dirty="0" smtClean="0">
                <a:solidFill>
                  <a:srgbClr val="0000FF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思考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itchFamily="18" charset="0"/>
                <a:ea typeface="华文细黑"/>
                <a:cs typeface="Times New Roman" pitchFamily="18" charset="0"/>
              </a:rPr>
              <a:t>　</a:t>
            </a:r>
            <a:endParaRPr lang="en-US" altLang="zh-CN" sz="2800" b="1" kern="100" dirty="0" smtClean="0">
              <a:solidFill>
                <a:srgbClr val="0000FF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574" y="838956"/>
            <a:ext cx="936104" cy="12322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矩形 15"/>
          <p:cNvSpPr/>
          <p:nvPr/>
        </p:nvSpPr>
        <p:spPr>
          <a:xfrm>
            <a:off x="1647664" y="1384995"/>
            <a:ext cx="10080000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观察下面的图形：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从图形上可以看出双曲线是向两端无限延伸的，那么是否与椭圆一样有范围限制？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647664" y="5605409"/>
            <a:ext cx="10080000" cy="98486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9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有限制，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因为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 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，即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，所以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 defTabSz="-635">
              <a:lnSpc>
                <a:spcPct val="1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358225" y="2231767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</a:p>
        </p:txBody>
      </p:sp>
      <p:pic>
        <p:nvPicPr>
          <p:cNvPr id="10" name="图片 9" descr="F:\2017赵瑊\同步\数学 人A2-1\word\2-34.TIF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4956" y="2880904"/>
            <a:ext cx="4500500" cy="2625976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3992116" y="5650979"/>
          <a:ext cx="482600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725" name="文档" r:id="rId3" imgW="484505" imgH="1029970" progId="Word.Document.12">
                  <p:embed/>
                </p:oleObj>
              </mc:Choice>
              <mc:Fallback>
                <p:oleObj name="文档" r:id="rId3" imgW="484505" imgH="1029970" progId="Word.Document.12">
                  <p:embed/>
                  <p:pic>
                    <p:nvPicPr>
                      <p:cNvPr id="0" name="图片 32372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992116" y="5650979"/>
                        <a:ext cx="482600" cy="1028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89206" y="469817"/>
            <a:ext cx="11412000" cy="55522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8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方法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二　设弦的两个端点坐标分别为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，弦的中点为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effectLst/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8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4350" y="479342"/>
          <a:ext cx="11144250" cy="2343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7420" name="文档" r:id="rId1" imgW="11151235" imgH="2345690" progId="Word.Document.12">
                  <p:embed/>
                </p:oleObj>
              </mc:Choice>
              <mc:Fallback>
                <p:oleObj name="文档" r:id="rId1" imgW="11151235" imgH="2345690" progId="Word.Document.12">
                  <p:embed/>
                  <p:pic>
                    <p:nvPicPr>
                      <p:cNvPr id="0" name="图片 3574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479342"/>
                        <a:ext cx="11144250" cy="2343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514350" y="4047719"/>
          <a:ext cx="11144250" cy="1495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7421" name="文档" r:id="rId3" imgW="11151235" imgH="1496695" progId="Word.Document.12">
                  <p:embed/>
                </p:oleObj>
              </mc:Choice>
              <mc:Fallback>
                <p:oleObj name="文档" r:id="rId3" imgW="11151235" imgH="1496695" progId="Word.Document.12">
                  <p:embed/>
                  <p:pic>
                    <p:nvPicPr>
                      <p:cNvPr id="0" name="图片 3574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4047719"/>
                        <a:ext cx="11144250" cy="1495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89206" y="1413706"/>
            <a:ext cx="11412000" cy="30962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9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整理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得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4350" y="1486814"/>
          <a:ext cx="11144250" cy="2428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423" name="文档" r:id="rId1" imgW="11151235" imgH="2430780" progId="Word.Document.12">
                  <p:embed/>
                </p:oleObj>
              </mc:Choice>
              <mc:Fallback>
                <p:oleObj name="文档" r:id="rId1" imgW="11151235" imgH="2430780" progId="Word.Document.12">
                  <p:embed/>
                  <p:pic>
                    <p:nvPicPr>
                      <p:cNvPr id="0" name="图片 3584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1486814"/>
                        <a:ext cx="11144250" cy="2428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341687" y="-26590"/>
            <a:ext cx="2598804" cy="880109"/>
            <a:chOff x="11613" y="920823"/>
            <a:chExt cx="1443037" cy="733424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 userDrawn="1"/>
          </p:nvSpPr>
          <p:spPr>
            <a:xfrm>
              <a:off x="94283" y="1059225"/>
              <a:ext cx="12029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000" dirty="0" smtClean="0">
                  <a:solidFill>
                    <a:schemeClr val="bg1"/>
                  </a:solidFill>
                  <a:latin typeface="黑体" pitchFamily="2" charset="-122"/>
                  <a:ea typeface="黑体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389206" y="2753147"/>
            <a:ext cx="11412000" cy="186099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spc="-130" dirty="0">
                <a:latin typeface="Times New Roman"/>
                <a:ea typeface="华文细黑"/>
                <a:cs typeface="Times New Roman"/>
              </a:rPr>
              <a:t>涉及弦长的中点问题</a:t>
            </a:r>
            <a:r>
              <a:rPr lang="zh-CN" altLang="zh-CN" sz="2800" kern="100" spc="-7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spc="-130" dirty="0">
                <a:latin typeface="Times New Roman"/>
                <a:ea typeface="华文细黑"/>
                <a:cs typeface="Times New Roman"/>
              </a:rPr>
              <a:t>常</a:t>
            </a:r>
            <a:r>
              <a:rPr lang="zh-CN" altLang="zh-CN" sz="2800" kern="100" spc="-300" dirty="0">
                <a:latin typeface="Times New Roman"/>
                <a:ea typeface="华文细黑"/>
                <a:cs typeface="Times New Roman"/>
              </a:rPr>
              <a:t>用</a:t>
            </a:r>
            <a:r>
              <a:rPr lang="en-US" altLang="zh-CN" sz="2800" kern="100" spc="-13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spc="-130" dirty="0">
                <a:latin typeface="Times New Roman"/>
                <a:ea typeface="华文细黑"/>
                <a:cs typeface="Times New Roman"/>
              </a:rPr>
              <a:t>点差法</a:t>
            </a:r>
            <a:r>
              <a:rPr lang="en-US" altLang="zh-CN" sz="2800" kern="100" spc="-7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spc="-7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spc="-130" dirty="0">
                <a:latin typeface="Times New Roman"/>
                <a:ea typeface="华文细黑"/>
                <a:cs typeface="Times New Roman"/>
              </a:rPr>
              <a:t>将弦所在直线的斜率</a:t>
            </a:r>
            <a:r>
              <a:rPr lang="zh-CN" altLang="zh-CN" sz="2800" kern="100" spc="-7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zh-CN" altLang="zh-CN" sz="2800" kern="100" spc="-130" dirty="0">
                <a:latin typeface="Times New Roman"/>
                <a:ea typeface="华文细黑"/>
                <a:cs typeface="Times New Roman"/>
              </a:rPr>
              <a:t>弦的中点坐标联系起来</a:t>
            </a:r>
            <a:r>
              <a:rPr lang="zh-CN" altLang="zh-CN" sz="2800" kern="100" spc="-7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spc="-130" dirty="0">
                <a:latin typeface="Times New Roman"/>
                <a:ea typeface="华文细黑"/>
                <a:cs typeface="Times New Roman"/>
              </a:rPr>
              <a:t>同时还应充分挖掘题目的隐含条件</a:t>
            </a:r>
            <a:r>
              <a:rPr lang="zh-CN" altLang="zh-CN" sz="2800" kern="100" spc="-7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spc="-130" dirty="0">
                <a:latin typeface="Times New Roman"/>
                <a:ea typeface="华文细黑"/>
                <a:cs typeface="Times New Roman"/>
              </a:rPr>
              <a:t>寻找量与量间的关系</a:t>
            </a:r>
            <a:r>
              <a:rPr lang="en-US" altLang="zh-CN" sz="2800" kern="100" spc="-13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spc="-130" dirty="0">
              <a:latin typeface="宋体"/>
              <a:cs typeface="Courier New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其具体解题思路如下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4350" y="1034033"/>
          <a:ext cx="11144250" cy="1933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468" name="文档" r:id="rId2" imgW="11151235" imgH="1934210" progId="Word.Document.12">
                  <p:embed/>
                </p:oleObj>
              </mc:Choice>
              <mc:Fallback>
                <p:oleObj name="文档" r:id="rId2" imgW="11151235" imgH="1934210" progId="Word.Document.12">
                  <p:embed/>
                  <p:pic>
                    <p:nvPicPr>
                      <p:cNvPr id="0" name="图片 35946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1034033"/>
                        <a:ext cx="11144250" cy="1933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14350" y="4693146"/>
          <a:ext cx="11144250" cy="1914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469" name="文档" r:id="rId4" imgW="11151235" imgH="1915795" progId="Word.Document.12">
                  <p:embed/>
                </p:oleObj>
              </mc:Choice>
              <mc:Fallback>
                <p:oleObj name="文档" r:id="rId4" imgW="11151235" imgH="1915795" progId="Word.Document.12">
                  <p:embed/>
                  <p:pic>
                    <p:nvPicPr>
                      <p:cNvPr id="0" name="图片 35946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4693146"/>
                        <a:ext cx="11144250" cy="1914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4350" y="1125538"/>
          <a:ext cx="11144250" cy="3781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0470" name="文档" r:id="rId1" imgW="11151235" imgH="3783965" progId="Word.Document.12">
                  <p:embed/>
                </p:oleObj>
              </mc:Choice>
              <mc:Fallback>
                <p:oleObj name="文档" r:id="rId1" imgW="11151235" imgH="3783965" progId="Word.Document.12">
                  <p:embed/>
                  <p:pic>
                    <p:nvPicPr>
                      <p:cNvPr id="0" name="图片 36046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1125538"/>
                        <a:ext cx="11144250" cy="3781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89206" y="1450302"/>
            <a:ext cx="11412000" cy="19794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已知双曲线的方程为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过定点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作直线交双曲线于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两点，当点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是弦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的中点时，求此直线方程；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TextBox 7">
            <a:hlinkClick r:id="rId1" action="ppaction://hlinksldjump"/>
          </p:cNvPr>
          <p:cNvSpPr txBox="1"/>
          <p:nvPr/>
        </p:nvSpPr>
        <p:spPr>
          <a:xfrm>
            <a:off x="4992899" y="2949079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9206" y="189434"/>
            <a:ext cx="11412000" cy="641403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若直线斜率不存在，即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垂直于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轴，则由双曲线的对称性知弦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的中点在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轴上，不可能是点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，所以直线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斜率存在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故可设直线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的方程为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effectLst/>
              <a:latin typeface="Times New Roman"/>
              <a:ea typeface="华文细黑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与双曲线的交点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宋体"/>
              <a:cs typeface="Courier New"/>
            </a:endParaRPr>
          </a:p>
          <a:p>
            <a:pPr algn="just" defTabSz="-635">
              <a:lnSpc>
                <a:spcPct val="11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14350" y="2925738"/>
          <a:ext cx="11144250" cy="1476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1508" name="文档" r:id="rId1" imgW="11151235" imgH="1478280" progId="Word.Document.12">
                  <p:embed/>
                </p:oleObj>
              </mc:Choice>
              <mc:Fallback>
                <p:oleObj name="文档" r:id="rId1" imgW="11151235" imgH="1478280" progId="Word.Document.12">
                  <p:embed/>
                  <p:pic>
                    <p:nvPicPr>
                      <p:cNvPr id="0" name="图片 36150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2925738"/>
                        <a:ext cx="11144250" cy="1476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14350" y="5570984"/>
          <a:ext cx="11144250" cy="1323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1509" name="文档" r:id="rId3" imgW="11151235" imgH="1324610" progId="Word.Document.12">
                  <p:embed/>
                </p:oleObj>
              </mc:Choice>
              <mc:Fallback>
                <p:oleObj name="文档" r:id="rId3" imgW="11151235" imgH="1324610" progId="Word.Document.12">
                  <p:embed/>
                  <p:pic>
                    <p:nvPicPr>
                      <p:cNvPr id="0" name="图片 36150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5570984"/>
                        <a:ext cx="11144250" cy="1323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9206" y="798616"/>
            <a:ext cx="11412000" cy="464740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是弦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的中点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1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effectLst/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4(2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56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5&gt;0.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宋体"/>
              <a:cs typeface="Courier New"/>
            </a:endParaRPr>
          </a:p>
          <a:p>
            <a:pPr algn="just" defTabSz="-635">
              <a:lnSpc>
                <a:spcPct val="20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综上可知，所求直线的方程为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14350" y="1609754"/>
          <a:ext cx="11144250" cy="1476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2532" name="文档" r:id="rId1" imgW="11151235" imgH="1478280" progId="Word.Document.12">
                  <p:embed/>
                </p:oleObj>
              </mc:Choice>
              <mc:Fallback>
                <p:oleObj name="文档" r:id="rId1" imgW="11151235" imgH="1478280" progId="Word.Document.12">
                  <p:embed/>
                  <p:pic>
                    <p:nvPicPr>
                      <p:cNvPr id="0" name="图片 3625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1609754"/>
                        <a:ext cx="11144250" cy="1476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14350" y="3419479"/>
          <a:ext cx="11144250" cy="1495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2533" name="文档" r:id="rId3" imgW="11151235" imgH="1497965" progId="Word.Document.12">
                  <p:embed/>
                </p:oleObj>
              </mc:Choice>
              <mc:Fallback>
                <p:oleObj name="文档" r:id="rId3" imgW="11151235" imgH="1497965" progId="Word.Document.12">
                  <p:embed/>
                  <p:pic>
                    <p:nvPicPr>
                      <p:cNvPr id="0" name="图片 3625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3419479"/>
                        <a:ext cx="11144250" cy="1495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9027" y="6255027"/>
            <a:ext cx="602973" cy="60297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89206" y="1807831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过定点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能否作直线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与此双曲线相交于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Q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Q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两点，且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是弦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Q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Q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的中点？若存在，求出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的方程；若不存在，说明理由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TextBox 7">
            <a:hlinkClick r:id="rId3" action="ppaction://hlinksldjump"/>
          </p:cNvPr>
          <p:cNvSpPr txBox="1"/>
          <p:nvPr/>
        </p:nvSpPr>
        <p:spPr>
          <a:xfrm>
            <a:off x="10713243" y="2663770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89206" y="261442"/>
            <a:ext cx="11412000" cy="624168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假设这样的直线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存在，设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Q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Q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effectLst/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effectLst/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宋体"/>
              <a:cs typeface="Courier New"/>
            </a:endParaRPr>
          </a:p>
          <a:p>
            <a:pPr algn="just" defTabSz="-635">
              <a:lnSpc>
                <a:spcPct val="7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若直线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Q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Q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垂直于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则线段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Q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Q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中点不可能是点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4350" y="995933"/>
          <a:ext cx="11144250" cy="291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438" name="文档" r:id="rId1" imgW="11151235" imgH="2922905" progId="Word.Document.12">
                  <p:embed/>
                </p:oleObj>
              </mc:Choice>
              <mc:Fallback>
                <p:oleObj name="文档" r:id="rId1" imgW="11151235" imgH="2922905" progId="Word.Document.12">
                  <p:embed/>
                  <p:pic>
                    <p:nvPicPr>
                      <p:cNvPr id="0" name="对象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995933"/>
                        <a:ext cx="11144250" cy="2914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89206" y="837506"/>
            <a:ext cx="11412000" cy="451813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宋体"/>
              <a:ea typeface="华文细黑"/>
              <a:cs typeface="Times New Roman"/>
            </a:endParaRPr>
          </a:p>
          <a:p>
            <a:pPr algn="just" defTabSz="-635">
              <a:lnSpc>
                <a:spcPct val="9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宋体"/>
              <a:ea typeface="华文细黑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直线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Q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Q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的方程为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宋体"/>
              <a:cs typeface="Courier New"/>
            </a:endParaRPr>
          </a:p>
          <a:p>
            <a:pPr algn="just" defTabSz="-635">
              <a:lnSpc>
                <a:spcPct val="18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即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24&lt;0.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与双曲线没有公共点，因此这样的直线不存在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pic>
        <p:nvPicPr>
          <p:cNvPr id="8" name="图片 7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9027" y="6255027"/>
            <a:ext cx="602973" cy="602973"/>
          </a:xfrm>
          <a:prstGeom prst="rect">
            <a:avLst/>
          </a:prstGeom>
        </p:spPr>
      </p:pic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4350" y="878137"/>
          <a:ext cx="11144250" cy="1333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701" name="文档" r:id="rId3" imgW="11151235" imgH="1334770" progId="Word.Document.12">
                  <p:embed/>
                </p:oleObj>
              </mc:Choice>
              <mc:Fallback>
                <p:oleObj name="文档" r:id="rId3" imgW="11151235" imgH="1334770" progId="Word.Document.12">
                  <p:embed/>
                  <p:pic>
                    <p:nvPicPr>
                      <p:cNvPr id="0" name="图片 32070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878137"/>
                        <a:ext cx="11144250" cy="1333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14350" y="2731295"/>
          <a:ext cx="11144250" cy="140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702" name="文档" r:id="rId5" imgW="11151235" imgH="1410970" progId="Word.Document.12">
                  <p:embed/>
                </p:oleObj>
              </mc:Choice>
              <mc:Fallback>
                <p:oleObj name="文档" r:id="rId5" imgW="11151235" imgH="1410970" progId="Word.Document.12">
                  <p:embed/>
                  <p:pic>
                    <p:nvPicPr>
                      <p:cNvPr id="0" name="图片 32070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2731295"/>
                        <a:ext cx="11144250" cy="1409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647664" y="73789"/>
            <a:ext cx="1800000" cy="86175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kern="100" dirty="0" smtClean="0">
                <a:solidFill>
                  <a:srgbClr val="0000FF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思考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itchFamily="18" charset="0"/>
                <a:ea typeface="华文细黑"/>
                <a:cs typeface="Times New Roman" pitchFamily="18" charset="0"/>
              </a:rPr>
              <a:t>　</a:t>
            </a:r>
            <a:endParaRPr lang="en-US" altLang="zh-CN" sz="2800" b="1" kern="100" dirty="0" smtClean="0">
              <a:solidFill>
                <a:srgbClr val="0000FF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574" y="281738"/>
            <a:ext cx="936104" cy="12322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矩形 15"/>
          <p:cNvSpPr/>
          <p:nvPr/>
        </p:nvSpPr>
        <p:spPr>
          <a:xfrm>
            <a:off x="1647664" y="827777"/>
            <a:ext cx="10080000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是不是轴对称图形？对称轴是哪条直线？是不是中心对称图形？对称中心是哪个点？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647664" y="5048191"/>
            <a:ext cx="10080000" cy="13339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关于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轴、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轴和原点都是对称的，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轴、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轴是双曲线的对称轴，原点是对称中心，又叫做双曲线的中心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951190" y="1674549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</a:p>
        </p:txBody>
      </p:sp>
      <p:pic>
        <p:nvPicPr>
          <p:cNvPr id="10" name="图片 9" descr="F:\2017赵瑊\同步\数学 人A2-1\word\2-34.TIF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4956" y="2323686"/>
            <a:ext cx="4500500" cy="26259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10"/>
          <p:cNvSpPr txBox="1"/>
          <p:nvPr/>
        </p:nvSpPr>
        <p:spPr>
          <a:xfrm>
            <a:off x="4303690" y="2905937"/>
            <a:ext cx="3583033" cy="101566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6000" b="1" spc="600" dirty="0">
                <a:solidFill>
                  <a:srgbClr val="FFFF00"/>
                </a:solidFill>
                <a:latin typeface="+mj-ea"/>
                <a:ea typeface="+mj-ea"/>
              </a:rPr>
              <a:t>当堂训练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89206" y="2091804"/>
            <a:ext cx="11412000" cy="40872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方程表示双曲线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7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4350" y="405458"/>
          <a:ext cx="11144250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688" name="文档" r:id="rId1" imgW="11151235" imgH="1134110" progId="Word.Document.12">
                  <p:embed/>
                </p:oleObj>
              </mc:Choice>
              <mc:Fallback>
                <p:oleObj name="文档" r:id="rId1" imgW="11151235" imgH="1134110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405458"/>
                        <a:ext cx="11144250" cy="1133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9727335" y="1341562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0823865" y="1341562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解析</a:t>
            </a:r>
          </a:p>
        </p:txBody>
      </p:sp>
      <p:sp>
        <p:nvSpPr>
          <p:cNvPr id="13" name="矩形 12"/>
          <p:cNvSpPr/>
          <p:nvPr/>
        </p:nvSpPr>
        <p:spPr>
          <a:xfrm>
            <a:off x="389206" y="1194942"/>
            <a:ext cx="11412000" cy="769417"/>
          </a:xfrm>
          <a:prstGeom prst="rect">
            <a:avLst/>
          </a:prstGeom>
          <a:noFill/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       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       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C.2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         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D.1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77496" y="1330861"/>
            <a:ext cx="720000" cy="72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graphicFrame>
        <p:nvGraphicFramePr>
          <p:cNvPr id="22" name="对象 21"/>
          <p:cNvGraphicFramePr>
            <a:graphicFrameLocks noChangeAspect="1"/>
          </p:cNvGraphicFramePr>
          <p:nvPr/>
        </p:nvGraphicFramePr>
        <p:xfrm>
          <a:off x="514350" y="2988643"/>
          <a:ext cx="11144250" cy="3152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689" name="文档" r:id="rId3" imgW="11151235" imgH="3162300" progId="Word.Document.12">
                  <p:embed/>
                </p:oleObj>
              </mc:Choice>
              <mc:Fallback>
                <p:oleObj name="文档" r:id="rId3" imgW="11151235" imgH="3162300" progId="Word.Document.12">
                  <p:embed/>
                  <p:pic>
                    <p:nvPicPr>
                      <p:cNvPr id="0" name="图片 25768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2988643"/>
                        <a:ext cx="11144250" cy="3152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9734185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effectLst/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4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0204812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effectLst/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5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0675439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effectLst/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6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1146066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effectLst/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7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9263558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21" grpId="0"/>
      <p:bldP spid="21" grpId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514350" y="1234826"/>
          <a:ext cx="11144250" cy="2200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1277" name="文档" r:id="rId1" imgW="11151235" imgH="2211070" progId="Word.Document.12">
                  <p:embed/>
                </p:oleObj>
              </mc:Choice>
              <mc:Fallback>
                <p:oleObj name="文档" r:id="rId1" imgW="11151235" imgH="2211070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1234826"/>
                        <a:ext cx="11144250" cy="2200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/>
          <p:nvPr/>
        </p:nvSpPr>
        <p:spPr>
          <a:xfrm>
            <a:off x="389206" y="3457624"/>
            <a:ext cx="11412000" cy="972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229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729546" y="2281212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0826076" y="2281212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解析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337106" y="2454925"/>
            <a:ext cx="720000" cy="72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4350" y="3520455"/>
          <a:ext cx="11144250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1278" name="文档" r:id="rId3" imgW="11151235" imgH="1134110" progId="Word.Document.12">
                  <p:embed/>
                </p:oleObj>
              </mc:Choice>
              <mc:Fallback>
                <p:oleObj name="文档" r:id="rId3" imgW="11151235" imgH="1134110" progId="Word.Document.12">
                  <p:embed/>
                  <p:pic>
                    <p:nvPicPr>
                      <p:cNvPr id="0" name="对象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3520455"/>
                        <a:ext cx="11144250" cy="1133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9734185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effectLst/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9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0204812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effectLst/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0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0675439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effectLst/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1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1146066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effectLst/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2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9263558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7" grpId="0"/>
      <p:bldP spid="17" grpId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389206" y="405458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等轴双曲线的一个焦点是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，则其标准方程为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3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734185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effectLst/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5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204812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effectLst/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675439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effectLst/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7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146066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effectLst/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8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9263558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4350" y="1310258"/>
          <a:ext cx="11144250" cy="199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4622" name="文档" r:id="rId6" imgW="11151235" imgH="2000885" progId="Word.Document.12">
                  <p:embed/>
                </p:oleObj>
              </mc:Choice>
              <mc:Fallback>
                <p:oleObj name="文档" r:id="rId6" imgW="11151235" imgH="2000885" progId="Word.Document.12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1310258"/>
                        <a:ext cx="11144250" cy="1990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矩形 14"/>
          <p:cNvSpPr/>
          <p:nvPr/>
        </p:nvSpPr>
        <p:spPr>
          <a:xfrm>
            <a:off x="389206" y="3357786"/>
            <a:ext cx="11412000" cy="240249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等轴双曲线的焦点为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18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 defTabSz="-635">
              <a:lnSpc>
                <a:spcPct val="229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623598" y="611957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0720128" y="611957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解析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337106" y="2431207"/>
            <a:ext cx="720000" cy="72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graphicFrame>
        <p:nvGraphicFramePr>
          <p:cNvPr id="19" name="对象 18"/>
          <p:cNvGraphicFramePr>
            <a:graphicFrameLocks noChangeAspect="1"/>
          </p:cNvGraphicFramePr>
          <p:nvPr/>
        </p:nvGraphicFramePr>
        <p:xfrm>
          <a:off x="514350" y="4807819"/>
          <a:ext cx="11144250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4623" name="文档" r:id="rId8" imgW="11151235" imgH="1135380" progId="Word.Document.12">
                  <p:embed/>
                </p:oleObj>
              </mc:Choice>
              <mc:Fallback>
                <p:oleObj name="文档" r:id="rId8" imgW="11151235" imgH="1135380" progId="Word.Document.12">
                  <p:embed/>
                  <p:pic>
                    <p:nvPicPr>
                      <p:cNvPr id="0" name="图片 3046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4807819"/>
                        <a:ext cx="11144250" cy="1133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18" grpId="0"/>
      <p:bldP spid="18" grpId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4350" y="1053530"/>
          <a:ext cx="11144250" cy="199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3548" name="文档" r:id="rId1" imgW="11151235" imgH="2000885" progId="Word.Document.12">
                  <p:embed/>
                </p:oleObj>
              </mc:Choice>
              <mc:Fallback>
                <p:oleObj name="文档" r:id="rId1" imgW="11151235" imgH="2000885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1053530"/>
                        <a:ext cx="11144250" cy="1990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734185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effectLst/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0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204812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effectLst/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1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675439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solidFill>
                  <a:srgbClr val="0000FF"/>
                </a:solidFill>
                <a:effectLst/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solidFill>
                <a:srgbClr val="0000FF"/>
              </a:solidFill>
              <a:effectLst/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2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146066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effectLst/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3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9263558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2" name="矩形 11"/>
          <p:cNvSpPr/>
          <p:nvPr/>
        </p:nvSpPr>
        <p:spPr>
          <a:xfrm>
            <a:off x="389206" y="2859038"/>
            <a:ext cx="11412000" cy="190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22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869207" y="214213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965737" y="214213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解析</a:t>
            </a:r>
          </a:p>
        </p:txBody>
      </p:sp>
      <p:graphicFrame>
        <p:nvGraphicFramePr>
          <p:cNvPr id="18" name="对象 17"/>
          <p:cNvGraphicFramePr>
            <a:graphicFrameLocks noChangeAspect="1"/>
          </p:cNvGraphicFramePr>
          <p:nvPr/>
        </p:nvGraphicFramePr>
        <p:xfrm>
          <a:off x="651173" y="2006005"/>
          <a:ext cx="1790700" cy="819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3549" name="文档" r:id="rId8" imgW="1800225" imgH="819785" progId="Word.Document.12">
                  <p:embed/>
                </p:oleObj>
              </mc:Choice>
              <mc:Fallback>
                <p:oleObj name="文档" r:id="rId8" imgW="1800225" imgH="819785" progId="Word.Document.12">
                  <p:embed/>
                  <p:pic>
                    <p:nvPicPr>
                      <p:cNvPr id="0" name="图片 36354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1173" y="2006005"/>
                        <a:ext cx="1790700" cy="819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对象 24"/>
          <p:cNvGraphicFramePr>
            <a:graphicFrameLocks noChangeAspect="1"/>
          </p:cNvGraphicFramePr>
          <p:nvPr/>
        </p:nvGraphicFramePr>
        <p:xfrm>
          <a:off x="514350" y="3022104"/>
          <a:ext cx="11144250" cy="1847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3550" name="文档" r:id="rId10" imgW="11151235" imgH="1851660" progId="Word.Document.12">
                  <p:embed/>
                </p:oleObj>
              </mc:Choice>
              <mc:Fallback>
                <p:oleObj name="文档" r:id="rId10" imgW="11151235" imgH="1851660" progId="Word.Document.12">
                  <p:embed/>
                  <p:pic>
                    <p:nvPicPr>
                      <p:cNvPr id="0" name="图片 36354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3022104"/>
                        <a:ext cx="11144250" cy="1847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514350" y="405458"/>
          <a:ext cx="11144250" cy="2219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5521" name="文档" r:id="rId1" imgW="11151235" imgH="2228215" progId="Word.Document.12">
                  <p:embed/>
                </p:oleObj>
              </mc:Choice>
              <mc:Fallback>
                <p:oleObj name="文档" r:id="rId1" imgW="11151235" imgH="2228215" progId="Word.Document.12">
                  <p:embed/>
                  <p:pic>
                    <p:nvPicPr>
                      <p:cNvPr id="0" name="图片 2955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405458"/>
                        <a:ext cx="11144250" cy="2219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/>
          <p:nvPr/>
        </p:nvSpPr>
        <p:spPr>
          <a:xfrm>
            <a:off x="389206" y="2495910"/>
            <a:ext cx="11412000" cy="3672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latin typeface="Times New Roman"/>
              <a:ea typeface="华文细黑"/>
              <a:cs typeface="Times New Roman"/>
            </a:endParaRP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2709664" y="1348111"/>
          <a:ext cx="165735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5522" name="文档" r:id="rId3" imgW="1664970" imgH="1144270" progId="Word.Document.12">
                  <p:embed/>
                </p:oleObj>
              </mc:Choice>
              <mc:Fallback>
                <p:oleObj name="文档" r:id="rId3" imgW="1664970" imgH="1144270" progId="Word.Document.12">
                  <p:embed/>
                  <p:pic>
                    <p:nvPicPr>
                      <p:cNvPr id="0" name="图片 2955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09664" y="1348111"/>
                        <a:ext cx="1657350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514350" y="2661667"/>
          <a:ext cx="11144250" cy="3676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5523" name="文档" r:id="rId5" imgW="11151235" imgH="3680460" progId="Word.Document.12">
                  <p:embed/>
                </p:oleObj>
              </mc:Choice>
              <mc:Fallback>
                <p:oleObj name="文档" r:id="rId5" imgW="11151235" imgH="3680460" progId="Word.Document.12">
                  <p:embed/>
                  <p:pic>
                    <p:nvPicPr>
                      <p:cNvPr id="0" name="图片 2955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2661667"/>
                        <a:ext cx="11144250" cy="3676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4813423" y="1784450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909953" y="1784450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解析</a:t>
            </a:r>
          </a:p>
        </p:txBody>
      </p:sp>
      <p:sp>
        <p:nvSpPr>
          <p:cNvPr id="16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9734185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effectLst/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2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0204812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effectLst/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3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0675439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effectLst/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4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11146066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solidFill>
                  <a:srgbClr val="0000FF"/>
                </a:solidFill>
                <a:effectLst/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solidFill>
                <a:srgbClr val="0000FF"/>
              </a:solidFill>
              <a:effectLst/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5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9263558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341687" y="-26590"/>
            <a:ext cx="2598804" cy="880109"/>
            <a:chOff x="11613" y="920823"/>
            <a:chExt cx="1443037" cy="733424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 userDrawn="1"/>
          </p:nvSpPr>
          <p:spPr>
            <a:xfrm>
              <a:off x="94283" y="1059225"/>
              <a:ext cx="12029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000" dirty="0" smtClean="0">
                  <a:solidFill>
                    <a:schemeClr val="bg1"/>
                  </a:solidFill>
                  <a:latin typeface="黑体" pitchFamily="2" charset="-122"/>
                  <a:ea typeface="黑体" pitchFamily="2" charset="-122"/>
                </a:rPr>
                <a:t>规律与方法</a:t>
              </a:r>
              <a:endParaRPr lang="zh-CN" altLang="en-US" sz="3000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389206" y="981522"/>
            <a:ext cx="11412000" cy="456558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双曲线的综合问题常涉及其离心率、渐近线、范围等，与向量、三角函数、不等式等知识交汇考查综合运用数学知识的能力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当与向量知识结合时，注意运用向量的坐标运算，将向量间的关系，转化为点的坐标问题，再根据根与系数的关系，将所求问题与条件建立关系求解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当与直线有关时，常常联立直线与双曲线的方程，消元后利用一元二次方程的判别式、根与系数的关系构造相关关系求解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pic>
        <p:nvPicPr>
          <p:cNvPr id="7" name="图片 6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9027" y="6255027"/>
            <a:ext cx="602973" cy="6029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389206" y="981238"/>
            <a:ext cx="1800000" cy="77300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梳理</a:t>
            </a:r>
            <a:endParaRPr lang="en-US" altLang="zh-CN" sz="2800" b="1" kern="100" dirty="0" smtClean="0">
              <a:solidFill>
                <a:srgbClr val="0000FF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89206" y="3956521"/>
            <a:ext cx="11412000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双曲线的对称轴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i="1" u="sng" kern="100" dirty="0" smtClean="0">
                <a:latin typeface="Times New Roman"/>
                <a:ea typeface="华文细黑"/>
                <a:cs typeface="Courier New"/>
              </a:rPr>
              <a:t>   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对称中心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4350" y="2025515"/>
          <a:ext cx="11144250" cy="2152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5761" name="文档" r:id="rId1" imgW="11151235" imgH="2160905" progId="Word.Document.12">
                  <p:embed/>
                </p:oleObj>
              </mc:Choice>
              <mc:Fallback>
                <p:oleObj name="文档" r:id="rId1" imgW="11151235" imgH="2160905" progId="Word.Document.12">
                  <p:embed/>
                  <p:pic>
                    <p:nvPicPr>
                      <p:cNvPr id="0" name="对象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2025515"/>
                        <a:ext cx="11144250" cy="2152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7588349" y="3175272"/>
            <a:ext cx="43299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∞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，－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a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]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∪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[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a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，＋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∞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)</a:t>
            </a:r>
            <a:endParaRPr lang="zh-CN" altLang="zh-CN" sz="1050" kern="100" dirty="0">
              <a:solidFill>
                <a:srgbClr val="C00000"/>
              </a:solidFill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690320" y="2095152"/>
            <a:ext cx="41425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∞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，－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a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]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∪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[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a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，＋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∞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)</a:t>
            </a:r>
            <a:endParaRPr lang="zh-CN" altLang="zh-CN" sz="1050" kern="100" dirty="0">
              <a:solidFill>
                <a:srgbClr val="C00000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484343" y="4039482"/>
            <a:ext cx="12656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原点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781425" y="4039368"/>
            <a:ext cx="15792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轴、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轴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173866" y="2215183"/>
            <a:ext cx="4074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C00000"/>
                </a:solidFill>
                <a:latin typeface="Times New Roman"/>
                <a:ea typeface="华文细黑"/>
              </a:rPr>
              <a:t>R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373713" y="3290069"/>
            <a:ext cx="4074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C00000"/>
                </a:solidFill>
                <a:latin typeface="Times New Roman"/>
                <a:ea typeface="华文细黑"/>
              </a:rPr>
              <a:t>R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12" grpId="0"/>
      <p:bldP spid="12" grpId="1"/>
      <p:bldP spid="13" grpId="0"/>
      <p:bldP spid="13" grpId="1"/>
      <p:bldP spid="6" grpId="0"/>
      <p:bldP spid="6" grpId="1"/>
      <p:bldP spid="15" grpId="0"/>
      <p:bldP spid="1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7558" y="-26590"/>
            <a:ext cx="12143880" cy="648072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848" y="58313"/>
            <a:ext cx="12142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8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知识点二　双曲线的顶点</a:t>
            </a:r>
            <a:endParaRPr lang="zh-CN" altLang="en-US" sz="2800" b="1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47664" y="969214"/>
            <a:ext cx="1800000" cy="86175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kern="100" dirty="0" smtClean="0">
                <a:solidFill>
                  <a:srgbClr val="0000FF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思考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itchFamily="18" charset="0"/>
                <a:ea typeface="华文细黑"/>
                <a:cs typeface="Times New Roman" pitchFamily="18" charset="0"/>
              </a:rPr>
              <a:t>　</a:t>
            </a:r>
            <a:endParaRPr lang="en-US" altLang="zh-CN" sz="2800" b="1" kern="100" dirty="0" smtClean="0">
              <a:solidFill>
                <a:srgbClr val="0000FF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574" y="1177163"/>
            <a:ext cx="936104" cy="12322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>
            <a:off x="1647664" y="1841109"/>
            <a:ext cx="10080000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双曲线的顶点就是双曲线与坐标轴的交点，你认为对吗？为什么？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47664" y="3369366"/>
            <a:ext cx="10080000" cy="198026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不对，双曲线的顶点是双曲线与其对称轴的交点，只有在标准形式下，坐标轴才是双曲线的对称轴，此时双曲线与坐标轴的交点是双曲线的顶点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142878" y="2687881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647664" y="969214"/>
            <a:ext cx="1800000" cy="86175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kern="100" dirty="0" smtClean="0">
                <a:solidFill>
                  <a:srgbClr val="0000FF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思考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itchFamily="18" charset="0"/>
                <a:ea typeface="华文细黑"/>
                <a:cs typeface="Times New Roman" pitchFamily="18" charset="0"/>
              </a:rPr>
              <a:t>　</a:t>
            </a:r>
            <a:endParaRPr lang="en-US" altLang="zh-CN" sz="2800" b="1" kern="100" dirty="0" smtClean="0">
              <a:solidFill>
                <a:srgbClr val="0000FF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574" y="1177163"/>
            <a:ext cx="936104" cy="12322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>
            <a:off x="1647664" y="1841109"/>
            <a:ext cx="10080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spc="-130" dirty="0">
                <a:latin typeface="Times New Roman"/>
                <a:ea typeface="华文细黑"/>
                <a:cs typeface="Times New Roman"/>
              </a:rPr>
              <a:t>双曲线是否只有两个顶点</a:t>
            </a:r>
            <a:r>
              <a:rPr lang="zh-CN" altLang="zh-CN" sz="2800" kern="100" spc="-600" dirty="0">
                <a:latin typeface="Times New Roman"/>
                <a:ea typeface="华文细黑"/>
                <a:cs typeface="Times New Roman"/>
              </a:rPr>
              <a:t>？</a:t>
            </a:r>
            <a:r>
              <a:rPr lang="zh-CN" altLang="zh-CN" sz="2800" kern="100" spc="-130" dirty="0">
                <a:latin typeface="Times New Roman"/>
                <a:ea typeface="华文细黑"/>
                <a:cs typeface="Times New Roman"/>
              </a:rPr>
              <a:t>双曲线的顶点和焦点能在虚轴上吗</a:t>
            </a:r>
            <a:r>
              <a:rPr lang="zh-CN" altLang="zh-CN" sz="2800" kern="100" spc="-600" dirty="0">
                <a:latin typeface="Times New Roman"/>
                <a:ea typeface="华文细黑"/>
                <a:cs typeface="Times New Roman"/>
              </a:rPr>
              <a:t>？</a:t>
            </a:r>
            <a:endParaRPr lang="zh-CN" altLang="zh-CN" sz="2800" kern="100" spc="-600" dirty="0">
              <a:effectLst/>
              <a:latin typeface="宋体"/>
              <a:cs typeface="Courier New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47664" y="3369366"/>
            <a:ext cx="10080000" cy="13339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是，只有两个顶点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双曲线的顶点和焦点都不能在虚轴上，只能在实轴上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47664" y="2687881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</p:bldLst>
  </p:timing>
</p:sld>
</file>

<file path=ppt/theme/theme1.xml><?xml version="1.0" encoding="utf-8"?>
<a:theme xmlns:a="http://schemas.openxmlformats.org/drawingml/2006/main" name="7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4086</Words>
  <Application>Kingsoft Office WPP</Application>
  <PresentationFormat>自定义</PresentationFormat>
  <Paragraphs>530</Paragraphs>
  <Slides>66</Slides>
  <Notes>0</Notes>
  <HiddenSlides>13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66</vt:i4>
      </vt:variant>
    </vt:vector>
  </HeadingPairs>
  <TitlesOfParts>
    <vt:vector size="68" baseType="lpstr">
      <vt:lpstr>7_Office 主题</vt:lpstr>
      <vt:lpstr>Word.Document.12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4602</cp:revision>
  <dcterms:created xsi:type="dcterms:W3CDTF">2014-11-27T01:03:00Z</dcterms:created>
  <dcterms:modified xsi:type="dcterms:W3CDTF">2018-04-10T04:59:48Z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