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1158" r:id="rId3"/>
    <p:sldId id="1156" r:id="rId4"/>
    <p:sldId id="699" r:id="rId5"/>
    <p:sldId id="1119" r:id="rId6"/>
    <p:sldId id="794" r:id="rId7"/>
    <p:sldId id="1399" r:id="rId8"/>
    <p:sldId id="1338" r:id="rId9"/>
    <p:sldId id="1300" r:id="rId10"/>
    <p:sldId id="1362" r:id="rId11"/>
    <p:sldId id="1403" r:id="rId12"/>
    <p:sldId id="1120" r:id="rId13"/>
    <p:sldId id="1110" r:id="rId14"/>
    <p:sldId id="1404" r:id="rId15"/>
    <p:sldId id="1121" r:id="rId16"/>
    <p:sldId id="1373" r:id="rId17"/>
    <p:sldId id="1405" r:id="rId18"/>
    <p:sldId id="1406" r:id="rId19"/>
    <p:sldId id="1179" r:id="rId20"/>
    <p:sldId id="1181" r:id="rId21"/>
    <p:sldId id="1407" r:id="rId22"/>
    <p:sldId id="1408" r:id="rId23"/>
    <p:sldId id="1410" r:id="rId24"/>
    <p:sldId id="1409" r:id="rId25"/>
    <p:sldId id="1411" r:id="rId26"/>
    <p:sldId id="1412" r:id="rId27"/>
    <p:sldId id="1277" r:id="rId28"/>
    <p:sldId id="1305" r:id="rId29"/>
    <p:sldId id="1354" r:id="rId30"/>
    <p:sldId id="1317" r:id="rId31"/>
    <p:sldId id="1333" r:id="rId32"/>
    <p:sldId id="1147" r:id="rId33"/>
    <p:sldId id="1144" r:id="rId34"/>
    <p:sldId id="1145" r:id="rId35"/>
    <p:sldId id="1148" r:id="rId36"/>
    <p:sldId id="1149" r:id="rId37"/>
    <p:sldId id="1150" r:id="rId38"/>
    <p:sldId id="1151" r:id="rId39"/>
    <p:sldId id="1413" r:id="rId40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4C7E7"/>
    <a:srgbClr val="FFD966"/>
    <a:srgbClr val="F3EFE5"/>
    <a:srgbClr val="00CCFF"/>
    <a:srgbClr val="FF9900"/>
    <a:srgbClr val="0000CC"/>
    <a:srgbClr val="9BBD59"/>
    <a:srgbClr val="7BC14A"/>
    <a:srgbClr val="6DD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77" autoAdjust="0"/>
    <p:restoredTop sz="99765" autoAdjust="0"/>
  </p:normalViewPr>
  <p:slideViewPr>
    <p:cSldViewPr>
      <p:cViewPr>
        <p:scale>
          <a:sx n="100" d="100"/>
          <a:sy n="100" d="100"/>
        </p:scale>
        <p:origin x="-276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emf"/><Relationship Id="rId8" Type="http://schemas.openxmlformats.org/officeDocument/2006/relationships/package" Target="../embeddings/Document5.docx"/><Relationship Id="rId7" Type="http://schemas.openxmlformats.org/officeDocument/2006/relationships/image" Target="../media/image12.emf"/><Relationship Id="rId6" Type="http://schemas.openxmlformats.org/officeDocument/2006/relationships/package" Target="../embeddings/Document4.docx"/><Relationship Id="rId5" Type="http://schemas.openxmlformats.org/officeDocument/2006/relationships/image" Target="../media/image11.emf"/><Relationship Id="rId4" Type="http://schemas.openxmlformats.org/officeDocument/2006/relationships/package" Target="../embeddings/Document3.docx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3" Type="http://schemas.openxmlformats.org/officeDocument/2006/relationships/vmlDrawing" Target="../drawings/vmlDrawing3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4.png"/><Relationship Id="rId10" Type="http://schemas.openxmlformats.org/officeDocument/2006/relationships/slide" Target="slide3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emf"/><Relationship Id="rId3" Type="http://schemas.openxmlformats.org/officeDocument/2006/relationships/package" Target="../embeddings/Document7.docx"/><Relationship Id="rId2" Type="http://schemas.openxmlformats.org/officeDocument/2006/relationships/image" Target="../media/image15.emf"/><Relationship Id="rId1" Type="http://schemas.openxmlformats.org/officeDocument/2006/relationships/package" Target="../embeddings/Document6.docx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emf"/><Relationship Id="rId3" Type="http://schemas.openxmlformats.org/officeDocument/2006/relationships/package" Target="../embeddings/Document9.docx"/><Relationship Id="rId2" Type="http://schemas.openxmlformats.org/officeDocument/2006/relationships/image" Target="../media/image18.emf"/><Relationship Id="rId1" Type="http://schemas.openxmlformats.org/officeDocument/2006/relationships/package" Target="../embeddings/Document8.docx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emf"/><Relationship Id="rId1" Type="http://schemas.openxmlformats.org/officeDocument/2006/relationships/package" Target="../embeddings/Document10.docx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emf"/><Relationship Id="rId3" Type="http://schemas.openxmlformats.org/officeDocument/2006/relationships/package" Target="../embeddings/Document12.docx"/><Relationship Id="rId2" Type="http://schemas.openxmlformats.org/officeDocument/2006/relationships/image" Target="../media/image21.emf"/><Relationship Id="rId1" Type="http://schemas.openxmlformats.org/officeDocument/2006/relationships/package" Target="../embeddings/Document11.docx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emf"/><Relationship Id="rId1" Type="http://schemas.openxmlformats.org/officeDocument/2006/relationships/package" Target="../embeddings/Document13.docx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emf"/><Relationship Id="rId1" Type="http://schemas.openxmlformats.org/officeDocument/2006/relationships/package" Target="../embeddings/Document14.docx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emf"/><Relationship Id="rId3" Type="http://schemas.openxmlformats.org/officeDocument/2006/relationships/package" Target="../embeddings/Document16.docx"/><Relationship Id="rId2" Type="http://schemas.openxmlformats.org/officeDocument/2006/relationships/image" Target="../media/image25.emf"/><Relationship Id="rId1" Type="http://schemas.openxmlformats.org/officeDocument/2006/relationships/package" Target="../embeddings/Document15.docx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emf"/><Relationship Id="rId3" Type="http://schemas.openxmlformats.org/officeDocument/2006/relationships/package" Target="../embeddings/Document18.docx"/><Relationship Id="rId2" Type="http://schemas.openxmlformats.org/officeDocument/2006/relationships/image" Target="../media/image27.emf"/><Relationship Id="rId1" Type="http://schemas.openxmlformats.org/officeDocument/2006/relationships/package" Target="../embeddings/Document17.docx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emf"/><Relationship Id="rId1" Type="http://schemas.openxmlformats.org/officeDocument/2006/relationships/package" Target="../embeddings/Document19.docx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emf"/><Relationship Id="rId1" Type="http://schemas.openxmlformats.org/officeDocument/2006/relationships/package" Target="../embeddings/Document20.docx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4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emf"/><Relationship Id="rId1" Type="http://schemas.openxmlformats.org/officeDocument/2006/relationships/package" Target="../embeddings/Document21.docx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31.xml"/><Relationship Id="rId3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" Target="slide11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5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slide" Target="slide3.xml"/><Relationship Id="rId3" Type="http://schemas.openxmlformats.org/officeDocument/2006/relationships/image" Target="../media/image34.png"/><Relationship Id="rId2" Type="http://schemas.openxmlformats.org/officeDocument/2006/relationships/image" Target="../media/image33.emf"/><Relationship Id="rId1" Type="http://schemas.openxmlformats.org/officeDocument/2006/relationships/package" Target="../embeddings/Document22.docx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" Target="slide32.xml"/><Relationship Id="rId8" Type="http://schemas.openxmlformats.org/officeDocument/2006/relationships/slide" Target="slide36.xml"/><Relationship Id="rId7" Type="http://schemas.openxmlformats.org/officeDocument/2006/relationships/slide" Target="slide35.xml"/><Relationship Id="rId6" Type="http://schemas.openxmlformats.org/officeDocument/2006/relationships/slide" Target="slide34.xml"/><Relationship Id="rId5" Type="http://schemas.openxmlformats.org/officeDocument/2006/relationships/slide" Target="slide33.xml"/><Relationship Id="rId4" Type="http://schemas.openxmlformats.org/officeDocument/2006/relationships/image" Target="../media/image36.emf"/><Relationship Id="rId3" Type="http://schemas.openxmlformats.org/officeDocument/2006/relationships/package" Target="../embeddings/Document24.docx"/><Relationship Id="rId2" Type="http://schemas.openxmlformats.org/officeDocument/2006/relationships/image" Target="../media/image35.emf"/><Relationship Id="rId11" Type="http://schemas.openxmlformats.org/officeDocument/2006/relationships/vmlDrawing" Target="../drawings/vmlDrawing16.vml"/><Relationship Id="rId10" Type="http://schemas.openxmlformats.org/officeDocument/2006/relationships/slideLayout" Target="../slideLayouts/slideLayout2.xml"/><Relationship Id="rId1" Type="http://schemas.openxmlformats.org/officeDocument/2006/relationships/package" Target="../embeddings/Document23.docx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7.vml"/><Relationship Id="rId8" Type="http://schemas.openxmlformats.org/officeDocument/2006/relationships/slideLayout" Target="../slideLayouts/slideLayout2.xml"/><Relationship Id="rId7" Type="http://schemas.openxmlformats.org/officeDocument/2006/relationships/slide" Target="slide32.x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4" Type="http://schemas.openxmlformats.org/officeDocument/2006/relationships/slide" Target="slide34.xml"/><Relationship Id="rId3" Type="http://schemas.openxmlformats.org/officeDocument/2006/relationships/slide" Target="slide33.xml"/><Relationship Id="rId2" Type="http://schemas.openxmlformats.org/officeDocument/2006/relationships/image" Target="../media/image37.emf"/><Relationship Id="rId1" Type="http://schemas.openxmlformats.org/officeDocument/2006/relationships/package" Target="../embeddings/Document25.docx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8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7.emf"/><Relationship Id="rId6" Type="http://schemas.openxmlformats.org/officeDocument/2006/relationships/package" Target="../embeddings/Document26.docx"/><Relationship Id="rId5" Type="http://schemas.openxmlformats.org/officeDocument/2006/relationships/slide" Target="slide32.xml"/><Relationship Id="rId4" Type="http://schemas.openxmlformats.org/officeDocument/2006/relationships/slide" Target="slide3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3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emf"/><Relationship Id="rId8" Type="http://schemas.openxmlformats.org/officeDocument/2006/relationships/package" Target="../embeddings/Document28.docx"/><Relationship Id="rId7" Type="http://schemas.openxmlformats.org/officeDocument/2006/relationships/image" Target="../media/image38.emf"/><Relationship Id="rId6" Type="http://schemas.openxmlformats.org/officeDocument/2006/relationships/package" Target="../embeddings/Document27.docx"/><Relationship Id="rId5" Type="http://schemas.openxmlformats.org/officeDocument/2006/relationships/slide" Target="slide32.xml"/><Relationship Id="rId4" Type="http://schemas.openxmlformats.org/officeDocument/2006/relationships/slide" Target="slide3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1" Type="http://schemas.openxmlformats.org/officeDocument/2006/relationships/vmlDrawing" Target="../drawings/vmlDrawing19.vml"/><Relationship Id="rId10" Type="http://schemas.openxmlformats.org/officeDocument/2006/relationships/slideLayout" Target="../slideLayouts/slideLayout2.xml"/><Relationship Id="rId1" Type="http://schemas.openxmlformats.org/officeDocument/2006/relationships/slide" Target="slide33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slide" Target="slide32.xml"/><Relationship Id="rId8" Type="http://schemas.openxmlformats.org/officeDocument/2006/relationships/slide" Target="slide36.xml"/><Relationship Id="rId7" Type="http://schemas.openxmlformats.org/officeDocument/2006/relationships/slide" Target="slide35.xml"/><Relationship Id="rId6" Type="http://schemas.openxmlformats.org/officeDocument/2006/relationships/slide" Target="slide34.xml"/><Relationship Id="rId5" Type="http://schemas.openxmlformats.org/officeDocument/2006/relationships/slide" Target="slide33.xml"/><Relationship Id="rId4" Type="http://schemas.openxmlformats.org/officeDocument/2006/relationships/image" Target="../media/image41.emf"/><Relationship Id="rId3" Type="http://schemas.openxmlformats.org/officeDocument/2006/relationships/package" Target="../embeddings/Document30.docx"/><Relationship Id="rId2" Type="http://schemas.openxmlformats.org/officeDocument/2006/relationships/image" Target="../media/image40.emf"/><Relationship Id="rId11" Type="http://schemas.openxmlformats.org/officeDocument/2006/relationships/vmlDrawing" Target="../drawings/vmlDrawing20.vml"/><Relationship Id="rId10" Type="http://schemas.openxmlformats.org/officeDocument/2006/relationships/slideLayout" Target="../slideLayouts/slideLayout2.xml"/><Relationship Id="rId1" Type="http://schemas.openxmlformats.org/officeDocument/2006/relationships/package" Target="../embeddings/Document29.docx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emf"/><Relationship Id="rId2" Type="http://schemas.openxmlformats.org/officeDocument/2006/relationships/package" Target="../embeddings/Document31.docx"/><Relationship Id="rId1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emf"/><Relationship Id="rId2" Type="http://schemas.openxmlformats.org/officeDocument/2006/relationships/package" Target="../embeddings/Document1.docx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emf"/><Relationship Id="rId2" Type="http://schemas.openxmlformats.org/officeDocument/2006/relationships/package" Target="../embeddings/Document2.docx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dministrator\Desktop\图片\新建文件夹 (13)\s6.jpg"/>
          <p:cNvPicPr>
            <a:picLocks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35"/>
          <a:stretch>
            <a:fillRect/>
          </a:stretch>
        </p:blipFill>
        <p:spPr bwMode="auto">
          <a:xfrm>
            <a:off x="406" y="794"/>
            <a:ext cx="12189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-2891" y="3707638"/>
            <a:ext cx="12192000" cy="1375395"/>
            <a:chOff x="-1524000" y="2705990"/>
            <a:chExt cx="12192000" cy="1375395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3042295" y="3698776"/>
            <a:ext cx="5347642" cy="58086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-635">
              <a:lnSpc>
                <a:spcPct val="150000"/>
              </a:lnSpc>
              <a:spcBef>
                <a:spcPts val="1300"/>
              </a:spcBef>
              <a:tabLst>
                <a:tab pos="2250440" algn="l"/>
              </a:tabLst>
            </a:pPr>
            <a:r>
              <a:rPr lang="zh-CN" altLang="en-US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第二章　</a:t>
            </a:r>
            <a:r>
              <a:rPr lang="en-US" altLang="zh-CN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§2.4　</a:t>
            </a:r>
            <a:r>
              <a:rPr lang="zh-CN" altLang="en-US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抛物线</a:t>
            </a:r>
            <a:endParaRPr lang="zh-CN" altLang="zh-CN" b="1" kern="100" dirty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42294" y="4250457"/>
            <a:ext cx="9146813" cy="73866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-635">
              <a:spcBef>
                <a:spcPts val="1300"/>
              </a:spcBef>
              <a:tabLst>
                <a:tab pos="2250440" algn="l"/>
              </a:tabLst>
            </a:pPr>
            <a:r>
              <a:rPr lang="en-US" altLang="zh-CN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2.4.1</a:t>
            </a:r>
            <a:r>
              <a:rPr lang="zh-CN" altLang="en-US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　抛物线及其标准方程</a:t>
            </a:r>
            <a:endParaRPr lang="zh-CN" altLang="zh-CN" sz="4200" b="1" kern="100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882738" y="198959"/>
          <a:ext cx="8424936" cy="6336609"/>
        </p:xfrm>
        <a:graphic>
          <a:graphicData uri="http://schemas.openxmlformats.org/drawingml/2006/table">
            <a:tbl>
              <a:tblPr/>
              <a:tblGrid>
                <a:gridCol w="2376264"/>
                <a:gridCol w="2608898"/>
                <a:gridCol w="1816642"/>
                <a:gridCol w="1623132"/>
              </a:tblGrid>
              <a:tr h="2232248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＝－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px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&gt;0)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6224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py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&gt;0)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8137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＝－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py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&gt;0)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65574" name="图片 12" descr="说明: F:\2017赵瑊\同步\数学 人A2-1\word\2-39.TI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75" y="262507"/>
            <a:ext cx="2153886" cy="2077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5573" name="图片 11" descr="说明: F:\2017赵瑊\同步\数学 人A2-1\word\2-40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866" y="2510112"/>
            <a:ext cx="1810790" cy="182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5572" name="图片 10" descr="说明: F:\2017赵瑊\同步\数学 人A2-1\word\2-41.T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858" y="4519450"/>
            <a:ext cx="1944216" cy="1925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137226" y="816918"/>
          <a:ext cx="333375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85" name="文档" r:id="rId4" imgW="3343910" imgH="1059180" progId="Word.Document.12">
                  <p:embed/>
                </p:oleObj>
              </mc:Choice>
              <mc:Fallback>
                <p:oleObj name="文档" r:id="rId4" imgW="3343910" imgH="1059180" progId="Word.Document.12">
                  <p:embed/>
                  <p:pic>
                    <p:nvPicPr>
                      <p:cNvPr id="0" name="图片 3688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37226" y="816918"/>
                        <a:ext cx="3333750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7321401" y="2886100"/>
          <a:ext cx="333375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86" name="文档" r:id="rId6" imgW="3343910" imgH="1059180" progId="Word.Document.12">
                  <p:embed/>
                </p:oleObj>
              </mc:Choice>
              <mc:Fallback>
                <p:oleObj name="文档" r:id="rId6" imgW="3343910" imgH="1059180" progId="Word.Document.12">
                  <p:embed/>
                  <p:pic>
                    <p:nvPicPr>
                      <p:cNvPr id="0" name="图片 3688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21401" y="2886100"/>
                        <a:ext cx="3333750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7146751" y="4974332"/>
          <a:ext cx="333375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87" name="文档" r:id="rId8" imgW="3343910" imgH="1059180" progId="Word.Document.12">
                  <p:embed/>
                </p:oleObj>
              </mc:Choice>
              <mc:Fallback>
                <p:oleObj name="文档" r:id="rId8" imgW="3343910" imgH="1059180" progId="Word.Document.12">
                  <p:embed/>
                  <p:pic>
                    <p:nvPicPr>
                      <p:cNvPr id="0" name="图片 3688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6751" y="4974332"/>
                        <a:ext cx="3333750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图片 8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5474" y="0"/>
            <a:ext cx="12215887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4303690" y="2905937"/>
            <a:ext cx="358303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FFFF00"/>
                </a:solidFill>
                <a:latin typeface="+mj-ea"/>
                <a:ea typeface="+mj-ea"/>
              </a:rPr>
              <a:t>题型探究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类型一　抛物线的定义及理解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4971652" y="2366120"/>
            <a:ext cx="1987649" cy="52322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                                   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4350" y="981522"/>
          <a:ext cx="11144250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812" name="文档" r:id="rId1" imgW="11151235" imgH="1467485" progId="Word.Document.12">
                  <p:embed/>
                </p:oleObj>
              </mc:Choice>
              <mc:Fallback>
                <p:oleObj name="文档" r:id="rId1" imgW="11151235" imgH="1467485" progId="Word.Document.12">
                  <p:embed/>
                  <p:pic>
                    <p:nvPicPr>
                      <p:cNvPr id="0" name="图片 3698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981522"/>
                        <a:ext cx="11144250" cy="1466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89205" y="3105250"/>
            <a:ext cx="11412000" cy="2966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1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动点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，上式可看作动点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到原点的距离等于动点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到直线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的距离，所以动点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的轨迹是以原点为焦点，以直线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为准线的抛物线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9206" y="220162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椭圆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双曲线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以上都不对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514350" y="3157836"/>
          <a:ext cx="11144250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813" name="文档" r:id="rId3" imgW="11151235" imgH="1249680" progId="Word.Document.12">
                  <p:embed/>
                </p:oleObj>
              </mc:Choice>
              <mc:Fallback>
                <p:oleObj name="文档" r:id="rId3" imgW="11151235" imgH="1249680" progId="Word.Document.12">
                  <p:embed/>
                  <p:pic>
                    <p:nvPicPr>
                      <p:cNvPr id="0" name="图片 3698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157836"/>
                        <a:ext cx="11144250" cy="1247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009800" y="172757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106330" y="172757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3" grpId="0" animBg="1"/>
      <p:bldP spid="1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5" y="3310190"/>
            <a:ext cx="11412000" cy="14157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动点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5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spc="-500" dirty="0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，则有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5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spc="-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，</a:t>
            </a:r>
            <a:r>
              <a:rPr lang="en-US" altLang="zh-CN" sz="2800" i="1" kern="100" spc="-1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y</a:t>
            </a:r>
            <a:r>
              <a:rPr lang="en-US" altLang="zh-CN" sz="2800" kern="100" spc="-5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xy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，又有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spc="-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spc="-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xy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1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kern="100" spc="-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，故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xy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的轨迹所在的曲线是抛物线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spc="-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9206" y="1113987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已知点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在以原点为圆心的单位圆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spc="-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上运动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则点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xy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的轨迹所在的曲线是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在圆、抛物线、椭圆、双曲线中选择一个作答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74726" y="261353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71256" y="261353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sp>
        <p:nvSpPr>
          <p:cNvPr id="3" name="矩形 2"/>
          <p:cNvSpPr/>
          <p:nvPr/>
        </p:nvSpPr>
        <p:spPr>
          <a:xfrm>
            <a:off x="3757042" y="186155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抛物线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595290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抛物线的判断方法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可以看动点是否符合抛物线的定义，即到定点的距离等于到定直线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直线不过定点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求出动点的轨迹方程，看方程是否符合抛物线的方程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735823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平面上动点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到定点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的距离比点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轴的距离大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，求动点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的轨迹方程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>
            <a:hlinkClick r:id="rId1" action="ppaction://hlinksldjump"/>
          </p:cNvPr>
          <p:cNvSpPr txBox="1"/>
          <p:nvPr/>
        </p:nvSpPr>
        <p:spPr>
          <a:xfrm>
            <a:off x="4078982" y="258599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741358"/>
            <a:ext cx="11412000" cy="47766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方法一　设点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两边平方并化简得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14350" y="1612300"/>
          <a:ext cx="111442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794" name="文档" r:id="rId1" imgW="11151235" imgH="857885" progId="Word.Document.12">
                  <p:embed/>
                </p:oleObj>
              </mc:Choice>
              <mc:Fallback>
                <p:oleObj name="文档" r:id="rId1" imgW="11151235" imgH="857885" progId="Word.Document.12">
                  <p:embed/>
                  <p:pic>
                    <p:nvPicPr>
                      <p:cNvPr id="0" name="图片 3707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612300"/>
                        <a:ext cx="11144250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2992234"/>
          <a:ext cx="11144250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795" name="文档" r:id="rId3" imgW="11151235" imgH="2520950" progId="Word.Document.12">
                  <p:embed/>
                </p:oleObj>
              </mc:Choice>
              <mc:Fallback>
                <p:oleObj name="文档" r:id="rId3" imgW="11151235" imgH="2520950" progId="Word.Document.12">
                  <p:embed/>
                  <p:pic>
                    <p:nvPicPr>
                      <p:cNvPr id="0" name="图片 3707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992234"/>
                        <a:ext cx="11144250" cy="251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862876"/>
            <a:ext cx="11412000" cy="46474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由题意，动点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到定点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的距离比到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轴的距离大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轴的距离为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上的点适合条件；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时，原命题等价于点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与到直线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的距离相等，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的轨迹是以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为焦点，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为准线的抛物线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，方程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14350" y="4252342"/>
          <a:ext cx="11144250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767" name="文档" r:id="rId1" imgW="11151235" imgH="1410970" progId="Word.Document.12">
                  <p:embed/>
                </p:oleObj>
              </mc:Choice>
              <mc:Fallback>
                <p:oleObj name="文档" r:id="rId1" imgW="11151235" imgH="1410970" progId="Word.Document.12">
                  <p:embed/>
                  <p:pic>
                    <p:nvPicPr>
                      <p:cNvPr id="0" name="图片 3717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252342"/>
                        <a:ext cx="11144250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4"/>
          <p:cNvSpPr txBox="1"/>
          <p:nvPr/>
        </p:nvSpPr>
        <p:spPr>
          <a:xfrm>
            <a:off x="2667397" y="2733214"/>
            <a:ext cx="1692000" cy="9360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                                   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类型二　抛物线标准方程及求解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206" y="922175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命题角度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抛物线的焦点坐标或准线方程的求解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04825" y="1835730"/>
          <a:ext cx="11144250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09" name="文档" r:id="rId1" imgW="11151235" imgH="1957070" progId="Word.Document.12">
                  <p:embed/>
                </p:oleObj>
              </mc:Choice>
              <mc:Fallback>
                <p:oleObj name="文档" r:id="rId1" imgW="11151235" imgH="1957070" progId="Word.Document.12">
                  <p:embed/>
                  <p:pic>
                    <p:nvPicPr>
                      <p:cNvPr id="0" name="图片 2669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835730"/>
                        <a:ext cx="11144250" cy="195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89205" y="3923556"/>
            <a:ext cx="11412000" cy="180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1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14350" y="4039741"/>
          <a:ext cx="11144250" cy="184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10" name="文档" r:id="rId3" imgW="11151235" imgH="1851660" progId="Word.Document.12">
                  <p:embed/>
                </p:oleObj>
              </mc:Choice>
              <mc:Fallback>
                <p:oleObj name="文档" r:id="rId3" imgW="11151235" imgH="1851660" progId="Word.Document.12">
                  <p:embed/>
                  <p:pic>
                    <p:nvPicPr>
                      <p:cNvPr id="0" name="图片 2669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039741"/>
                        <a:ext cx="11144250" cy="1847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9727334" y="276190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823864" y="276190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3" grpId="0" animBg="1"/>
      <p:bldP spid="1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809573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根据抛物线方程求准线方程或焦点坐标时，应先把抛物线的方程化为标准方程，即等式左端是二次项且系数是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，等式右端是一次项，这样才能准确写出抛物线的准线方程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7206" y="1053530"/>
            <a:ext cx="10476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12937" y="1178566"/>
            <a:ext cx="9972000" cy="35301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78000"/>
              </a:lnSpc>
            </a:pPr>
            <a:r>
              <a:rPr lang="zh-CN" altLang="en-US" sz="30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学习目标</a:t>
            </a:r>
            <a:endParaRPr lang="en-US" altLang="zh-CN" sz="3000" b="1" kern="1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掌握抛物线的定义及焦点、准线的概念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掌握抛物线的标准方程及其推导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明确抛物线标准方程中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的几何意义，并能解决简单的求抛物线标准方程问题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5" y="2667241"/>
            <a:ext cx="11412000" cy="1717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因为抛物线的焦点坐标为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7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9206" y="1113987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若抛物线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的焦点坐标为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准线方程为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27654" y="1229157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587497" y="1865084"/>
            <a:ext cx="1241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/>
              </a:rPr>
              <a:t>x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/>
              </a:rPr>
              <a:t>1</a:t>
            </a:r>
            <a:endParaRPr lang="zh-CN" alt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373263" y="197058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69793" y="197058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4350" y="3444652"/>
          <a:ext cx="11144250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2780" name="文档" r:id="rId1" imgW="11151235" imgH="1191895" progId="Word.Document.12">
                  <p:embed/>
                </p:oleObj>
              </mc:Choice>
              <mc:Fallback>
                <p:oleObj name="文档" r:id="rId1" imgW="11151235" imgH="1191895" progId="Word.Document.12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444652"/>
                        <a:ext cx="11144250" cy="1190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3" grpId="0"/>
      <p:bldP spid="3" grpId="1"/>
      <p:bldP spid="7" grpId="0"/>
      <p:bldP spid="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5" y="2055103"/>
            <a:ext cx="7236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焦点坐标为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，准线方程为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9206" y="501849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求下列抛物线的焦点坐标和准线方程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40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38822" y="135844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sp>
        <p:nvSpPr>
          <p:cNvPr id="10" name="矩形 9"/>
          <p:cNvSpPr/>
          <p:nvPr/>
        </p:nvSpPr>
        <p:spPr>
          <a:xfrm>
            <a:off x="389205" y="3656856"/>
            <a:ext cx="7236000" cy="19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206" y="2746522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38822" y="296019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3762375"/>
          <a:ext cx="11144250" cy="202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800" name="文档" r:id="rId1" imgW="11151235" imgH="2030095" progId="Word.Document.12">
                  <p:embed/>
                </p:oleObj>
              </mc:Choice>
              <mc:Fallback>
                <p:oleObj name="文档" r:id="rId1" imgW="11151235" imgH="2030095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762375"/>
                        <a:ext cx="11144250" cy="202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0" grpId="0" animBg="1"/>
      <p:bldP spid="10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5" y="1160230"/>
            <a:ext cx="7236000" cy="19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9206" y="251741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38822" y="46357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sp>
        <p:nvSpPr>
          <p:cNvPr id="10" name="矩形 9"/>
          <p:cNvSpPr/>
          <p:nvPr/>
        </p:nvSpPr>
        <p:spPr>
          <a:xfrm>
            <a:off x="389205" y="4182219"/>
            <a:ext cx="7236000" cy="19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206" y="3271885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45657" y="348556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4281289"/>
          <a:ext cx="11144250" cy="202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872" name="文档" r:id="rId1" imgW="11151235" imgH="2030095" progId="Word.Document.12">
                  <p:embed/>
                </p:oleObj>
              </mc:Choice>
              <mc:Fallback>
                <p:oleObj name="文档" r:id="rId1" imgW="11151235" imgH="2030095" progId="Word.Document.12">
                  <p:embed/>
                  <p:pic>
                    <p:nvPicPr>
                      <p:cNvPr id="0" name="图片 3758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281289"/>
                        <a:ext cx="11144250" cy="202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14350" y="1259853"/>
          <a:ext cx="11144250" cy="200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873" name="文档" r:id="rId3" imgW="11151235" imgH="2010410" progId="Word.Document.12">
                  <p:embed/>
                </p:oleObj>
              </mc:Choice>
              <mc:Fallback>
                <p:oleObj name="文档" r:id="rId3" imgW="11151235" imgH="2010410" progId="Word.Document.12">
                  <p:embed/>
                  <p:pic>
                    <p:nvPicPr>
                      <p:cNvPr id="0" name="图片 3758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259853"/>
                        <a:ext cx="11144250" cy="200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0" grpId="0" animBg="1"/>
      <p:bldP spid="10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5" y="2585708"/>
            <a:ext cx="9306401" cy="33892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29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顶点为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229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抛物线的方程为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9206" y="405458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命题角度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求解抛物线的标准方程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根据下列条件分别求抛物线的标准方程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抛物线的焦点是双曲线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16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9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的左顶点；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18265" y="190810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4350" y="2743225"/>
          <a:ext cx="1114425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4851" name="文档" r:id="rId1" imgW="11151235" imgH="1191895" progId="Word.Document.12">
                  <p:embed/>
                </p:oleObj>
              </mc:Choice>
              <mc:Fallback>
                <p:oleObj name="文档" r:id="rId1" imgW="11151235" imgH="1191895" progId="Word.Document.12">
                  <p:embed/>
                  <p:pic>
                    <p:nvPicPr>
                      <p:cNvPr id="0" name="图片 3748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743225"/>
                        <a:ext cx="11144250" cy="1181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4350" y="4240535"/>
          <a:ext cx="1114425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4852" name="文档" r:id="rId3" imgW="11151235" imgH="1191895" progId="Word.Document.12">
                  <p:embed/>
                </p:oleObj>
              </mc:Choice>
              <mc:Fallback>
                <p:oleObj name="文档" r:id="rId3" imgW="11151235" imgH="1191895" progId="Word.Document.12">
                  <p:embed/>
                  <p:pic>
                    <p:nvPicPr>
                      <p:cNvPr id="0" name="图片 3748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240535"/>
                        <a:ext cx="11144250" cy="1181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5" y="1861723"/>
            <a:ext cx="11412000" cy="30962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设所求焦点在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轴上的抛物线的方程为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2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故所求抛物线方程为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18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9206" y="981522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抛物线的焦点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轴上，直线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与抛物线交于点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AF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5.</a:t>
            </a:r>
            <a:endParaRPr lang="zh-CN" altLang="zh-CN" sz="2800" kern="100" spc="-100" dirty="0">
              <a:effectLst/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824931" y="118411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4350" y="2691695"/>
          <a:ext cx="1114425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857" name="文档" r:id="rId1" imgW="11151235" imgH="1191895" progId="Word.Document.12">
                  <p:embed/>
                </p:oleObj>
              </mc:Choice>
              <mc:Fallback>
                <p:oleObj name="文档" r:id="rId1" imgW="11151235" imgH="1191895" progId="Word.Document.12">
                  <p:embed/>
                  <p:pic>
                    <p:nvPicPr>
                      <p:cNvPr id="0" name="图片 3768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691695"/>
                        <a:ext cx="11144250" cy="1181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053530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抛物线标准方程的求法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定义法：建立适当坐标系，利用抛物线的定义列出动点满足的条件，列出方程，进行化简，根据定义求出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，最后写出标准方程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待定系数法：由于标准方程有四种形式，因而在求方程时应首先确定焦点在哪一个半轴上，进而确定方程的形式，然后再利用已知条件确定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9205" y="1987753"/>
            <a:ext cx="11412000" cy="46474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设抛物线方程为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21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抛物线的焦点坐标为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，准线方程为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206" y="7318"/>
            <a:ext cx="11412000" cy="186176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已知抛物线的顶点在原点，对称轴为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轴，抛物线上的点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到焦点的距离等于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，求抛物线的方程和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的值，并写出抛物线的焦点坐标和准线方程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01841" y="138395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14350" y="2638425"/>
          <a:ext cx="11144250" cy="326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496" name="文档" r:id="rId1" imgW="11151235" imgH="3270250" progId="Word.Document.12">
                  <p:embed/>
                </p:oleObj>
              </mc:Choice>
              <mc:Fallback>
                <p:oleObj name="文档" r:id="rId1" imgW="11151235" imgH="3270250" progId="Word.Document.12">
                  <p:embed/>
                  <p:pic>
                    <p:nvPicPr>
                      <p:cNvPr id="0" name="图片 3424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638425"/>
                        <a:ext cx="11144250" cy="326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类型三　抛物线在实际生活中的应用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206" y="1594318"/>
            <a:ext cx="1141200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河上有一抛物线形拱桥，当水面距拱桥顶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 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时，水面宽为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 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，一小船宽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 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，载货后船露出水面上的部分高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0.75 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，问：水面上涨到与抛物线拱桥拱顶相距多少米时，小船开始不能通航？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TextBox 12">
            <a:hlinkClick r:id="rId1" action="ppaction://hlinksldjump"/>
          </p:cNvPr>
          <p:cNvSpPr txBox="1"/>
          <p:nvPr/>
        </p:nvSpPr>
        <p:spPr>
          <a:xfrm>
            <a:off x="10273866" y="309309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290017"/>
            <a:ext cx="11412000" cy="61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482749"/>
          <a:ext cx="11144250" cy="584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983" name="文档" r:id="rId1" imgW="11151235" imgH="5852160" progId="Word.Document.12">
                  <p:embed/>
                </p:oleObj>
              </mc:Choice>
              <mc:Fallback>
                <p:oleObj name="文档" r:id="rId1" imgW="11151235" imgH="5852160" progId="Word.Document.12">
                  <p:embed/>
                  <p:pic>
                    <p:nvPicPr>
                      <p:cNvPr id="0" name="图片 3169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82749"/>
                        <a:ext cx="11144250" cy="584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 descr="F:\2017赵瑊\同步\数学 人A2-1\word\2-42.TIF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382" y="2515047"/>
            <a:ext cx="4121824" cy="38539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89206" y="1951847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涉及拱桥、隧道的问题，通常需建立适当的平面直角坐标系，利用抛物线的标准方程进行求解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4151390" y="3730194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hlinkClick r:id="rId1" action="ppaction://hlinksldjump"/>
          </p:cNvPr>
          <p:cNvSpPr txBox="1"/>
          <p:nvPr/>
        </p:nvSpPr>
        <p:spPr>
          <a:xfrm>
            <a:off x="4186098" y="3146178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题型探究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151390" y="2724001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4186098" y="2143175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问题导学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151390" y="4736388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4186098" y="4144765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当堂训练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7318"/>
            <a:ext cx="11412000" cy="192101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喷灌的喷头装在直立管柱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的顶点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处，喷出水流的最高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高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5 m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，且与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OA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所在的直线相距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4 m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，水流落在以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为圆心，半径为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9 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的圆上，则管柱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的长是多少？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37945" y="144214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sp>
        <p:nvSpPr>
          <p:cNvPr id="6" name="矩形 5"/>
          <p:cNvSpPr/>
          <p:nvPr/>
        </p:nvSpPr>
        <p:spPr>
          <a:xfrm>
            <a:off x="389206" y="2080692"/>
            <a:ext cx="11412000" cy="4420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图所示</a:t>
            </a:r>
            <a:r>
              <a:rPr lang="zh-CN" altLang="zh-CN" sz="2800" kern="100" spc="-1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建立直角坐标系</a:t>
            </a:r>
            <a:r>
              <a:rPr lang="zh-CN" altLang="zh-CN" sz="2800" kern="100" spc="-1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设水流所形成的抛物线的方程为</a:t>
            </a:r>
            <a:r>
              <a:rPr lang="en-US" altLang="zh-CN" sz="2800" i="1" kern="100" spc="-13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5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5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zh-CN" altLang="zh-CN" sz="2800" kern="100" spc="-13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130" dirty="0" err="1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spc="-130" dirty="0" err="1" smtClean="0">
                <a:latin typeface="Times New Roman"/>
                <a:ea typeface="华文细黑"/>
                <a:cs typeface="Courier New"/>
              </a:rPr>
              <a:t>py</a:t>
            </a:r>
            <a:r>
              <a:rPr lang="en-US" altLang="zh-CN" sz="2800" kern="100" spc="-13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30" dirty="0" smtClean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spc="-130" dirty="0" smtClean="0">
                <a:latin typeface="Times New Roman"/>
                <a:ea typeface="华文细黑"/>
                <a:cs typeface="Courier New"/>
              </a:rPr>
              <a:t>&gt;0</a:t>
            </a:r>
            <a:r>
              <a:rPr lang="en-US" altLang="zh-CN" sz="2800" kern="100" spc="-13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5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spc="-1500" dirty="0">
              <a:latin typeface="宋体"/>
              <a:cs typeface="Courier New"/>
            </a:endParaRPr>
          </a:p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在抛物线上，所以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，因此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，所以抛物线的方程为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在抛物线上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所以管柱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的长为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1.8 m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4122415"/>
          <a:ext cx="11144250" cy="193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895" name="文档" r:id="rId1" imgW="11151235" imgH="1934210" progId="Word.Document.12">
                  <p:embed/>
                </p:oleObj>
              </mc:Choice>
              <mc:Fallback>
                <p:oleObj name="文档" r:id="rId1" imgW="11151235" imgH="1934210" progId="Word.Document.12">
                  <p:embed/>
                  <p:pic>
                    <p:nvPicPr>
                      <p:cNvPr id="0" name="图片 3788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122415"/>
                        <a:ext cx="11144250" cy="193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图片 8" descr="F:\2017赵瑊\同步\数学 人A2-1\word\2-43.TIF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4021" y="3439319"/>
            <a:ext cx="3384376" cy="2893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0"/>
          <p:cNvSpPr txBox="1"/>
          <p:nvPr/>
        </p:nvSpPr>
        <p:spPr>
          <a:xfrm>
            <a:off x="4303690" y="2905937"/>
            <a:ext cx="358303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rgbClr val="FFFF00"/>
                </a:solidFill>
                <a:latin typeface="+mj-ea"/>
                <a:ea typeface="+mj-ea"/>
              </a:rPr>
              <a:t>当堂训练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6" y="2862907"/>
            <a:ext cx="11412000" cy="20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7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157511"/>
          <a:ext cx="111442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907" name="文档" r:id="rId1" imgW="11151235" imgH="1135380" progId="Word.Document.12">
                  <p:embed/>
                </p:oleObj>
              </mc:Choice>
              <mc:Fallback>
                <p:oleObj name="文档" r:id="rId1" imgW="11151235" imgH="113538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157511"/>
                        <a:ext cx="111442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565215" y="138735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661745" y="138735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sp>
        <p:nvSpPr>
          <p:cNvPr id="13" name="矩形 12"/>
          <p:cNvSpPr/>
          <p:nvPr/>
        </p:nvSpPr>
        <p:spPr>
          <a:xfrm>
            <a:off x="389206" y="1946995"/>
            <a:ext cx="11412000" cy="769417"/>
          </a:xfrm>
          <a:prstGeom prst="rect">
            <a:avLst/>
          </a:prstGeom>
          <a:noFill/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7496" y="2092439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514350" y="3000375"/>
          <a:ext cx="11144250" cy="201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908" name="文档" r:id="rId3" imgW="11151235" imgH="2020570" progId="Word.Document.12">
                  <p:embed/>
                </p:oleObj>
              </mc:Choice>
              <mc:Fallback>
                <p:oleObj name="文档" r:id="rId3" imgW="11151235" imgH="2020570" progId="Word.Document.12">
                  <p:embed/>
                  <p:pic>
                    <p:nvPicPr>
                      <p:cNvPr id="0" name="图片 2579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000375"/>
                        <a:ext cx="11144250" cy="201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21" grpId="0"/>
      <p:bldP spid="21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6" y="821660"/>
            <a:ext cx="11412000" cy="2062079"/>
          </a:xfrm>
          <a:prstGeom prst="rect">
            <a:avLst/>
          </a:prstGeom>
          <a:noFill/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已知抛物线的顶点在原点，焦点在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轴上，抛物线上的点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到焦点的距离为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的值为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9206" y="3009730"/>
            <a:ext cx="11412000" cy="21482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由题可设抛物线的标准方程为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，由定义知点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到准线的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距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dist" defTabSz="-635">
              <a:lnSpc>
                <a:spcPct val="17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的坐标代入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±4.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14700" y="168471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11230" y="168471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333106" y="2199337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186955" y="3620447"/>
          <a:ext cx="5143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487" name="文档" r:id="rId1" imgW="522605" imgH="1134110" progId="Word.Document.12">
                  <p:embed/>
                </p:oleObj>
              </mc:Choice>
              <mc:Fallback>
                <p:oleObj name="文档" r:id="rId1" imgW="522605" imgH="1134110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6955" y="3620447"/>
                        <a:ext cx="5143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7" grpId="0"/>
      <p:bldP spid="17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4" name="矩形 13"/>
          <p:cNvSpPr/>
          <p:nvPr/>
        </p:nvSpPr>
        <p:spPr>
          <a:xfrm>
            <a:off x="389205" y="2748774"/>
            <a:ext cx="11412000" cy="1717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因为抛物线上的动点到焦点的距离为动点到准线的距离，所以抛物线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上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20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动点到焦点的最短距离为顶点到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准线的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距离，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2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9206" y="1113987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spc="-30" dirty="0">
                <a:latin typeface="Times New Roman"/>
                <a:ea typeface="华文细黑"/>
                <a:cs typeface="Times New Roman"/>
              </a:rPr>
              <a:t>若抛物线</a:t>
            </a:r>
            <a:r>
              <a:rPr lang="en-US" altLang="zh-CN" sz="2800" i="1" kern="100" spc="-3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spc="-3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3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3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spc="-30" dirty="0" err="1">
                <a:latin typeface="Times New Roman"/>
                <a:ea typeface="华文细黑"/>
                <a:cs typeface="Courier New"/>
              </a:rPr>
              <a:t>px</a:t>
            </a:r>
            <a:r>
              <a:rPr lang="en-US" altLang="zh-CN" sz="2800" kern="100" spc="-3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3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spc="-3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spc="-30" dirty="0">
                <a:latin typeface="Times New Roman"/>
                <a:ea typeface="华文细黑"/>
                <a:cs typeface="Times New Roman"/>
              </a:rPr>
              <a:t>上的动点</a:t>
            </a:r>
            <a:r>
              <a:rPr lang="en-US" altLang="zh-CN" sz="2800" i="1" kern="100" spc="-3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spc="-30" dirty="0">
                <a:latin typeface="Times New Roman"/>
                <a:ea typeface="华文细黑"/>
                <a:cs typeface="Times New Roman"/>
              </a:rPr>
              <a:t>到焦点的距离的最小值为</a:t>
            </a:r>
            <a:r>
              <a:rPr lang="en-US" altLang="zh-CN" sz="2800" kern="100" spc="-3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3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spc="-3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spc="-3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021496" y="1240979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en-US" sz="2800" dirty="0"/>
          </a:p>
        </p:txBody>
      </p:sp>
      <p:sp>
        <p:nvSpPr>
          <p:cNvPr id="29" name="TextBox 28"/>
          <p:cNvSpPr txBox="1"/>
          <p:nvPr/>
        </p:nvSpPr>
        <p:spPr>
          <a:xfrm>
            <a:off x="391860" y="205211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488390" y="205211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308404" y="3448447"/>
          <a:ext cx="5143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833" name="文档" r:id="rId6" imgW="522605" imgH="1134110" progId="Word.Document.12">
                  <p:embed/>
                </p:oleObj>
              </mc:Choice>
              <mc:Fallback>
                <p:oleObj name="文档" r:id="rId6" imgW="522605" imgH="113411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8404" y="3448447"/>
                        <a:ext cx="5143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21" grpId="0"/>
      <p:bldP spid="21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909514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若抛物线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的准线经过双曲线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的一个焦点，则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矩形 11"/>
          <p:cNvSpPr/>
          <p:nvPr/>
        </p:nvSpPr>
        <p:spPr>
          <a:xfrm>
            <a:off x="389206" y="2458633"/>
            <a:ext cx="11412000" cy="255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90750" y="178411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87280" y="178411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628650" y="1597712"/>
          <a:ext cx="9525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870" name="文档" r:id="rId6" imgW="960120" imgH="648970" progId="Word.Document.12">
                  <p:embed/>
                </p:oleObj>
              </mc:Choice>
              <mc:Fallback>
                <p:oleObj name="文档" r:id="rId6" imgW="960120" imgH="648970" progId="Word.Document.12">
                  <p:embed/>
                  <p:pic>
                    <p:nvPicPr>
                      <p:cNvPr id="0" name="图片 3638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1597712"/>
                        <a:ext cx="9525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514350" y="2477708"/>
          <a:ext cx="11144250" cy="2600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871" name="文档" r:id="rId8" imgW="11151235" imgH="2610485" progId="Word.Document.12">
                  <p:embed/>
                </p:oleObj>
              </mc:Choice>
              <mc:Fallback>
                <p:oleObj name="文档" r:id="rId8" imgW="11151235" imgH="2610485" progId="Word.Document.12">
                  <p:embed/>
                  <p:pic>
                    <p:nvPicPr>
                      <p:cNvPr id="0" name="图片 3638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477708"/>
                        <a:ext cx="11144250" cy="2600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89206" y="765498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为抛物线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上一动点，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为抛物线的焦点，定点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的最小值为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2313794"/>
            <a:ext cx="11412000" cy="298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4069457" y="1463924"/>
          <a:ext cx="91440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845" name="文档" r:id="rId1" imgW="922020" imgH="629285" progId="Word.Document.12">
                  <p:embed/>
                </p:oleObj>
              </mc:Choice>
              <mc:Fallback>
                <p:oleObj name="文档" r:id="rId1" imgW="922020" imgH="629285" progId="Word.Document.12">
                  <p:embed/>
                  <p:pic>
                    <p:nvPicPr>
                      <p:cNvPr id="0" name="图片 2958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9457" y="1463924"/>
                        <a:ext cx="914400" cy="62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14350" y="2494409"/>
          <a:ext cx="11144250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846" name="文档" r:id="rId3" imgW="11151235" imgH="2895600" progId="Word.Document.12">
                  <p:embed/>
                </p:oleObj>
              </mc:Choice>
              <mc:Fallback>
                <p:oleObj name="文档" r:id="rId3" imgW="11151235" imgH="2895600" progId="Word.Document.12">
                  <p:embed/>
                  <p:pic>
                    <p:nvPicPr>
                      <p:cNvPr id="0" name="图片 2958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494409"/>
                        <a:ext cx="11144250" cy="289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409034" y="164043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05564" y="164043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规律与方法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125538"/>
          <a:ext cx="11144250" cy="487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09" name="文档" r:id="rId2" imgW="11151235" imgH="4885690" progId="Word.Document.12">
                  <p:embed/>
                </p:oleObj>
              </mc:Choice>
              <mc:Fallback>
                <p:oleObj name="文档" r:id="rId2" imgW="11151235" imgH="4885690" progId="Word.Document.12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125538"/>
                        <a:ext cx="11144250" cy="487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1773610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对于抛物线上的点，利用定义可以把其到焦点的距离转化为到准线的距离，也可以把其到准线的距离转化为到焦点的距离，因此可以解决有关距离的最值问题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4310102" y="2905937"/>
            <a:ext cx="3570209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FFFF00"/>
                </a:solidFill>
                <a:latin typeface="+mj-ea"/>
                <a:ea typeface="+mj-ea"/>
              </a:rPr>
              <a:t>问题导学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知识点一　抛物线的定义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47664" y="846464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054413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1647664" y="1600452"/>
            <a:ext cx="1008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平面内，到两定点距离相等的点的轨迹是什么？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47664" y="2453297"/>
            <a:ext cx="10080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连接两定点所得线段的垂直平分线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551590" y="180695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1" name="矩形 10"/>
          <p:cNvSpPr/>
          <p:nvPr/>
        </p:nvSpPr>
        <p:spPr>
          <a:xfrm>
            <a:off x="1647664" y="3141195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47664" y="3895183"/>
            <a:ext cx="10080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平面内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，到两个确定平行直线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距离相等的点的轨迹是什么？</a:t>
            </a:r>
            <a:endParaRPr lang="zh-CN" altLang="zh-CN" sz="2800" kern="100" spc="-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47664" y="5468108"/>
            <a:ext cx="10080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一条直线</a:t>
            </a:r>
            <a:r>
              <a:rPr lang="en-US" altLang="zh-CN" sz="2800" dirty="0">
                <a:latin typeface="Times New Roman"/>
                <a:ea typeface="华文细黑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47664" y="482176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4" grpId="0" animBg="1"/>
      <p:bldP spid="1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647664" y="846464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054413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1647664" y="1600452"/>
            <a:ext cx="1008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到定点的距离与到定直线的距离相等的点的轨迹是什么？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47664" y="2453297"/>
            <a:ext cx="10080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抛物线</a:t>
            </a:r>
            <a:r>
              <a:rPr lang="en-US" altLang="zh-CN" sz="2800" dirty="0">
                <a:latin typeface="Times New Roman"/>
                <a:ea typeface="华文细黑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744014" y="180695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981238"/>
            <a:ext cx="1800000" cy="7730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梳理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9206" y="1764085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平面内与一个定点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和一条定直线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不经过点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距离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点的轨迹叫做抛物线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叫做抛物线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叫做抛物线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定义的实质可归纳为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一动三定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：一个动点，设为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；一个定点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抛物线的焦点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；一条定直线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抛物线的准线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；一个定值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的距离与它到定直线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的距离之比等于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37265" y="2493576"/>
            <a:ext cx="12938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准线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36811" y="18456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相等</a:t>
            </a:r>
          </a:p>
        </p:txBody>
      </p:sp>
      <p:sp>
        <p:nvSpPr>
          <p:cNvPr id="7" name="矩形 6"/>
          <p:cNvSpPr/>
          <p:nvPr/>
        </p:nvSpPr>
        <p:spPr>
          <a:xfrm>
            <a:off x="5043661" y="24936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焦点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知识点二　抛物线的标准方程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47664" y="847031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054980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647664" y="1718926"/>
            <a:ext cx="1008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抛物线的标准方程有何特点？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7664" y="2601894"/>
            <a:ext cx="10080000" cy="34840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以方程的解为坐标的点在抛物线上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对称轴为坐标轴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的常数，其几何意义表示焦点到准线的距离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准线与对称轴垂直，垂足与焦点关于原点对称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焦点、准线到原点的距离都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86600" y="192040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103318" y="5155436"/>
          <a:ext cx="52070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642" name="文档" r:id="rId2" imgW="522605" imgH="1057910" progId="Word.Document.12">
                  <p:embed/>
                </p:oleObj>
              </mc:Choice>
              <mc:Fallback>
                <p:oleObj name="文档" r:id="rId2" imgW="522605" imgH="1057910" progId="Word.Document.12">
                  <p:embed/>
                  <p:pic>
                    <p:nvPicPr>
                      <p:cNvPr id="0" name="图片 36464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103318" y="5155436"/>
                        <a:ext cx="520700" cy="1057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7318"/>
            <a:ext cx="1800000" cy="7730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梳理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790165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于抛物线焦点位置不同，方程也就不同，故抛物线的标准方程有以下几种形式：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spc="-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px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spc="-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px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py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py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&gt;0).</a:t>
            </a:r>
            <a:endParaRPr lang="zh-CN" altLang="zh-CN" sz="2800" kern="100" spc="-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现将这四种抛物线对应的图形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标准方程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焦点坐标及准线方程列表如下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：</a:t>
            </a:r>
            <a:endParaRPr lang="zh-CN" altLang="zh-CN" sz="2800" kern="100" spc="-7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745508" y="2959646"/>
          <a:ext cx="8699396" cy="3566492"/>
        </p:xfrm>
        <a:graphic>
          <a:graphicData uri="http://schemas.openxmlformats.org/drawingml/2006/table">
            <a:tbl>
              <a:tblPr/>
              <a:tblGrid>
                <a:gridCol w="2971378"/>
                <a:gridCol w="2253298"/>
                <a:gridCol w="1737360"/>
                <a:gridCol w="1737360"/>
              </a:tblGrid>
              <a:tr h="56515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图形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标准方程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焦点坐标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准线方程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412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px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&gt;0)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26797" name="图片 13" descr="说明: F:\2017赵瑊\同步\数学 人A2-1\word\2-38.TI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217" y="3676447"/>
            <a:ext cx="2664296" cy="2775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7369968" y="4532759"/>
          <a:ext cx="333375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890" name="文档" r:id="rId2" imgW="3343910" imgH="1057910" progId="Word.Document.12">
                  <p:embed/>
                </p:oleObj>
              </mc:Choice>
              <mc:Fallback>
                <p:oleObj name="文档" r:id="rId2" imgW="3343910" imgH="105791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9968" y="4532759"/>
                        <a:ext cx="3333750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3421</Words>
  <Application>Kingsoft Office WPP</Application>
  <PresentationFormat>自定义</PresentationFormat>
  <Paragraphs>347</Paragraphs>
  <Slides>38</Slides>
  <Notes>0</Notes>
  <HiddenSlides>3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7_Office 主题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4687</cp:revision>
  <dcterms:created xsi:type="dcterms:W3CDTF">2014-11-27T01:03:00Z</dcterms:created>
  <dcterms:modified xsi:type="dcterms:W3CDTF">2018-04-10T05:00:02Z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