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8"/>
  </p:notesMasterIdLst>
  <p:handoutMasterIdLst>
    <p:handoutMasterId r:id="rId49"/>
  </p:handoutMasterIdLst>
  <p:sldIdLst>
    <p:sldId id="1158" r:id="rId3"/>
    <p:sldId id="1156" r:id="rId4"/>
    <p:sldId id="699" r:id="rId5"/>
    <p:sldId id="1119" r:id="rId6"/>
    <p:sldId id="794" r:id="rId7"/>
    <p:sldId id="1414" r:id="rId8"/>
    <p:sldId id="1338" r:id="rId9"/>
    <p:sldId id="1300" r:id="rId10"/>
    <p:sldId id="1418" r:id="rId11"/>
    <p:sldId id="1415" r:id="rId12"/>
    <p:sldId id="1120" r:id="rId13"/>
    <p:sldId id="1110" r:id="rId14"/>
    <p:sldId id="1404" r:id="rId15"/>
    <p:sldId id="1419" r:id="rId16"/>
    <p:sldId id="1121" r:id="rId17"/>
    <p:sldId id="1373" r:id="rId18"/>
    <p:sldId id="1405" r:id="rId19"/>
    <p:sldId id="1179" r:id="rId20"/>
    <p:sldId id="1420" r:id="rId21"/>
    <p:sldId id="1421" r:id="rId22"/>
    <p:sldId id="1407" r:id="rId23"/>
    <p:sldId id="1181" r:id="rId24"/>
    <p:sldId id="1422" r:id="rId25"/>
    <p:sldId id="1408" r:id="rId26"/>
    <p:sldId id="1423" r:id="rId27"/>
    <p:sldId id="1410" r:id="rId28"/>
    <p:sldId id="1409" r:id="rId29"/>
    <p:sldId id="1424" r:id="rId30"/>
    <p:sldId id="1425" r:id="rId31"/>
    <p:sldId id="1412" r:id="rId32"/>
    <p:sldId id="1411" r:id="rId33"/>
    <p:sldId id="1305" r:id="rId34"/>
    <p:sldId id="1354" r:id="rId35"/>
    <p:sldId id="1277" r:id="rId36"/>
    <p:sldId id="1317" r:id="rId37"/>
    <p:sldId id="1333" r:id="rId38"/>
    <p:sldId id="1147" r:id="rId39"/>
    <p:sldId id="1144" r:id="rId40"/>
    <p:sldId id="1145" r:id="rId41"/>
    <p:sldId id="1426" r:id="rId42"/>
    <p:sldId id="1148" r:id="rId43"/>
    <p:sldId id="1149" r:id="rId44"/>
    <p:sldId id="1427" r:id="rId45"/>
    <p:sldId id="1150" r:id="rId46"/>
    <p:sldId id="1151" r:id="rId47"/>
  </p:sldIdLst>
  <p:sldSz cx="12190095" cy="6859270"/>
  <p:notesSz cx="6858000" cy="9144000"/>
  <p:defaultTextStyle>
    <a:defPPr>
      <a:defRPr lang="zh-CN"/>
    </a:defPPr>
    <a:lvl1pPr marL="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B4C7E7"/>
    <a:srgbClr val="FFD966"/>
    <a:srgbClr val="F3EFE5"/>
    <a:srgbClr val="00CCFF"/>
    <a:srgbClr val="FF9900"/>
    <a:srgbClr val="0000CC"/>
    <a:srgbClr val="9BBD59"/>
    <a:srgbClr val="7BC14A"/>
    <a:srgbClr val="6DD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877" autoAdjust="0"/>
    <p:restoredTop sz="99765" autoAdjust="0"/>
  </p:normalViewPr>
  <p:slideViewPr>
    <p:cSldViewPr>
      <p:cViewPr>
        <p:scale>
          <a:sx n="100" d="100"/>
          <a:sy n="100" d="100"/>
        </p:scale>
        <p:origin x="-276" y="-312"/>
      </p:cViewPr>
      <p:guideLst>
        <p:guide orient="horz" pos="2161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66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bleStyles" Target="tableStyles.xml"/><Relationship Id="rId51" Type="http://schemas.openxmlformats.org/officeDocument/2006/relationships/viewProps" Target="viewProps.xml"/><Relationship Id="rId50" Type="http://schemas.openxmlformats.org/officeDocument/2006/relationships/presProps" Target="presProps.xml"/><Relationship Id="rId5" Type="http://schemas.openxmlformats.org/officeDocument/2006/relationships/slide" Target="slides/slide3.xml"/><Relationship Id="rId49" Type="http://schemas.openxmlformats.org/officeDocument/2006/relationships/handoutMaster" Target="handoutMasters/handoutMaster1.xml"/><Relationship Id="rId48" Type="http://schemas.openxmlformats.org/officeDocument/2006/relationships/notesMaster" Target="notesMasters/notesMaster1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6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image" Target="../media/image34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image" Target="../media/image36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image" Target="../media/image11.emf"/></Relationships>
</file>

<file path=ppt/drawings/_rels/vmlDrawing20.v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image" Target="../media/image41.emf"/><Relationship Id="rId1" Type="http://schemas.openxmlformats.org/officeDocument/2006/relationships/image" Target="../media/image40.emf"/></Relationships>
</file>

<file path=ppt/drawings/_rels/vmlDrawing21.v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image" Target="../media/image43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image" Target="../media/image1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9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D594FB-2808-45A5-BDC8-80C0F481B27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5B4082-C5AE-46D0-A000-D929E8B2595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9FAA0F-2349-45DA-9EBD-9D94C9A1CFA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37086-15D0-443D-AF17-A3F21825C04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4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80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6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2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800" algn="l" defTabSz="1218565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iming>
    <p:tnLst>
      <p:par>
        <p:cTn id="1" dur="indefinite" restart="never" nodeType="tmRoot"/>
      </p:par>
    </p:tnLst>
  </p:timing>
  <p:txStyles>
    <p:titleStyle>
      <a:lvl1pPr algn="ctr" defTabSz="1218565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0600" indent="-381000" algn="l" defTabSz="1218565" rtl="0" eaLnBrk="1" latinLnBrk="0" hangingPunct="1">
        <a:spcBef>
          <a:spcPct val="20000"/>
        </a:spcBef>
        <a:buFont typeface="Arial" pitchFamily="34" charset="0"/>
        <a:buChar char="–"/>
        <a:defRPr sz="3700" kern="1200">
          <a:solidFill>
            <a:schemeClr val="tx1"/>
          </a:solidFill>
          <a:latin typeface="+mn-lt"/>
          <a:ea typeface="+mn-ea"/>
          <a:cs typeface="+mn-cs"/>
        </a:defRPr>
      </a:lvl2pPr>
      <a:lvl3pPr marL="1524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600" indent="-304800" algn="l" defTabSz="1218565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indent="-304800" algn="l" defTabSz="1218565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4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5720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181600" indent="-304800" algn="l" defTabSz="1218565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3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14.emf"/><Relationship Id="rId3" Type="http://schemas.openxmlformats.org/officeDocument/2006/relationships/package" Target="../embeddings/Document4.docx"/><Relationship Id="rId2" Type="http://schemas.openxmlformats.org/officeDocument/2006/relationships/image" Target="../media/image13.png"/><Relationship Id="rId1" Type="http://schemas.openxmlformats.org/officeDocument/2006/relationships/slide" Target="slide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4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6.emf"/><Relationship Id="rId3" Type="http://schemas.openxmlformats.org/officeDocument/2006/relationships/package" Target="../embeddings/Document6.docx"/><Relationship Id="rId2" Type="http://schemas.openxmlformats.org/officeDocument/2006/relationships/image" Target="../media/image15.emf"/><Relationship Id="rId1" Type="http://schemas.openxmlformats.org/officeDocument/2006/relationships/package" Target="../embeddings/Document5.docx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4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5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emf"/><Relationship Id="rId3" Type="http://schemas.openxmlformats.org/officeDocument/2006/relationships/package" Target="../embeddings/Document8.docx"/><Relationship Id="rId2" Type="http://schemas.openxmlformats.org/officeDocument/2006/relationships/image" Target="../media/image17.emf"/><Relationship Id="rId1" Type="http://schemas.openxmlformats.org/officeDocument/2006/relationships/package" Target="../embeddings/Document7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emf"/><Relationship Id="rId2" Type="http://schemas.openxmlformats.org/officeDocument/2006/relationships/package" Target="../embeddings/Document9.docx"/><Relationship Id="rId1" Type="http://schemas.openxmlformats.org/officeDocument/2006/relationships/slide" Target="slide17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package" Target="../embeddings/Document10.docx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package" Target="../embeddings/Document11.docx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emf"/><Relationship Id="rId3" Type="http://schemas.openxmlformats.org/officeDocument/2006/relationships/package" Target="../embeddings/Document13.docx"/><Relationship Id="rId2" Type="http://schemas.openxmlformats.org/officeDocument/2006/relationships/image" Target="../media/image24.emf"/><Relationship Id="rId1" Type="http://schemas.openxmlformats.org/officeDocument/2006/relationships/package" Target="../embeddings/Document12.docx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emf"/><Relationship Id="rId2" Type="http://schemas.openxmlformats.org/officeDocument/2006/relationships/package" Target="../embeddings/Document14.docx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emf"/><Relationship Id="rId1" Type="http://schemas.openxmlformats.org/officeDocument/2006/relationships/package" Target="../embeddings/Document15.docx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25.xml"/></Relationships>
</file>

<file path=ppt/slides/_rels/slide2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emf"/><Relationship Id="rId3" Type="http://schemas.openxmlformats.org/officeDocument/2006/relationships/package" Target="../embeddings/Document17.docx"/><Relationship Id="rId2" Type="http://schemas.openxmlformats.org/officeDocument/2006/relationships/image" Target="../media/image28.emf"/><Relationship Id="rId1" Type="http://schemas.openxmlformats.org/officeDocument/2006/relationships/package" Target="../embeddings/Document16.docx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0.emf"/><Relationship Id="rId1" Type="http://schemas.openxmlformats.org/officeDocument/2006/relationships/package" Target="../embeddings/Document18.docx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4.vml"/><Relationship Id="rId4" Type="http://schemas.openxmlformats.org/officeDocument/2006/relationships/slideLayout" Target="../slideLayouts/slideLayout2.xml"/><Relationship Id="rId3" Type="http://schemas.openxmlformats.org/officeDocument/2006/relationships/slide" Target="slide28.xml"/><Relationship Id="rId2" Type="http://schemas.openxmlformats.org/officeDocument/2006/relationships/image" Target="../media/image31.emf"/><Relationship Id="rId1" Type="http://schemas.openxmlformats.org/officeDocument/2006/relationships/package" Target="../embeddings/Document19.docx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package" Target="../embeddings/Document20.docx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6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5.emf"/><Relationship Id="rId3" Type="http://schemas.openxmlformats.org/officeDocument/2006/relationships/package" Target="../embeddings/Document22.docx"/><Relationship Id="rId2" Type="http://schemas.openxmlformats.org/officeDocument/2006/relationships/image" Target="../media/image34.emf"/><Relationship Id="rId1" Type="http://schemas.openxmlformats.org/officeDocument/2006/relationships/package" Target="../embeddings/Document21.docx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slide" Target="slide37.xml"/><Relationship Id="rId3" Type="http://schemas.openxmlformats.org/officeDocument/2006/relationships/image" Target="../media/image2.png"/><Relationship Id="rId2" Type="http://schemas.openxmlformats.org/officeDocument/2006/relationships/slide" Target="slide4.xml"/><Relationship Id="rId1" Type="http://schemas.openxmlformats.org/officeDocument/2006/relationships/slide" Target="slide1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7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7.emf"/><Relationship Id="rId3" Type="http://schemas.openxmlformats.org/officeDocument/2006/relationships/package" Target="../embeddings/Document24.docx"/><Relationship Id="rId2" Type="http://schemas.openxmlformats.org/officeDocument/2006/relationships/image" Target="../media/image36.emf"/><Relationship Id="rId1" Type="http://schemas.openxmlformats.org/officeDocument/2006/relationships/package" Target="../embeddings/Document23.docx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33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8.emf"/><Relationship Id="rId1" Type="http://schemas.openxmlformats.org/officeDocument/2006/relationships/package" Target="../embeddings/Document25.docx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9.emf"/><Relationship Id="rId1" Type="http://schemas.openxmlformats.org/officeDocument/2006/relationships/package" Target="../embeddings/Document26.docx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../media/image13.png"/><Relationship Id="rId7" Type="http://schemas.openxmlformats.org/officeDocument/2006/relationships/slide" Target="slide3.xml"/><Relationship Id="rId6" Type="http://schemas.openxmlformats.org/officeDocument/2006/relationships/image" Target="../media/image42.emf"/><Relationship Id="rId5" Type="http://schemas.openxmlformats.org/officeDocument/2006/relationships/package" Target="../embeddings/Document29.docx"/><Relationship Id="rId4" Type="http://schemas.openxmlformats.org/officeDocument/2006/relationships/image" Target="../media/image41.emf"/><Relationship Id="rId3" Type="http://schemas.openxmlformats.org/officeDocument/2006/relationships/package" Target="../embeddings/Document28.docx"/><Relationship Id="rId2" Type="http://schemas.openxmlformats.org/officeDocument/2006/relationships/image" Target="../media/image40.emf"/><Relationship Id="rId10" Type="http://schemas.openxmlformats.org/officeDocument/2006/relationships/vmlDrawing" Target="../drawings/vmlDrawing20.vml"/><Relationship Id="rId1" Type="http://schemas.openxmlformats.org/officeDocument/2006/relationships/package" Target="../embeddings/Document27.docx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" Target="slide38.xml"/><Relationship Id="rId8" Type="http://schemas.openxmlformats.org/officeDocument/2006/relationships/slide" Target="slide44.xml"/><Relationship Id="rId7" Type="http://schemas.openxmlformats.org/officeDocument/2006/relationships/slide" Target="slide42.xml"/><Relationship Id="rId6" Type="http://schemas.openxmlformats.org/officeDocument/2006/relationships/slide" Target="slide41.xml"/><Relationship Id="rId5" Type="http://schemas.openxmlformats.org/officeDocument/2006/relationships/slide" Target="slide39.xml"/><Relationship Id="rId4" Type="http://schemas.openxmlformats.org/officeDocument/2006/relationships/image" Target="../media/image44.emf"/><Relationship Id="rId3" Type="http://schemas.openxmlformats.org/officeDocument/2006/relationships/package" Target="../embeddings/Document31.docx"/><Relationship Id="rId2" Type="http://schemas.openxmlformats.org/officeDocument/2006/relationships/image" Target="../media/image43.emf"/><Relationship Id="rId11" Type="http://schemas.openxmlformats.org/officeDocument/2006/relationships/vmlDrawing" Target="../drawings/vmlDrawing21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30.docx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slide" Target="slide38.xml"/><Relationship Id="rId7" Type="http://schemas.openxmlformats.org/officeDocument/2006/relationships/slide" Target="slide44.xml"/><Relationship Id="rId6" Type="http://schemas.openxmlformats.org/officeDocument/2006/relationships/slide" Target="slide42.xml"/><Relationship Id="rId5" Type="http://schemas.openxmlformats.org/officeDocument/2006/relationships/slide" Target="slide41.xml"/><Relationship Id="rId4" Type="http://schemas.openxmlformats.org/officeDocument/2006/relationships/slide" Target="slide39.xml"/><Relationship Id="rId3" Type="http://schemas.openxmlformats.org/officeDocument/2006/relationships/slide" Target="slide40.xml"/><Relationship Id="rId2" Type="http://schemas.openxmlformats.org/officeDocument/2006/relationships/image" Target="../media/image45.emf"/><Relationship Id="rId10" Type="http://schemas.openxmlformats.org/officeDocument/2006/relationships/vmlDrawing" Target="../drawings/vmlDrawing22.vml"/><Relationship Id="rId1" Type="http://schemas.openxmlformats.org/officeDocument/2006/relationships/package" Target="../embeddings/Document32.docx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23.vml"/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46.emf"/><Relationship Id="rId6" Type="http://schemas.openxmlformats.org/officeDocument/2006/relationships/package" Target="../embeddings/Document33.docx"/><Relationship Id="rId5" Type="http://schemas.openxmlformats.org/officeDocument/2006/relationships/slide" Target="slide38.xml"/><Relationship Id="rId4" Type="http://schemas.openxmlformats.org/officeDocument/2006/relationships/slide" Target="slide44.xml"/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" Target="slide39.xml"/></Relationships>
</file>

<file path=ppt/slides/_rels/slide4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slide" Target="slide38.xml"/><Relationship Id="rId4" Type="http://schemas.openxmlformats.org/officeDocument/2006/relationships/slide" Target="slide44.xml"/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slide" Target="slide43.xml"/><Relationship Id="rId5" Type="http://schemas.openxmlformats.org/officeDocument/2006/relationships/slide" Target="slide38.xml"/><Relationship Id="rId4" Type="http://schemas.openxmlformats.org/officeDocument/2006/relationships/slide" Target="slide44.xml"/><Relationship Id="rId3" Type="http://schemas.openxmlformats.org/officeDocument/2006/relationships/slide" Target="slide42.xml"/><Relationship Id="rId2" Type="http://schemas.openxmlformats.org/officeDocument/2006/relationships/slide" Target="slide41.xml"/><Relationship Id="rId1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9" Type="http://schemas.openxmlformats.org/officeDocument/2006/relationships/slide" Target="slide38.xml"/><Relationship Id="rId8" Type="http://schemas.openxmlformats.org/officeDocument/2006/relationships/slide" Target="slide44.xml"/><Relationship Id="rId7" Type="http://schemas.openxmlformats.org/officeDocument/2006/relationships/slide" Target="slide42.xml"/><Relationship Id="rId6" Type="http://schemas.openxmlformats.org/officeDocument/2006/relationships/slide" Target="slide41.xml"/><Relationship Id="rId5" Type="http://schemas.openxmlformats.org/officeDocument/2006/relationships/slide" Target="slide39.xml"/><Relationship Id="rId4" Type="http://schemas.openxmlformats.org/officeDocument/2006/relationships/image" Target="../media/image48.emf"/><Relationship Id="rId3" Type="http://schemas.openxmlformats.org/officeDocument/2006/relationships/package" Target="../embeddings/Document35.docx"/><Relationship Id="rId2" Type="http://schemas.openxmlformats.org/officeDocument/2006/relationships/image" Target="../media/image47.emf"/><Relationship Id="rId11" Type="http://schemas.openxmlformats.org/officeDocument/2006/relationships/vmlDrawing" Target="../drawings/vmlDrawing24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34.docx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slide" Target="slide38.xml"/><Relationship Id="rId8" Type="http://schemas.openxmlformats.org/officeDocument/2006/relationships/slide" Target="slide44.xml"/><Relationship Id="rId7" Type="http://schemas.openxmlformats.org/officeDocument/2006/relationships/slide" Target="slide42.xml"/><Relationship Id="rId6" Type="http://schemas.openxmlformats.org/officeDocument/2006/relationships/slide" Target="slide41.xml"/><Relationship Id="rId5" Type="http://schemas.openxmlformats.org/officeDocument/2006/relationships/slide" Target="slide39.xml"/><Relationship Id="rId4" Type="http://schemas.openxmlformats.org/officeDocument/2006/relationships/image" Target="../media/image50.emf"/><Relationship Id="rId3" Type="http://schemas.openxmlformats.org/officeDocument/2006/relationships/package" Target="../embeddings/Document37.docx"/><Relationship Id="rId2" Type="http://schemas.openxmlformats.org/officeDocument/2006/relationships/image" Target="../media/image49.emf"/><Relationship Id="rId11" Type="http://schemas.openxmlformats.org/officeDocument/2006/relationships/vmlDrawing" Target="../drawings/vmlDrawing25.vml"/><Relationship Id="rId10" Type="http://schemas.openxmlformats.org/officeDocument/2006/relationships/slideLayout" Target="../slideLayouts/slideLayout2.xml"/><Relationship Id="rId1" Type="http://schemas.openxmlformats.org/officeDocument/2006/relationships/package" Target="../embeddings/Document36.docx"/></Relationships>
</file>

<file path=ppt/slides/_rels/slide4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png"/><Relationship Id="rId2" Type="http://schemas.openxmlformats.org/officeDocument/2006/relationships/slide" Target="slide3.xml"/><Relationship Id="rId1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5.emf"/><Relationship Id="rId3" Type="http://schemas.openxmlformats.org/officeDocument/2006/relationships/package" Target="../embeddings/Document1.docx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image" Target="file:///F:\2017&#36213;&#29770;\&#21516;&#27493;\&#25968;&#23398;\&#20154;A2-1\2-50.TIF" TargetMode="External"/><Relationship Id="rId7" Type="http://schemas.openxmlformats.org/officeDocument/2006/relationships/image" Target="../media/image10.png"/><Relationship Id="rId6" Type="http://schemas.openxmlformats.org/officeDocument/2006/relationships/image" Target="file:///F:\2017&#36213;&#29770;\&#21516;&#27493;\&#25968;&#23398;\&#20154;A2-1\2-49.TIF" TargetMode="External"/><Relationship Id="rId5" Type="http://schemas.openxmlformats.org/officeDocument/2006/relationships/image" Target="../media/image9.png"/><Relationship Id="rId4" Type="http://schemas.openxmlformats.org/officeDocument/2006/relationships/image" Target="file:///F:\2017&#36213;&#29770;\&#21516;&#27493;\&#25968;&#23398;\&#20154;A2-1\2-48.TIF" TargetMode="External"/><Relationship Id="rId3" Type="http://schemas.openxmlformats.org/officeDocument/2006/relationships/image" Target="../media/image8.png"/><Relationship Id="rId2" Type="http://schemas.openxmlformats.org/officeDocument/2006/relationships/image" Target="file:///F:\2017&#36213;&#29770;\&#21516;&#27493;\&#25968;&#23398;\&#20154;A2-1\2-47.TIF" TargetMode="External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2.emf"/><Relationship Id="rId3" Type="http://schemas.openxmlformats.org/officeDocument/2006/relationships/package" Target="../embeddings/Document3.docx"/><Relationship Id="rId2" Type="http://schemas.openxmlformats.org/officeDocument/2006/relationships/image" Target="../media/image11.emf"/><Relationship Id="rId1" Type="http://schemas.openxmlformats.org/officeDocument/2006/relationships/package" Target="../embeddings/Document2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Administrator\Desktop\用！！！\风景图片\shanshui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" y="1469"/>
            <a:ext cx="12189600" cy="6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-2891" y="3707638"/>
            <a:ext cx="12192000" cy="1375395"/>
            <a:chOff x="-1524000" y="2705990"/>
            <a:chExt cx="12192000" cy="1375395"/>
          </a:xfrm>
        </p:grpSpPr>
        <p:cxnSp>
          <p:nvCxnSpPr>
            <p:cNvPr id="19" name="直接连接符 18"/>
            <p:cNvCxnSpPr/>
            <p:nvPr/>
          </p:nvCxnSpPr>
          <p:spPr>
            <a:xfrm>
              <a:off x="0" y="2807930"/>
              <a:ext cx="9144000" cy="0"/>
            </a:xfrm>
            <a:prstGeom prst="line">
              <a:avLst/>
            </a:prstGeom>
            <a:ln>
              <a:solidFill>
                <a:schemeClr val="bg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1" name="组合 20"/>
            <p:cNvGrpSpPr/>
            <p:nvPr/>
          </p:nvGrpSpPr>
          <p:grpSpPr>
            <a:xfrm>
              <a:off x="-1524000" y="2705990"/>
              <a:ext cx="12192000" cy="1375395"/>
              <a:chOff x="-1524000" y="2705990"/>
              <a:chExt cx="12192000" cy="1375395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-1524000" y="2705990"/>
                <a:ext cx="12192000" cy="1292787"/>
              </a:xfrm>
              <a:prstGeom prst="rect">
                <a:avLst/>
              </a:prstGeom>
              <a:solidFill>
                <a:schemeClr val="bg1">
                  <a:alpha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3985218" y="3998778"/>
                <a:ext cx="6682781" cy="82606"/>
              </a:xfrm>
              <a:prstGeom prst="rect">
                <a:avLst/>
              </a:prstGeom>
              <a:solidFill>
                <a:srgbClr val="FFC00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-1524000" y="3998777"/>
                <a:ext cx="5509219" cy="82608"/>
              </a:xfrm>
              <a:prstGeom prst="rect">
                <a:avLst/>
              </a:prstGeom>
              <a:solidFill>
                <a:srgbClr val="92D050">
                  <a:alpha val="8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1" name="矩形 10"/>
          <p:cNvSpPr/>
          <p:nvPr/>
        </p:nvSpPr>
        <p:spPr>
          <a:xfrm>
            <a:off x="3042295" y="3698776"/>
            <a:ext cx="5347642" cy="580863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lnSpc>
                <a:spcPct val="150000"/>
              </a:lnSpc>
              <a:spcBef>
                <a:spcPts val="1300"/>
              </a:spcBef>
              <a:tabLst>
                <a:tab pos="2250440" algn="l"/>
              </a:tabLst>
            </a:pP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第二章　</a:t>
            </a:r>
            <a:r>
              <a:rPr lang="en-US" altLang="zh-CN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§2.4　</a:t>
            </a:r>
            <a:r>
              <a:rPr lang="zh-CN" altLang="en-US" b="1" kern="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抛物线</a:t>
            </a:r>
            <a:endParaRPr lang="zh-CN" altLang="zh-CN" b="1" kern="100" dirty="0">
              <a:solidFill>
                <a:schemeClr val="tx1">
                  <a:lumMod val="75000"/>
                  <a:lumOff val="2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042294" y="4250457"/>
            <a:ext cx="9146813" cy="738662"/>
          </a:xfrm>
          <a:prstGeom prst="rect">
            <a:avLst/>
          </a:prstGeom>
        </p:spPr>
        <p:txBody>
          <a:bodyPr wrap="square" lIns="91438" tIns="45719" rIns="91438" bIns="45719">
            <a:spAutoFit/>
          </a:bodyPr>
          <a:lstStyle/>
          <a:p>
            <a:pPr defTabSz="-635">
              <a:spcBef>
                <a:spcPts val="1300"/>
              </a:spcBef>
              <a:tabLst>
                <a:tab pos="2250440" algn="l"/>
              </a:tabLst>
            </a:pPr>
            <a:r>
              <a:rPr lang="en-US" altLang="zh-CN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2.4.2</a:t>
            </a:r>
            <a:r>
              <a:rPr lang="zh-CN" altLang="en-US" sz="4200" b="1" kern="100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/>
                <a:ea typeface="微软雅黑" pitchFamily="34" charset="-122"/>
                <a:cs typeface="Times New Roman"/>
              </a:rPr>
              <a:t>　抛物线的简单几何性质</a:t>
            </a:r>
            <a:endParaRPr lang="zh-CN" altLang="zh-CN" sz="4200" b="1" kern="100" dirty="0">
              <a:solidFill>
                <a:schemeClr val="tx1">
                  <a:lumMod val="85000"/>
                  <a:lumOff val="15000"/>
                </a:schemeClr>
              </a:solidFill>
              <a:latin typeface="Times New Roman"/>
              <a:ea typeface="微软雅黑" pitchFamily="34" charset="-122"/>
              <a:cs typeface="Times New Roman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知识点三　直线与抛物线的位置关系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pic>
        <p:nvPicPr>
          <p:cNvPr id="9" name="图片 8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152985"/>
          <a:ext cx="11144250" cy="1971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3023" name="文档" r:id="rId3" imgW="11151235" imgH="1979930" progId="Word.Document.12">
                  <p:embed/>
                </p:oleObj>
              </mc:Choice>
              <mc:Fallback>
                <p:oleObj name="文档" r:id="rId3" imgW="11151235" imgH="1979930" progId="Word.Document.12">
                  <p:embed/>
                  <p:pic>
                    <p:nvPicPr>
                      <p:cNvPr id="0" name="图片 3830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152985"/>
                        <a:ext cx="11144250" cy="1971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矩形 10"/>
          <p:cNvSpPr/>
          <p:nvPr/>
        </p:nvSpPr>
        <p:spPr>
          <a:xfrm>
            <a:off x="389206" y="295363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，则直线与抛物线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不同的公共点；若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时，直线与抛物线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公共点；若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&lt;0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时，直线与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公共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时，直线与抛物线的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轴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Times New Roman"/>
              </a:rPr>
              <a:t>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此时直线与抛物线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个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公共点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0650016" y="4350359"/>
            <a:ext cx="69224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436196" y="3025640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940129" y="373608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8974911" y="3673712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没有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159102" y="431386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平行或重合</a:t>
            </a:r>
            <a:endParaRPr lang="zh-CN" altLang="zh-CN" sz="2800" kern="100" dirty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9502" y="6026030"/>
            <a:ext cx="2674827" cy="8295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25474" y="0"/>
            <a:ext cx="12215887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题型探究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类型一　依据抛物线的几何性质求标准方程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89205" y="2545086"/>
            <a:ext cx="11412000" cy="41734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抛物线的对称轴为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设抛物线的方程为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抛物线的标准方程为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其准线方程分别为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587093"/>
            <a:ext cx="11412000" cy="125852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抛物线的顶点在原点，对称轴重合于椭圆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9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36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短轴所在的直线，抛物线焦点到顶点的距离为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，求抛物线的方程及抛物线的准线方程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6" name="对象 15"/>
          <p:cNvGraphicFramePr>
            <a:graphicFrameLocks noChangeAspect="1"/>
          </p:cNvGraphicFramePr>
          <p:nvPr/>
        </p:nvGraphicFramePr>
        <p:xfrm>
          <a:off x="514350" y="2659286"/>
          <a:ext cx="11144250" cy="123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54" name="文档" r:id="rId1" imgW="11151235" imgH="1249680" progId="Word.Document.12">
                  <p:embed/>
                </p:oleObj>
              </mc:Choice>
              <mc:Fallback>
                <p:oleObj name="文档" r:id="rId1" imgW="11151235" imgH="1249680" progId="Word.Document.12">
                  <p:embed/>
                  <p:pic>
                    <p:nvPicPr>
                      <p:cNvPr id="0" name="图片 36995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659286"/>
                        <a:ext cx="11144250" cy="1238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389206" y="19610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4635525"/>
          <a:ext cx="11144250" cy="1152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9955" name="文档" r:id="rId3" imgW="11151235" imgH="1153795" progId="Word.Document.12">
                  <p:embed/>
                </p:oleObj>
              </mc:Choice>
              <mc:Fallback>
                <p:oleObj name="文档" r:id="rId3" imgW="11151235" imgH="1153795" progId="Word.Document.12">
                  <p:embed/>
                  <p:pic>
                    <p:nvPicPr>
                      <p:cNvPr id="0" name="图片 3699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635525"/>
                        <a:ext cx="11144250" cy="1152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89206" y="1269554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引申探究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将本例改为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若抛物线的焦点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轴上，直线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且垂直于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与抛物线交于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为坐标原点，若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的面积等于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，求此抛物线的标准方程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3101641" y="341922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5" y="477466"/>
            <a:ext cx="11412000" cy="56815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由题意，设抛物线方程为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9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514350" y="1295028"/>
          <a:ext cx="11144250" cy="1857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108" name="文档" r:id="rId1" imgW="11151235" imgH="1862455" progId="Word.Document.12">
                  <p:embed/>
                </p:oleObj>
              </mc:Choice>
              <mc:Fallback>
                <p:oleObj name="文档" r:id="rId1" imgW="11151235" imgH="1862455" progId="Word.Document.12">
                  <p:embed/>
                  <p:pic>
                    <p:nvPicPr>
                      <p:cNvPr id="0" name="图片 38510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95028"/>
                        <a:ext cx="11144250" cy="1857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/>
          <p:cNvGraphicFramePr>
            <a:graphicFrameLocks noChangeAspect="1"/>
          </p:cNvGraphicFramePr>
          <p:nvPr/>
        </p:nvGraphicFramePr>
        <p:xfrm>
          <a:off x="514350" y="4514081"/>
          <a:ext cx="1114425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5109" name="文档" r:id="rId3" imgW="11151235" imgH="1700530" progId="Word.Document.12">
                  <p:embed/>
                </p:oleObj>
              </mc:Choice>
              <mc:Fallback>
                <p:oleObj name="文档" r:id="rId3" imgW="11151235" imgH="1700530" progId="Word.Document.12">
                  <p:embed/>
                  <p:pic>
                    <p:nvPicPr>
                      <p:cNvPr id="0" name="图片 38510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514081"/>
                        <a:ext cx="11144250" cy="169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7318"/>
            <a:ext cx="11412000" cy="68683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用待定系数法求抛物线方程的步骤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pic>
        <p:nvPicPr>
          <p:cNvPr id="386050" name="Picture 2" descr="2-5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4796" y="756936"/>
            <a:ext cx="7380820" cy="58645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735823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已知抛物线的顶点在坐标原点，对称轴为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轴，且与圆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相交于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求抛物线方程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1" name="TextBox 10">
            <a:hlinkClick r:id="rId1" action="ppaction://hlinksldjump"/>
          </p:cNvPr>
          <p:cNvSpPr txBox="1"/>
          <p:nvPr/>
        </p:nvSpPr>
        <p:spPr>
          <a:xfrm>
            <a:off x="8689690" y="258599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30527" y="2493690"/>
          <a:ext cx="80645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7112" name="文档" r:id="rId2" imgW="808990" imgH="648970" progId="Word.Document.12">
                  <p:embed/>
                </p:oleObj>
              </mc:Choice>
              <mc:Fallback>
                <p:oleObj name="文档" r:id="rId2" imgW="808990" imgH="648970" progId="Word.Document.12">
                  <p:embed/>
                  <p:pic>
                    <p:nvPicPr>
                      <p:cNvPr id="0" name="图片 387111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5130527" y="2493690"/>
                        <a:ext cx="806450" cy="6477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234334"/>
            <a:ext cx="11412000" cy="62632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由已知，抛物线的焦点可能在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轴正半轴上，也可能在负半轴上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故可设抛物线方程为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设抛物线与圆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的交点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≠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与圆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都关于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关于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7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7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75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所求抛物线方程是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15" name="对象 14"/>
          <p:cNvGraphicFramePr>
            <a:graphicFrameLocks noChangeAspect="1"/>
          </p:cNvGraphicFramePr>
          <p:nvPr/>
        </p:nvGraphicFramePr>
        <p:xfrm>
          <a:off x="514350" y="3650683"/>
          <a:ext cx="11144250" cy="2238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0898" name="文档" r:id="rId1" imgW="11151235" imgH="2246630" progId="Word.Document.12">
                  <p:embed/>
                </p:oleObj>
              </mc:Choice>
              <mc:Fallback>
                <p:oleObj name="文档" r:id="rId1" imgW="11151235" imgH="2246630" progId="Word.Document.12">
                  <p:embed/>
                  <p:pic>
                    <p:nvPicPr>
                      <p:cNvPr id="0" name="图片 37089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650683"/>
                        <a:ext cx="11144250" cy="2238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类型二　抛物线的焦半径和焦点弦问题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89205" y="2894816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3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的焦点为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，得直线的方程为</a:t>
            </a:r>
            <a:r>
              <a:rPr lang="en-US" altLang="zh-CN" sz="2800" i="1" kern="100" spc="-3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spc="-3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3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，代入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3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spc="-3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3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en-US" altLang="zh-CN" sz="2800" kern="100" spc="-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12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，弦长为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16.</a:t>
            </a:r>
            <a:endParaRPr lang="zh-CN" altLang="zh-CN" sz="2800" kern="100" spc="-100" dirty="0">
              <a:effectLst/>
              <a:latin typeface="宋体"/>
              <a:cs typeface="Courier New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89206" y="1341562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的焦点，倾斜角为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的直线被抛物线截得的弦长为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270670" y="2108029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/>
                <a:ea typeface="华文细黑"/>
              </a:rPr>
              <a:t>16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2494806" y="21981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591336" y="21981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18" grpId="0"/>
      <p:bldP spid="18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807831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 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的焦点，与抛物线交于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_______________________.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142878" y="2536198"/>
            <a:ext cx="405110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x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solidFill>
                  <a:srgbClr val="C00000"/>
                </a:solidFill>
                <a:latin typeface="Times New Roman"/>
                <a:ea typeface="华文细黑"/>
              </a:rPr>
              <a:t>y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1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</a:rPr>
              <a:t>0</a:t>
            </a:r>
            <a:endParaRPr lang="zh-CN" altLang="en-US" sz="2800" dirty="0"/>
          </a:p>
        </p:txBody>
      </p:sp>
      <p:sp>
        <p:nvSpPr>
          <p:cNvPr id="20" name="TextBox 19"/>
          <p:cNvSpPr txBox="1"/>
          <p:nvPr/>
        </p:nvSpPr>
        <p:spPr>
          <a:xfrm>
            <a:off x="7746701" y="266442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1" name="TextBox 20">
            <a:hlinkClick r:id="rId1" action="ppaction://hlinksldjump"/>
          </p:cNvPr>
          <p:cNvSpPr txBox="1"/>
          <p:nvPr/>
        </p:nvSpPr>
        <p:spPr>
          <a:xfrm>
            <a:off x="8843231" y="266442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57206" y="1593898"/>
            <a:ext cx="10476000" cy="2772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112937" y="1728459"/>
            <a:ext cx="9972000" cy="223751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78000"/>
              </a:lnSpc>
            </a:pPr>
            <a:r>
              <a:rPr lang="zh-CN" altLang="en-US" sz="3000" b="1" kern="1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学习目标</a:t>
            </a:r>
            <a:endParaRPr lang="en-US" altLang="zh-CN" sz="3000" b="1" kern="100" dirty="0">
              <a:solidFill>
                <a:srgbClr val="0000FF"/>
              </a:solidFill>
              <a:latin typeface="微软雅黑" pitchFamily="34" charset="-122"/>
              <a:ea typeface="微软雅黑" pitchFamily="34" charset="-122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了解抛物线的范围、对称性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、顶点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、焦点、准线等几何性质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会利用抛物线的性质解决一些简单的抛物线问题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5" y="261442"/>
            <a:ext cx="11412000" cy="624168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轴垂直，则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，不符合题意，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可设所求直线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14350" y="2355726"/>
          <a:ext cx="11144250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8131" name="文档" r:id="rId1" imgW="11151235" imgH="4122420" progId="Word.Document.12">
                  <p:embed/>
                </p:oleObj>
              </mc:Choice>
              <mc:Fallback>
                <p:oleObj name="文档" r:id="rId1" imgW="11151235" imgH="4122420" progId="Word.Document.12">
                  <p:embed/>
                  <p:pic>
                    <p:nvPicPr>
                      <p:cNvPr id="0" name="图片 38813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55726"/>
                        <a:ext cx="11144250" cy="411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5" y="2667241"/>
            <a:ext cx="11412000" cy="241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760165"/>
            <a:ext cx="11412000" cy="18035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的焦点作直线交抛物线于点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8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到抛物线准线的距离为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687494" y="193898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84024" y="193898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/>
        </p:nvGraphicFramePr>
        <p:xfrm>
          <a:off x="514350" y="2800772"/>
          <a:ext cx="11144250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884" name="文档" r:id="rId1" imgW="11151235" imgH="2383790" progId="Word.Document.12">
                  <p:embed/>
                </p:oleObj>
              </mc:Choice>
              <mc:Fallback>
                <p:oleObj name="文档" r:id="rId1" imgW="11151235" imgH="2383790" progId="Word.Document.12">
                  <p:embed/>
                  <p:pic>
                    <p:nvPicPr>
                      <p:cNvPr id="0" name="对象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800772"/>
                        <a:ext cx="11144250" cy="2381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7813873" y="1436157"/>
          <a:ext cx="46672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2885" name="文档" r:id="rId3" imgW="475615" imgH="1077595" progId="Word.Document.12">
                  <p:embed/>
                </p:oleObj>
              </mc:Choice>
              <mc:Fallback>
                <p:oleObj name="文档" r:id="rId3" imgW="475615" imgH="1077595" progId="Word.Document.12">
                  <p:embed/>
                  <p:pic>
                    <p:nvPicPr>
                      <p:cNvPr id="0" name="图片 3728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13873" y="1436157"/>
                        <a:ext cx="46672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837506"/>
            <a:ext cx="11412000" cy="13331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抛物线上任一点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与焦点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的连线得到的线段叫做抛物线的焦半径，对于四种形式的抛物线来说其焦半径的长分别为：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232178"/>
          <a:ext cx="11144250" cy="37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1" name="文档" r:id="rId2" imgW="11151235" imgH="3779520" progId="Word.Document.12">
                  <p:embed/>
                </p:oleObj>
              </mc:Choice>
              <mc:Fallback>
                <p:oleObj name="文档" r:id="rId2" imgW="11151235" imgH="3779520" progId="Word.Document.12">
                  <p:embed/>
                  <p:pic>
                    <p:nvPicPr>
                      <p:cNvPr id="0" name="对象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232178"/>
                        <a:ext cx="11144250" cy="377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2651"/>
            <a:ext cx="11412000" cy="132957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已知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是过抛物线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3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3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的焦点的弦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为抛物线的焦点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spc="-13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spc="-13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3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spc="-13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，则：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240979"/>
          <a:ext cx="11144250" cy="3771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0173" name="文档" r:id="rId1" imgW="11151235" imgH="3779520" progId="Word.Document.12">
                  <p:embed/>
                </p:oleObj>
              </mc:Choice>
              <mc:Fallback>
                <p:oleObj name="文档" r:id="rId1" imgW="11151235" imgH="3779520" progId="Word.Document.12">
                  <p:embed/>
                  <p:pic>
                    <p:nvPicPr>
                      <p:cNvPr id="0" name="图片 39017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40979"/>
                        <a:ext cx="11144250" cy="3771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389206" y="4842295"/>
            <a:ext cx="11412000" cy="186176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⑤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为直径的圆与抛物线的准线相切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当直线经过抛物线的焦点，且与抛物线的对称轴垂直时，直线被抛物线截得的线段称为抛物线的通径，显然通径长等于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1521541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6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，且与抛物线相交于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的值；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4" name="TextBox 13">
            <a:hlinkClick r:id="rId1" action="ppaction://hlinksldjump"/>
          </p:cNvPr>
          <p:cNvSpPr txBox="1"/>
          <p:nvPr/>
        </p:nvSpPr>
        <p:spPr>
          <a:xfrm>
            <a:off x="7165801" y="3027334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4" y="333450"/>
            <a:ext cx="11412001" cy="597456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因为直线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60°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cs typeface="Courier New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229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200969"/>
          <a:ext cx="11144250" cy="3609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44" name="文档" r:id="rId1" imgW="11151235" imgH="3613150" progId="Word.Document.12">
                  <p:embed/>
                </p:oleObj>
              </mc:Choice>
              <mc:Fallback>
                <p:oleObj name="文档" r:id="rId1" imgW="11151235" imgH="3613150" progId="Word.Document.12">
                  <p:embed/>
                  <p:pic>
                    <p:nvPicPr>
                      <p:cNvPr id="0" name="图片 39224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200969"/>
                        <a:ext cx="11144250" cy="3609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20700" y="5360913"/>
          <a:ext cx="10998200" cy="1155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2245" name="文档" r:id="rId3" imgW="11151235" imgH="1172210" progId="Word.Document.12">
                  <p:embed/>
                </p:oleObj>
              </mc:Choice>
              <mc:Fallback>
                <p:oleObj name="文档" r:id="rId3" imgW="11151235" imgH="1172210" progId="Word.Document.12">
                  <p:embed/>
                  <p:pic>
                    <p:nvPicPr>
                      <p:cNvPr id="0" name="图片 39224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0700" y="5360913"/>
                        <a:ext cx="10998200" cy="1155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4" y="1608674"/>
            <a:ext cx="11412001" cy="3600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89206" y="70018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9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到准线的距离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33259" y="91201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4350" y="1648594"/>
          <a:ext cx="11144250" cy="3581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5990" name="文档" r:id="rId1" imgW="11151235" imgH="3590290" progId="Word.Document.12">
                  <p:embed/>
                </p:oleObj>
              </mc:Choice>
              <mc:Fallback>
                <p:oleObj name="文档" r:id="rId1" imgW="11151235" imgH="3590290" progId="Word.Document.12">
                  <p:embed/>
                  <p:pic>
                    <p:nvPicPr>
                      <p:cNvPr id="0" name="图片 37598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648594"/>
                        <a:ext cx="11144250" cy="3581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389206" y="1419410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与抛物线有关的最值问题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类型三　抛物线综合问题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/>
        </p:nvGraphicFramePr>
        <p:xfrm>
          <a:off x="514350" y="2400300"/>
          <a:ext cx="11144250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4970" name="文档" r:id="rId1" imgW="11151235" imgH="1830070" progId="Word.Document.12">
                  <p:embed/>
                </p:oleObj>
              </mc:Choice>
              <mc:Fallback>
                <p:oleObj name="文档" r:id="rId1" imgW="11151235" imgH="1830070" progId="Word.Document.12">
                  <p:embed/>
                  <p:pic>
                    <p:nvPicPr>
                      <p:cNvPr id="0" name="图片 37496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400300"/>
                        <a:ext cx="11144250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5333889" y="3364012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4" y="512906"/>
            <a:ext cx="11412001" cy="55091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的准线方程为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如图，过点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由抛物线的定义可知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PN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0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PAN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最小，即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∠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PAF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最大，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此时，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为抛物线的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切线，</a:t>
            </a: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2598806"/>
          <a:ext cx="11144250" cy="2276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3243" name="文档" r:id="rId1" imgW="11151235" imgH="2277110" progId="Word.Document.12">
                  <p:embed/>
                </p:oleObj>
              </mc:Choice>
              <mc:Fallback>
                <p:oleObj name="文档" r:id="rId1" imgW="11151235" imgH="2277110" progId="Word.Document.12">
                  <p:embed/>
                  <p:pic>
                    <p:nvPicPr>
                      <p:cNvPr id="0" name="图片 39324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98806"/>
                        <a:ext cx="11144250" cy="2276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93220" name="Picture 4" descr="去年步步高X8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0007" y="608272"/>
            <a:ext cx="4193831" cy="5089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389204" y="882074"/>
            <a:ext cx="11412001" cy="443195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±1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1043608"/>
          <a:ext cx="11144250" cy="1533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284" name="文档" r:id="rId1" imgW="11151235" imgH="1534795" progId="Word.Document.12">
                  <p:embed/>
                </p:oleObj>
              </mc:Choice>
              <mc:Fallback>
                <p:oleObj name="文档" r:id="rId1" imgW="11151235" imgH="1534795" progId="Word.Document.12">
                  <p:embed/>
                  <p:pic>
                    <p:nvPicPr>
                      <p:cNvPr id="0" name="图片 39428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043608"/>
                        <a:ext cx="11144250" cy="1533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4274443"/>
          <a:ext cx="11144250" cy="1171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4285" name="文档" r:id="rId3" imgW="11151235" imgH="1172210" progId="Word.Document.12">
                  <p:embed/>
                </p:oleObj>
              </mc:Choice>
              <mc:Fallback>
                <p:oleObj name="文档" r:id="rId3" imgW="11151235" imgH="1172210" progId="Word.Document.12">
                  <p:embed/>
                  <p:pic>
                    <p:nvPicPr>
                      <p:cNvPr id="0" name="图片 3942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274443"/>
                        <a:ext cx="11144250" cy="1171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直接连接符 17"/>
          <p:cNvCxnSpPr/>
          <p:nvPr/>
        </p:nvCxnSpPr>
        <p:spPr>
          <a:xfrm>
            <a:off x="4151390" y="3730194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hlinkClick r:id="rId1" action="ppaction://hlinksldjump"/>
          </p:cNvPr>
          <p:cNvSpPr txBox="1"/>
          <p:nvPr/>
        </p:nvSpPr>
        <p:spPr>
          <a:xfrm>
            <a:off x="4186098" y="3146178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题型探究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4151390" y="2724001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hlinkClick r:id="rId2" action="ppaction://hlinksldjump"/>
          </p:cNvPr>
          <p:cNvSpPr txBox="1"/>
          <p:nvPr/>
        </p:nvSpPr>
        <p:spPr>
          <a:xfrm>
            <a:off x="4186098" y="214317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问题导学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2733675" cy="7951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0" y="396912"/>
            <a:ext cx="2733675" cy="400110"/>
          </a:xfrm>
          <a:prstGeom prst="rect">
            <a:avLst/>
          </a:prstGeom>
          <a:solidFill>
            <a:schemeClr val="accent6">
              <a:lumMod val="75000"/>
              <a:alpha val="52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内容索引</a:t>
            </a:r>
            <a:endParaRPr lang="zh-CN" altLang="en-US" sz="20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4151390" y="4736388"/>
            <a:ext cx="3600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4186098" y="4144765"/>
            <a:ext cx="35329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3114AC"/>
                </a:solidFill>
                <a:latin typeface="Times New Roman" pitchFamily="18" charset="0"/>
                <a:ea typeface="微软雅黑" pitchFamily="34" charset="-122"/>
                <a:cs typeface="Times New Roman" pitchFamily="18" charset="0"/>
              </a:rPr>
              <a:t>当堂训练</a:t>
            </a:r>
            <a:endParaRPr lang="zh-CN" altLang="en-US" sz="3200" b="1" dirty="0">
              <a:solidFill>
                <a:srgbClr val="3114AC"/>
              </a:solidFill>
              <a:latin typeface="Times New Roman" pitchFamily="18" charset="0"/>
              <a:ea typeface="微软雅黑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89206" y="1523282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若曲线和直线相离，在曲线上求一点到直线的距离最小问题，可找到与已知直线平行的直线，使其与曲线相切，则切点为所要求的点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以上问题一般转化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两点之间线段最短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或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点到直线的垂线段最短</a:t>
            </a:r>
            <a:r>
              <a:rPr lang="en-US" altLang="zh-CN" sz="2800" kern="100" spc="-7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来解决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/>
          <p:cNvSpPr txBox="1"/>
          <p:nvPr/>
        </p:nvSpPr>
        <p:spPr>
          <a:xfrm>
            <a:off x="389205" y="2073364"/>
            <a:ext cx="1476000" cy="523220"/>
          </a:xfrm>
          <a:prstGeom prst="rect">
            <a:avLst/>
          </a:prstGeom>
          <a:solidFill>
            <a:srgbClr val="FFD966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itchFamily="34" charset="-122"/>
                <a:ea typeface="微软雅黑" pitchFamily="34" charset="-122"/>
              </a:rPr>
              <a:t>                                                                                                                                        </a:t>
            </a:r>
            <a:endParaRPr lang="en-US" altLang="zh-CN" sz="28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89206" y="405458"/>
            <a:ext cx="11412000" cy="133393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跟踪训练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已知直线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上一动点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和直线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的距离之和的最小值是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/>
        </p:nvGraphicFramePr>
        <p:xfrm>
          <a:off x="504825" y="1900773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946" name="文档" r:id="rId1" imgW="11151235" imgH="1134110" progId="Word.Document.12">
                  <p:embed/>
                </p:oleObj>
              </mc:Choice>
              <mc:Fallback>
                <p:oleObj name="文档" r:id="rId1" imgW="11151235" imgH="1134110" progId="Word.Document.12">
                  <p:embed/>
                  <p:pic>
                    <p:nvPicPr>
                      <p:cNvPr id="0" name="图片 37694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1900773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89205" y="2894027"/>
            <a:ext cx="11412000" cy="309620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题意知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直线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为抛物线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的准线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由抛物线的定义知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到直线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的距离等于点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到抛物线的焦点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故所求最值可转化为在抛物线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spc="-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上找一个点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，使得点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和到直线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的距离之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和</a:t>
            </a:r>
            <a:endParaRPr lang="en-US" altLang="zh-CN" sz="2800" kern="100" spc="-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2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最小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最小值为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(1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到直线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l</a:t>
            </a:r>
            <a:r>
              <a:rPr lang="en-US" altLang="zh-CN" sz="2800" kern="100" spc="-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spc="-100" dirty="0" err="1">
                <a:latin typeface="Times New Roman"/>
                <a:ea typeface="华文细黑"/>
                <a:cs typeface="Courier New"/>
              </a:rPr>
              <a:t>3</a:t>
            </a:r>
            <a:r>
              <a:rPr lang="en-US" altLang="zh-CN" sz="2800" i="1" kern="100" spc="-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6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spc="-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的距离</a:t>
            </a:r>
            <a:r>
              <a:rPr lang="zh-CN" altLang="zh-CN" sz="2800" kern="100" spc="-7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d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/>
        </p:nvGraphicFramePr>
        <p:xfrm>
          <a:off x="9546257" y="4955282"/>
          <a:ext cx="16287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6947" name="文档" r:id="rId3" imgW="1637665" imgH="1068070" progId="Word.Document.12">
                  <p:embed/>
                </p:oleObj>
              </mc:Choice>
              <mc:Fallback>
                <p:oleObj name="文档" r:id="rId3" imgW="1637665" imgH="1068070" progId="Word.Document.12">
                  <p:embed/>
                  <p:pic>
                    <p:nvPicPr>
                      <p:cNvPr id="0" name="图片 37694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546257" y="4955282"/>
                        <a:ext cx="16287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8716069" y="12594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9812599" y="12594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9" grpId="0" animBg="1"/>
      <p:bldP spid="9" grpId="1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413570"/>
            <a:ext cx="11412000" cy="262659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命题角度</a:t>
            </a:r>
            <a:r>
              <a:rPr lang="en-US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　定值或定点问题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例</a:t>
            </a:r>
            <a:r>
              <a:rPr lang="en-US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　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上有两动点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及一个定点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为抛物线的焦点，若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成等差数列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求证：线段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的垂直平分线过定点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3" name="TextBox 12">
            <a:hlinkClick r:id="rId1" action="ppaction://hlinksldjump"/>
          </p:cNvPr>
          <p:cNvSpPr txBox="1"/>
          <p:nvPr/>
        </p:nvSpPr>
        <p:spPr>
          <a:xfrm>
            <a:off x="7074743" y="355476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证明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189434"/>
            <a:ext cx="11412000" cy="637095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宋体"/>
              <a:cs typeface="Courier New"/>
            </a:endParaRPr>
          </a:p>
          <a:p>
            <a:pPr algn="just" defTabSz="-635">
              <a:lnSpc>
                <a:spcPct val="19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，可知线段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的垂直平分线过定点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904875"/>
          <a:ext cx="11144250" cy="4838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055" name="文档" r:id="rId1" imgW="11151235" imgH="4845050" progId="Word.Document.12">
                  <p:embed/>
                </p:oleObj>
              </mc:Choice>
              <mc:Fallback>
                <p:oleObj name="文档" r:id="rId1" imgW="11151235" imgH="4845050" progId="Word.Document.12">
                  <p:embed/>
                  <p:pic>
                    <p:nvPicPr>
                      <p:cNvPr id="0" name="图片 31705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04875"/>
                        <a:ext cx="11144250" cy="4838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89205" y="2278942"/>
            <a:ext cx="11412000" cy="1764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宋体"/>
              <a:cs typeface="Courier New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89206" y="1331885"/>
            <a:ext cx="11412000" cy="68760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OQ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6(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O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为坐标原点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，求抛物线的方程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601411" y="15387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解答</a:t>
            </a: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2316882"/>
          <a:ext cx="11144250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2567" name="文档" r:id="rId1" imgW="11151235" imgH="1906270" progId="Word.Document.12">
                  <p:embed/>
                </p:oleObj>
              </mc:Choice>
              <mc:Fallback>
                <p:oleObj name="文档" r:id="rId1" imgW="11151235" imgH="1906270" progId="Word.Document.12">
                  <p:embed/>
                  <p:pic>
                    <p:nvPicPr>
                      <p:cNvPr id="0" name="图片 34256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316882"/>
                        <a:ext cx="11144250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反思与感悟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1701602"/>
            <a:ext cx="11412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在抛物线的综合性问题中，存在着许多定值问题，我们不需要记忆关于这些定值的结论，但必须牢牢掌握研究这些定值问题的基本方法，如设直线的点斜式方程、根与系数关系的利用、焦半径的转化等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89206" y="2012132"/>
            <a:ext cx="11412000" cy="417342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，代入抛物线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，消去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得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en-US" altLang="zh-CN" sz="2800" kern="100" dirty="0" smtClean="0">
              <a:latin typeface="Times New Roman"/>
              <a:ea typeface="华文细黑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bt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bt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解得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，故直线过定点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).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514350" y="3412654"/>
          <a:ext cx="111442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5" name="文档" r:id="rId1" imgW="11151235" imgH="1010285" progId="Word.Document.12">
                  <p:embed/>
                </p:oleObj>
              </mc:Choice>
              <mc:Fallback>
                <p:oleObj name="文档" r:id="rId1" imgW="11151235" imgH="1010285" progId="Word.Document.12">
                  <p:embed/>
                  <p:pic>
                    <p:nvPicPr>
                      <p:cNvPr id="0" name="图片 37898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412654"/>
                        <a:ext cx="111442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04825" y="477466"/>
          <a:ext cx="11144250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6" name="文档" r:id="rId3" imgW="11151235" imgH="1393190" progId="Word.Document.12">
                  <p:embed/>
                </p:oleObj>
              </mc:Choice>
              <mc:Fallback>
                <p:oleObj name="文档" r:id="rId3" imgW="11151235" imgH="1393190" progId="Word.Document.12">
                  <p:embed/>
                  <p:pic>
                    <p:nvPicPr>
                      <p:cNvPr id="0" name="对象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825" y="477466"/>
                        <a:ext cx="11144250" cy="1390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9870393" y="128252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证明</a:t>
            </a:r>
            <a:endParaRPr lang="zh-CN" altLang="en-US" sz="2400" dirty="0" smtClean="0">
              <a:solidFill>
                <a:schemeClr val="bg1"/>
              </a:solidFill>
              <a:latin typeface="+mj-ea"/>
              <a:ea typeface="+mj-ea"/>
              <a:cs typeface="Times New Roman" pitchFamily="18" charset="0"/>
            </a:endParaRPr>
          </a:p>
        </p:txBody>
      </p:sp>
      <p:graphicFrame>
        <p:nvGraphicFramePr>
          <p:cNvPr id="11" name="对象 10"/>
          <p:cNvGraphicFramePr>
            <a:graphicFrameLocks noChangeAspect="1"/>
          </p:cNvGraphicFramePr>
          <p:nvPr/>
        </p:nvGraphicFramePr>
        <p:xfrm>
          <a:off x="514350" y="4752231"/>
          <a:ext cx="11144250" cy="1009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87" name="文档" r:id="rId5" imgW="11151235" imgH="1010285" progId="Word.Document.12">
                  <p:embed/>
                </p:oleObj>
              </mc:Choice>
              <mc:Fallback>
                <p:oleObj name="文档" r:id="rId5" imgW="11151235" imgH="1010285" progId="Word.Document.12">
                  <p:embed/>
                  <p:pic>
                    <p:nvPicPr>
                      <p:cNvPr id="0" name="图片 37898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4752231"/>
                        <a:ext cx="11144250" cy="1009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图片 9">
            <a:hlinkClick r:id="rId7" action="ppaction://hlinksldjump"/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10"/>
          <p:cNvSpPr txBox="1"/>
          <p:nvPr/>
        </p:nvSpPr>
        <p:spPr>
          <a:xfrm>
            <a:off x="4303690" y="2905937"/>
            <a:ext cx="3583033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>
                <a:solidFill>
                  <a:srgbClr val="FFFF00"/>
                </a:solidFill>
                <a:latin typeface="+mj-ea"/>
                <a:ea typeface="+mj-ea"/>
              </a:rPr>
              <a:t>当堂训练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89206" y="2822424"/>
            <a:ext cx="11412000" cy="295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7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1808582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5" name="文档" r:id="rId1" imgW="11151235" imgH="1135380" progId="Word.Document.12">
                  <p:embed/>
                </p:oleObj>
              </mc:Choice>
              <mc:Fallback>
                <p:oleObj name="文档" r:id="rId1" imgW="11151235" imgH="113538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808582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3128664" y="11937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225194" y="1193773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3" name="矩形 12"/>
          <p:cNvSpPr/>
          <p:nvPr/>
        </p:nvSpPr>
        <p:spPr>
          <a:xfrm>
            <a:off x="389206" y="340244"/>
            <a:ext cx="11412000" cy="1333931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的准线上，记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的斜率为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871070" y="1914975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graphicFrame>
        <p:nvGraphicFramePr>
          <p:cNvPr id="22" name="对象 21"/>
          <p:cNvGraphicFramePr>
            <a:graphicFrameLocks noChangeAspect="1"/>
          </p:cNvGraphicFramePr>
          <p:nvPr/>
        </p:nvGraphicFramePr>
        <p:xfrm>
          <a:off x="514350" y="2843783"/>
          <a:ext cx="11144250" cy="296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7316" name="文档" r:id="rId3" imgW="11151235" imgH="2971800" progId="Word.Document.12">
                  <p:embed/>
                </p:oleObj>
              </mc:Choice>
              <mc:Fallback>
                <p:oleObj name="文档" r:id="rId3" imgW="11151235" imgH="2971800" progId="Word.Document.12">
                  <p:embed/>
                  <p:pic>
                    <p:nvPicPr>
                      <p:cNvPr id="0" name="图片 3973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843783"/>
                        <a:ext cx="11144250" cy="296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4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2" grpId="0" animBg="1"/>
      <p:bldP spid="12" grpId="1" animBg="1"/>
      <p:bldP spid="21" grpId="0"/>
      <p:bldP spid="2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389206" y="1335241"/>
            <a:ext cx="11412000" cy="1333161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上的一个动点，则点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到点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的距离与点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到该抛物线准线的距离之和的最小值为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/>
        </p:nvGraphicFramePr>
        <p:xfrm>
          <a:off x="514350" y="2906291"/>
          <a:ext cx="11144250" cy="1133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1559" name="文档" r:id="rId1" imgW="11151235" imgH="1135380" progId="Word.Document.12">
                  <p:embed/>
                </p:oleObj>
              </mc:Choice>
              <mc:Fallback>
                <p:oleObj name="文档" r:id="rId1" imgW="11151235" imgH="1135380" progId="Word.Document.12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906291"/>
                        <a:ext cx="11144250" cy="1133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6987877" y="21887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16" name="TextBox 15">
            <a:hlinkClick r:id="rId3" action="ppaction://hlinksldjump"/>
          </p:cNvPr>
          <p:cNvSpPr txBox="1"/>
          <p:nvPr/>
        </p:nvSpPr>
        <p:spPr>
          <a:xfrm>
            <a:off x="8084407" y="2188770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81608" y="3094217"/>
            <a:ext cx="720000" cy="72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500" b="1" dirty="0" smtClean="0">
                <a:solidFill>
                  <a:srgbClr val="C00000"/>
                </a:solidFill>
                <a:latin typeface="华文细黑" pitchFamily="2" charset="-122"/>
                <a:ea typeface="华文细黑" pitchFamily="2" charset="-122"/>
              </a:rPr>
              <a:t>√</a:t>
            </a:r>
            <a:endParaRPr lang="zh-CN" altLang="en-US" sz="4500" b="1" dirty="0">
              <a:solidFill>
                <a:srgbClr val="C00000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7" grpId="0"/>
      <p:bldP spid="1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0413" cy="685958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10"/>
          <p:cNvSpPr txBox="1"/>
          <p:nvPr/>
        </p:nvSpPr>
        <p:spPr>
          <a:xfrm>
            <a:off x="4310102" y="2905937"/>
            <a:ext cx="3570209" cy="1015663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zh-CN" altLang="en-US" sz="6000" b="1" spc="600" dirty="0" smtClean="0">
                <a:solidFill>
                  <a:srgbClr val="FFFF00"/>
                </a:solidFill>
                <a:latin typeface="+mj-ea"/>
                <a:ea typeface="+mj-ea"/>
              </a:rPr>
              <a:t>问题导学</a:t>
            </a:r>
            <a:endParaRPr lang="zh-CN" altLang="en-US" sz="6000" b="1" spc="600" dirty="0">
              <a:solidFill>
                <a:srgbClr val="FFFF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9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0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1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23" name="矩形 22"/>
          <p:cNvSpPr/>
          <p:nvPr/>
        </p:nvSpPr>
        <p:spPr>
          <a:xfrm>
            <a:off x="389206" y="837506"/>
            <a:ext cx="11412000" cy="4788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latin typeface="Times New Roman"/>
              <a:ea typeface="华文细黑"/>
              <a:cs typeface="Times New Roman"/>
            </a:endParaRPr>
          </a:p>
        </p:txBody>
      </p:sp>
      <p:graphicFrame>
        <p:nvGraphicFramePr>
          <p:cNvPr id="24" name="对象 23"/>
          <p:cNvGraphicFramePr>
            <a:graphicFrameLocks noChangeAspect="1"/>
          </p:cNvGraphicFramePr>
          <p:nvPr/>
        </p:nvGraphicFramePr>
        <p:xfrm>
          <a:off x="514350" y="981522"/>
          <a:ext cx="11144250" cy="4572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5271" name="文档" r:id="rId6" imgW="11151235" imgH="4580890" progId="Word.Document.12">
                  <p:embed/>
                </p:oleObj>
              </mc:Choice>
              <mc:Fallback>
                <p:oleObj name="文档" r:id="rId6" imgW="11151235" imgH="4580890" progId="Word.Document.12">
                  <p:embed/>
                  <p:pic>
                    <p:nvPicPr>
                      <p:cNvPr id="0" name="图片 39527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981522"/>
                        <a:ext cx="11144250" cy="4572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5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6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4" name="矩形 13"/>
          <p:cNvSpPr/>
          <p:nvPr/>
        </p:nvSpPr>
        <p:spPr>
          <a:xfrm>
            <a:off x="389205" y="2657716"/>
            <a:ext cx="11412000" cy="13339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易知抛物线的准线方程为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的中点到准线的距离为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由抛物线的定义易得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89206" y="1113987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的焦点作直线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l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交抛物线于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两点，若线段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的中点的横坐标为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179565" y="1896123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/>
                <a:ea typeface="华文细黑"/>
              </a:rPr>
              <a:t>8</a:t>
            </a:r>
            <a:endParaRPr lang="zh-CN" altLang="en-US" sz="2800" dirty="0"/>
          </a:p>
        </p:txBody>
      </p:sp>
      <p:sp>
        <p:nvSpPr>
          <p:cNvPr id="29" name="TextBox 28"/>
          <p:cNvSpPr txBox="1"/>
          <p:nvPr/>
        </p:nvSpPr>
        <p:spPr>
          <a:xfrm>
            <a:off x="5142692" y="19610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239222" y="1961059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21" grpId="0"/>
      <p:bldP spid="21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1726014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作倾斜角为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45°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的直线交抛物线于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两点，若线段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的长为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9" name="Rectangle 21">
            <a:hlinkClick r:id="rId1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0" name="Rectangle 2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1" name="Rectangle 2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2" name="Rectangle 21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3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  <p:sp>
        <p:nvSpPr>
          <p:cNvPr id="15" name="矩形 14"/>
          <p:cNvSpPr/>
          <p:nvPr/>
        </p:nvSpPr>
        <p:spPr>
          <a:xfrm>
            <a:off x="6407621" y="2499052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/>
                <a:ea typeface="华文细黑"/>
              </a:rPr>
              <a:t>2</a:t>
            </a:r>
            <a:endParaRPr lang="zh-CN" alt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7389798" y="25639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4" name="TextBox 23">
            <a:hlinkClick r:id="rId6" action="ppaction://hlinksldjump"/>
          </p:cNvPr>
          <p:cNvSpPr txBox="1"/>
          <p:nvPr/>
        </p:nvSpPr>
        <p:spPr>
          <a:xfrm>
            <a:off x="8486328" y="256398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5" grpId="0"/>
      <p:bldP spid="1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389206" y="213817"/>
            <a:ext cx="11412000" cy="628477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设点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B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的坐标分别为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易知过抛物线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effectLst/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1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-25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即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4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×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32.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又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∴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/>
        </p:nvGraphicFramePr>
        <p:xfrm>
          <a:off x="514350" y="1418903"/>
          <a:ext cx="11144250" cy="1695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299" name="文档" r:id="rId1" imgW="11151235" imgH="1696085" progId="Word.Document.12">
                  <p:embed/>
                </p:oleObj>
              </mc:Choice>
              <mc:Fallback>
                <p:oleObj name="文档" r:id="rId1" imgW="11151235" imgH="1696085" progId="Word.Document.12">
                  <p:embed/>
                  <p:pic>
                    <p:nvPicPr>
                      <p:cNvPr id="0" name="图片 39629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1418903"/>
                        <a:ext cx="11144250" cy="1695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514350" y="3845818"/>
          <a:ext cx="11144250" cy="15430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6300" name="文档" r:id="rId3" imgW="11151235" imgH="1543685" progId="Word.Document.12">
                  <p:embed/>
                </p:oleObj>
              </mc:Choice>
              <mc:Fallback>
                <p:oleObj name="文档" r:id="rId3" imgW="11151235" imgH="1543685" progId="Word.Document.12">
                  <p:embed/>
                  <p:pic>
                    <p:nvPicPr>
                      <p:cNvPr id="0" name="图片 3962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3845818"/>
                        <a:ext cx="11144250" cy="15430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18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5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6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7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9206" y="133375"/>
            <a:ext cx="11412000" cy="141574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5.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已知抛物线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：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8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的焦点为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，准线与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轴的交点为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C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上，且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△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AFK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的面积为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___.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graphicFrame>
        <p:nvGraphicFramePr>
          <p:cNvPr id="13" name="对象 12"/>
          <p:cNvGraphicFramePr>
            <a:graphicFrameLocks noChangeAspect="1"/>
          </p:cNvGraphicFramePr>
          <p:nvPr/>
        </p:nvGraphicFramePr>
        <p:xfrm>
          <a:off x="3092574" y="896888"/>
          <a:ext cx="914400" cy="62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219" name="文档" r:id="rId1" imgW="922020" imgH="629285" progId="Word.Document.12">
                  <p:embed/>
                </p:oleObj>
              </mc:Choice>
              <mc:Fallback>
                <p:oleObj name="文档" r:id="rId1" imgW="922020" imgH="629285" progId="Word.Document.12">
                  <p:embed/>
                  <p:pic>
                    <p:nvPicPr>
                      <p:cNvPr id="0" name="图片 3912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92574" y="896888"/>
                        <a:ext cx="914400" cy="62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389205" y="1650876"/>
            <a:ext cx="11412000" cy="464740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易知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K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，过点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作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垂直准线于点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M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，则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AM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AF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|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effectLst/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347917" y="901080"/>
            <a:ext cx="3642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 smtClean="0">
                <a:solidFill>
                  <a:srgbClr val="C00000"/>
                </a:solidFill>
                <a:latin typeface="Times New Roman"/>
                <a:ea typeface="华文细黑"/>
              </a:rPr>
              <a:t>8</a:t>
            </a:r>
            <a:endParaRPr lang="zh-CN" altLang="en-US" sz="2800" dirty="0"/>
          </a:p>
        </p:txBody>
      </p:sp>
      <p:sp>
        <p:nvSpPr>
          <p:cNvPr id="19" name="TextBox 18"/>
          <p:cNvSpPr txBox="1"/>
          <p:nvPr/>
        </p:nvSpPr>
        <p:spPr>
          <a:xfrm>
            <a:off x="8311044" y="9660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407574" y="966016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解析</a:t>
            </a: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14350" y="2595364"/>
          <a:ext cx="11144250" cy="3714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1220" name="文档" r:id="rId3" imgW="11151235" imgH="3724910" progId="Word.Document.12">
                  <p:embed/>
                </p:oleObj>
              </mc:Choice>
              <mc:Fallback>
                <p:oleObj name="文档" r:id="rId3" imgW="11151235" imgH="3724910" progId="Word.Document.12">
                  <p:embed/>
                  <p:pic>
                    <p:nvPicPr>
                      <p:cNvPr id="0" name="对象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350" y="2595364"/>
                        <a:ext cx="11144250" cy="3714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1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9734185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2</a:t>
            </a:r>
          </a:p>
        </p:txBody>
      </p:sp>
      <p:sp>
        <p:nvSpPr>
          <p:cNvPr id="26" name="Rectangle 2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10204812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3</a:t>
            </a:r>
          </a:p>
        </p:txBody>
      </p:sp>
      <p:sp>
        <p:nvSpPr>
          <p:cNvPr id="27" name="Rectangle 21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10675439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4</a:t>
            </a:r>
            <a:endParaRPr lang="en-US" altLang="zh-CN" sz="1800" dirty="0"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8" name="Rectangle 21">
            <a:hlinkClick r:id="rId8" action="ppaction://hlinksldjump"/>
          </p:cNvPr>
          <p:cNvSpPr>
            <a:spLocks noChangeArrowheads="1"/>
          </p:cNvSpPr>
          <p:nvPr/>
        </p:nvSpPr>
        <p:spPr bwMode="auto">
          <a:xfrm>
            <a:off x="11146066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 smtClean="0">
                <a:solidFill>
                  <a:srgbClr val="0000FF"/>
                </a:solidFill>
                <a:effectLst/>
                <a:latin typeface="Broadway" pitchFamily="82" charset="0"/>
                <a:ea typeface="楷体" pitchFamily="49" charset="-122"/>
                <a:cs typeface="经典繁仿黑" pitchFamily="49" charset="-122"/>
              </a:rPr>
              <a:t>5</a:t>
            </a:r>
            <a:endParaRPr lang="en-US" altLang="zh-CN" sz="1800" dirty="0">
              <a:solidFill>
                <a:srgbClr val="0000FF"/>
              </a:solidFill>
              <a:effectLst/>
              <a:latin typeface="Broadway" pitchFamily="82" charset="0"/>
              <a:ea typeface="楷体" pitchFamily="49" charset="-122"/>
              <a:cs typeface="经典繁仿黑" pitchFamily="49" charset="-122"/>
            </a:endParaRPr>
          </a:p>
        </p:txBody>
      </p:sp>
      <p:sp>
        <p:nvSpPr>
          <p:cNvPr id="29" name="Rectangle 21">
            <a:hlinkClick r:id="rId9" action="ppaction://hlinksldjump"/>
          </p:cNvPr>
          <p:cNvSpPr>
            <a:spLocks noChangeArrowheads="1"/>
          </p:cNvSpPr>
          <p:nvPr/>
        </p:nvSpPr>
        <p:spPr bwMode="auto">
          <a:xfrm>
            <a:off x="9263558" y="6295406"/>
            <a:ext cx="396000" cy="57586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8" tIns="60948" rIns="121898" bIns="60948" anchor="ctr"/>
          <a:lstStyle/>
          <a:p>
            <a:pPr algn="ctr" defTabSz="914400"/>
            <a:r>
              <a:rPr lang="en-US" altLang="zh-CN" sz="1800" dirty="0">
                <a:latin typeface="Broadway" pitchFamily="82" charset="0"/>
                <a:ea typeface="楷体" pitchFamily="49" charset="-122"/>
                <a:cs typeface="经典繁仿黑" pitchFamily="49" charset="-122"/>
              </a:rPr>
              <a:t>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8" grpId="0"/>
      <p:bldP spid="18" grpId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9341687" y="-26590"/>
            <a:ext cx="2598804" cy="880109"/>
            <a:chOff x="11613" y="920823"/>
            <a:chExt cx="1443037" cy="733424"/>
          </a:xfrm>
        </p:grpSpPr>
        <p:pic>
          <p:nvPicPr>
            <p:cNvPr id="5" name="图片 4"/>
            <p:cNvPicPr>
              <a:picLocks noChangeAspect="1"/>
            </p:cNvPicPr>
            <p:nvPr userDrawn="1"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613" y="920823"/>
              <a:ext cx="1443037" cy="733424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 userDrawn="1"/>
          </p:nvSpPr>
          <p:spPr>
            <a:xfrm>
              <a:off x="94283" y="1059225"/>
              <a:ext cx="120295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000" dirty="0" smtClean="0">
                  <a:solidFill>
                    <a:schemeClr val="bg1"/>
                  </a:solidFill>
                  <a:latin typeface="黑体" pitchFamily="2" charset="-122"/>
                  <a:ea typeface="黑体" pitchFamily="2" charset="-122"/>
                </a:rPr>
                <a:t>规律与方法</a:t>
              </a:r>
              <a:endParaRPr lang="zh-CN" altLang="en-US" sz="30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389206" y="1053530"/>
            <a:ext cx="11412000" cy="3919254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抛物线的中点弦问题用点差法较简便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轴对称问题，一是抓住对称两点的中点在对称轴上，二是抓住两点连线的斜率与对称轴所在直线斜率的关系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在直线和抛物线的综合问题中，经常遇到求定值、过定点问题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解决这类问题的方法很多，如斜率法、方程法、向量法、参数法等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解决这些问题的关键是代换和转化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8" name="图片 7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9027" y="6255027"/>
            <a:ext cx="602973" cy="60297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知识点一　抛物线的范围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647664" y="631007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838956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1384995"/>
            <a:ext cx="10080000" cy="246424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观察</a:t>
            </a:r>
            <a:r>
              <a:rPr lang="zh-CN" altLang="en-US" sz="2800" kern="100" dirty="0" smtClean="0">
                <a:latin typeface="Times New Roman"/>
                <a:ea typeface="华文细黑"/>
                <a:cs typeface="Times New Roman"/>
              </a:rPr>
              <a:t>右侧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图形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思考以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下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问题：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(1)</a:t>
            </a:r>
            <a:r>
              <a:rPr lang="zh-CN" altLang="zh-CN" sz="2800" kern="100" spc="-140" dirty="0">
                <a:latin typeface="Times New Roman"/>
                <a:ea typeface="华文细黑"/>
                <a:cs typeface="Times New Roman"/>
              </a:rPr>
              <a:t>观察焦点在</a:t>
            </a:r>
            <a:r>
              <a:rPr lang="en-US" altLang="zh-CN" sz="2800" i="1" kern="100" spc="-13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轴</a:t>
            </a:r>
            <a:r>
              <a:rPr lang="zh-CN" altLang="zh-CN" sz="2800" kern="100" spc="-140" dirty="0" smtClean="0">
                <a:latin typeface="Times New Roman"/>
                <a:ea typeface="华文细黑"/>
                <a:cs typeface="Times New Roman"/>
              </a:rPr>
              <a:t>的抛物</a:t>
            </a:r>
            <a:endParaRPr lang="en-US" altLang="zh-CN" sz="2800" kern="100" spc="-14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spc="-130" dirty="0" smtClean="0">
                <a:latin typeface="Times New Roman"/>
                <a:ea typeface="华文细黑"/>
                <a:cs typeface="Times New Roman"/>
              </a:rPr>
              <a:t>线与</a:t>
            </a:r>
            <a:r>
              <a:rPr lang="zh-CN" altLang="zh-CN" sz="2800" kern="100" spc="-130" dirty="0">
                <a:latin typeface="Times New Roman"/>
                <a:ea typeface="华文细黑"/>
                <a:cs typeface="Times New Roman"/>
              </a:rPr>
              <a:t>双曲线及椭圆的图形，分析其几何图形存在哪些区别？</a:t>
            </a:r>
            <a:endParaRPr lang="zh-CN" altLang="zh-CN" sz="2800" kern="100" spc="-13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3987375"/>
            <a:ext cx="10080000" cy="2536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4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与另两种曲线相比较，有明显的不同，椭圆是封闭曲线，有四个顶点，有两个焦点，有中心；双曲线虽然不是封闭曲线，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但是有两支，有两个顶点，两个焦点，有中心；抛物线只有一条曲线，一个顶点，一个焦点，无中心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744518" y="3366638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pic>
        <p:nvPicPr>
          <p:cNvPr id="380930" name="Picture 2" descr="2-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3200" y="1255263"/>
            <a:ext cx="6424546" cy="1987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647664" y="189434"/>
            <a:ext cx="1800000" cy="86175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kern="100" dirty="0" smtClean="0">
                <a:solidFill>
                  <a:srgbClr val="0000FF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思考</a:t>
            </a:r>
            <a:r>
              <a:rPr lang="zh-CN" altLang="zh-CN" sz="2800" b="1" kern="100" dirty="0">
                <a:solidFill>
                  <a:srgbClr val="0000FF"/>
                </a:solidFill>
                <a:latin typeface="Times New Roman" pitchFamily="18" charset="0"/>
                <a:ea typeface="华文细黑"/>
                <a:cs typeface="Times New Roman" pitchFamily="18" charset="0"/>
              </a:rPr>
              <a:t>　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74" y="397383"/>
            <a:ext cx="936104" cy="12322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1647664" y="943422"/>
            <a:ext cx="3708000" cy="1980261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(2)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根据图形及抛物线方程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如何确定横坐标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的范围？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647664" y="3764534"/>
            <a:ext cx="10080000" cy="253605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 defTabSz="-635">
              <a:lnSpc>
                <a:spcPct val="21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由抛物线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有</a:t>
            </a:r>
            <a:r>
              <a:rPr lang="en-US" altLang="zh-CN" sz="2800" kern="100" dirty="0" smtClean="0">
                <a:latin typeface="Times New Roman"/>
                <a:ea typeface="华文细黑"/>
                <a:cs typeface="Times New Roman"/>
              </a:rPr>
              <a:t>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所以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所以抛物线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的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50000"/>
              </a:lnSpc>
              <a:spcAft>
                <a:spcPts val="0"/>
              </a:spcAft>
              <a:tabLst>
                <a:tab pos="2070735" algn="l"/>
              </a:tabLst>
            </a:pP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范围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为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err="1">
                <a:latin typeface="宋体"/>
                <a:ea typeface="华文细黑"/>
                <a:cs typeface="Times New Roman"/>
              </a:rPr>
              <a:t>≥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0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抛物线在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轴的右侧，当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的值增大时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︱</a:t>
            </a:r>
            <a:r>
              <a:rPr lang="en-US" altLang="zh-CN" sz="2800" i="1" kern="100" spc="-100" dirty="0">
                <a:latin typeface="Times New Roman"/>
                <a:ea typeface="华文细黑"/>
                <a:cs typeface="Courier New"/>
              </a:rPr>
              <a:t>y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︱也增大</a:t>
            </a:r>
            <a:r>
              <a:rPr lang="zh-CN" altLang="zh-CN" sz="2800" kern="100" spc="-900" dirty="0">
                <a:latin typeface="Times New Roman"/>
                <a:ea typeface="华文细黑"/>
                <a:cs typeface="Times New Roman"/>
              </a:rPr>
              <a:t>，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这说明抛物线向右上方和右下方无限延伸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47664" y="3143797"/>
            <a:ext cx="977341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+mj-ea"/>
                <a:ea typeface="+mj-ea"/>
                <a:cs typeface="Times New Roman" pitchFamily="18" charset="0"/>
              </a:rPr>
              <a:t>答案</a:t>
            </a:r>
          </a:p>
        </p:txBody>
      </p:sp>
      <p:pic>
        <p:nvPicPr>
          <p:cNvPr id="380930" name="Picture 2" descr="2-46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5664" y="926675"/>
            <a:ext cx="6462082" cy="1999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/>
        </p:nvGraphicFramePr>
        <p:xfrm>
          <a:off x="5593779" y="3783761"/>
          <a:ext cx="2771775" cy="1247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2012" name="文档" r:id="rId3" imgW="2781300" imgH="1249680" progId="Word.Document.12">
                  <p:embed/>
                </p:oleObj>
              </mc:Choice>
              <mc:Fallback>
                <p:oleObj name="文档" r:id="rId3" imgW="2781300" imgH="1249680" progId="Word.Document.12">
                  <p:embed/>
                  <p:pic>
                    <p:nvPicPr>
                      <p:cNvPr id="0" name="图片 382011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593779" y="3783761"/>
                        <a:ext cx="2771775" cy="1247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89206" y="981238"/>
            <a:ext cx="1800000" cy="773008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zh-CN" sz="3200" b="1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梳理</a:t>
            </a:r>
            <a:endParaRPr lang="en-US" altLang="zh-CN" sz="2800" b="1" kern="100" dirty="0" smtClean="0">
              <a:solidFill>
                <a:srgbClr val="0000FF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9206" y="1764085"/>
            <a:ext cx="11412000" cy="2708410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>
            <a:defPPr>
              <a:defRPr lang="zh-CN"/>
            </a:defPPr>
            <a:lvl1pPr marL="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4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80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6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2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800" algn="l" defTabSz="1218565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baseline="300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px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algn="just" defTabSz="-635">
              <a:lnSpc>
                <a:spcPct val="150000"/>
              </a:lnSpc>
              <a:spcAft>
                <a:spcPts val="0"/>
              </a:spcAft>
              <a:tabLst>
                <a:tab pos="2070735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抛物线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baseline="30000" dirty="0">
                <a:latin typeface="Times New Roman"/>
                <a:ea typeface="华文细黑"/>
                <a:cs typeface="Courier New"/>
              </a:rPr>
              <a:t>2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＝－</a:t>
            </a:r>
            <a:r>
              <a:rPr lang="en-US" altLang="zh-CN" sz="2800" kern="100" dirty="0" err="1">
                <a:latin typeface="Times New Roman"/>
                <a:ea typeface="华文细黑"/>
                <a:cs typeface="Courier New"/>
              </a:rPr>
              <a:t>2</a:t>
            </a:r>
            <a:r>
              <a:rPr lang="en-US" altLang="zh-CN" sz="2800" i="1" kern="100" dirty="0" err="1">
                <a:latin typeface="Times New Roman"/>
                <a:ea typeface="华文细黑"/>
                <a:cs typeface="Courier New"/>
              </a:rPr>
              <a:t>py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p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&gt;0)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x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     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i="1" kern="100" dirty="0">
                <a:latin typeface="Times New Roman"/>
                <a:ea typeface="华文细黑"/>
                <a:cs typeface="Courier New"/>
              </a:rPr>
              <a:t>y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∈</a:t>
            </a:r>
            <a:r>
              <a:rPr lang="en-US" altLang="zh-CN" sz="2800" u="sng" kern="100" dirty="0" smtClean="0">
                <a:latin typeface="Times New Roman"/>
                <a:ea typeface="华文细黑"/>
                <a:cs typeface="Courier New"/>
              </a:rPr>
              <a:t>                   </a:t>
            </a:r>
            <a:r>
              <a:rPr lang="en-US" altLang="zh-CN" sz="2800" kern="100" dirty="0" smtClean="0">
                <a:latin typeface="Times New Roman"/>
                <a:ea typeface="华文细黑"/>
                <a:cs typeface="Courier New"/>
              </a:rPr>
              <a:t>.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7574" y="6026030"/>
            <a:ext cx="2674827" cy="829568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8080782" y="3751620"/>
            <a:ext cx="22247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0]</a:t>
            </a:r>
            <a:endParaRPr lang="zh-CN" altLang="en-US" dirty="0">
              <a:solidFill>
                <a:srgbClr val="C0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4701367" y="1826454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168044" y="1826454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62711" y="2474526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0]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612707" y="2474526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95389" y="3113073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25703" y="3113073"/>
            <a:ext cx="168187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[0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62711" y="3755926"/>
            <a:ext cx="22204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－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，＋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∞</a:t>
            </a:r>
            <a:r>
              <a:rPr lang="en-US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Courier New"/>
              </a:rPr>
              <a:t>)</a:t>
            </a:r>
            <a:endParaRPr lang="en-US" altLang="zh-CN" sz="2800" kern="100" dirty="0">
              <a:solidFill>
                <a:srgbClr val="C00000"/>
              </a:solidFill>
              <a:latin typeface="Times New Roman"/>
              <a:ea typeface="华文细黑"/>
              <a:cs typeface="Courier New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7558" y="-26590"/>
            <a:ext cx="12143880" cy="648072"/>
          </a:xfrm>
          <a:prstGeom prst="rect">
            <a:avLst/>
          </a:prstGeom>
          <a:solidFill>
            <a:srgbClr val="36B2E6"/>
          </a:solidFill>
          <a:ln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>
              <a:solidFill>
                <a:schemeClr val="bg1">
                  <a:lumMod val="7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23848" y="58313"/>
            <a:ext cx="12142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知识点二　四种形式的抛物线的几何性质</a:t>
            </a:r>
            <a:endParaRPr lang="zh-CN" altLang="en-US" sz="2800" b="1" dirty="0">
              <a:solidFill>
                <a:schemeClr val="bg1"/>
              </a:solidFill>
              <a:latin typeface="宋体" pitchFamily="2" charset="-122"/>
              <a:ea typeface="宋体" pitchFamily="2" charset="-122"/>
            </a:endParaRPr>
          </a:p>
        </p:txBody>
      </p:sp>
      <p:graphicFrame>
        <p:nvGraphicFramePr>
          <p:cNvPr id="13" name="表格 12"/>
          <p:cNvGraphicFramePr>
            <a:graphicFrameLocks noGrp="1"/>
          </p:cNvGraphicFramePr>
          <p:nvPr/>
        </p:nvGraphicFramePr>
        <p:xfrm>
          <a:off x="349424" y="1157506"/>
          <a:ext cx="11461752" cy="4576544"/>
        </p:xfrm>
        <a:graphic>
          <a:graphicData uri="http://schemas.openxmlformats.org/drawingml/2006/table">
            <a:tbl>
              <a:tblPr/>
              <a:tblGrid>
                <a:gridCol w="1737360"/>
                <a:gridCol w="2253298"/>
                <a:gridCol w="2608898"/>
                <a:gridCol w="2253298"/>
                <a:gridCol w="2608898"/>
              </a:tblGrid>
              <a:tr h="15557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标准方程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px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 baseline="300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＝－</a:t>
                      </a: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px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py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 baseline="300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＝－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py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&gt;0)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6304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图形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 dirty="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en-US" sz="2800" kern="100">
                        <a:effectLst/>
                        <a:latin typeface="Times New Roman"/>
                        <a:ea typeface="华文细黑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范围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≥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≤</a:t>
                      </a:r>
                      <a:r>
                        <a:rPr lang="en-US" sz="2800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en-US" sz="2800" kern="100">
                          <a:effectLst/>
                          <a:latin typeface="宋体"/>
                          <a:ea typeface="华文细黑"/>
                          <a:cs typeface="Times New Roman"/>
                        </a:rPr>
                        <a:t>∈</a:t>
                      </a:r>
                      <a:r>
                        <a:rPr lang="en-US" sz="2800" b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R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对称轴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x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y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轴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4" name="Picture 261" descr="F:\2017赵瑊\同步\数学\人A2-1\2-47.TIF"/>
          <p:cNvPicPr>
            <a:picLocks noChangeAspect="1" noChangeArrowheads="1"/>
          </p:cNvPicPr>
          <p:nvPr/>
        </p:nvPicPr>
        <p:blipFill>
          <a:blip r:embed="rId1" r:link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1157" y="1908171"/>
            <a:ext cx="1980959" cy="2414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60" descr="F:\2017赵瑊\同步\数学\人A2-1\2-48.TIF"/>
          <p:cNvPicPr>
            <a:picLocks noChangeAspect="1" noChangeArrowheads="1"/>
          </p:cNvPicPr>
          <p:nvPr/>
        </p:nvPicPr>
        <p:blipFill>
          <a:blip r:embed="rId3" r:link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8954" y="2042592"/>
            <a:ext cx="1919055" cy="2135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59" descr="F:\2017赵瑊\同步\数学\人A2-1\2-49.TIF"/>
          <p:cNvPicPr>
            <a:picLocks noChangeAspect="1" noChangeArrowheads="1"/>
          </p:cNvPicPr>
          <p:nvPr/>
        </p:nvPicPr>
        <p:blipFill>
          <a:blip r:embed="rId5" r:link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5150" y="2095550"/>
            <a:ext cx="1980959" cy="1950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58" descr="F:\2017赵瑊\同步\数学\人A2-1\2-50.TIF"/>
          <p:cNvPicPr>
            <a:picLocks noChangeAspect="1" noChangeArrowheads="1"/>
          </p:cNvPicPr>
          <p:nvPr/>
        </p:nvPicPr>
        <p:blipFill>
          <a:blip r:embed="rId7" r:link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66448" y="2080692"/>
            <a:ext cx="1888102" cy="20428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06674" y="1281808"/>
          <a:ext cx="9577064" cy="3648432"/>
        </p:xfrm>
        <a:graphic>
          <a:graphicData uri="http://schemas.openxmlformats.org/drawingml/2006/table">
            <a:tbl>
              <a:tblPr/>
              <a:tblGrid>
                <a:gridCol w="1876971"/>
                <a:gridCol w="1734559"/>
                <a:gridCol w="1971471"/>
                <a:gridCol w="1833823"/>
                <a:gridCol w="2160240"/>
              </a:tblGrid>
              <a:tr h="864096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焦点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4096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准线方程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57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顶点坐标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O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(0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，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0)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55575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离心率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i="1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e</a:t>
                      </a:r>
                      <a:r>
                        <a:rPr lang="zh-CN" sz="2800" kern="100" dirty="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＝</a:t>
                      </a:r>
                      <a:r>
                        <a:rPr lang="en-US" sz="2800" kern="100" dirty="0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1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160020">
                <a:tc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zh-CN" sz="2800" kern="100">
                          <a:effectLst/>
                          <a:latin typeface="Times New Roman"/>
                          <a:ea typeface="华文细黑"/>
                          <a:cs typeface="Times New Roman"/>
                        </a:rPr>
                        <a:t>通径长</a:t>
                      </a:r>
                      <a:endParaRPr lang="zh-CN" sz="2800" kern="10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defTabSz="-635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2070735" algn="l"/>
                        </a:tabLst>
                      </a:pPr>
                      <a:r>
                        <a:rPr lang="en-US" sz="2800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2</a:t>
                      </a:r>
                      <a:r>
                        <a:rPr lang="en-US" sz="2800" i="1" kern="100" dirty="0" err="1">
                          <a:effectLst/>
                          <a:latin typeface="Times New Roman"/>
                          <a:ea typeface="华文细黑"/>
                          <a:cs typeface="Courier New"/>
                        </a:rPr>
                        <a:t>p</a:t>
                      </a:r>
                      <a:endParaRPr lang="zh-CN" sz="2800" kern="100" dirty="0">
                        <a:effectLst/>
                        <a:latin typeface="宋体"/>
                        <a:cs typeface="Courier New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/>
        </p:nvGraphicFramePr>
        <p:xfrm>
          <a:off x="3467100" y="1197546"/>
          <a:ext cx="7419975" cy="1076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100" name="文档" r:id="rId1" imgW="7434580" imgH="1077595" progId="Word.Document.12">
                  <p:embed/>
                </p:oleObj>
              </mc:Choice>
              <mc:Fallback>
                <p:oleObj name="文档" r:id="rId1" imgW="7434580" imgH="1077595" progId="Word.Document.12">
                  <p:embed/>
                  <p:pic>
                    <p:nvPicPr>
                      <p:cNvPr id="0" name="图片 38409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7100" y="1197546"/>
                        <a:ext cx="7419975" cy="1076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/>
          <p:cNvGraphicFramePr>
            <a:graphicFrameLocks noChangeAspect="1"/>
          </p:cNvGraphicFramePr>
          <p:nvPr/>
        </p:nvGraphicFramePr>
        <p:xfrm>
          <a:off x="3514725" y="2054796"/>
          <a:ext cx="7572375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4101" name="文档" r:id="rId3" imgW="7580630" imgH="1077595" progId="Word.Document.12">
                  <p:embed/>
                </p:oleObj>
              </mc:Choice>
              <mc:Fallback>
                <p:oleObj name="文档" r:id="rId3" imgW="7580630" imgH="1077595" progId="Word.Document.12">
                  <p:embed/>
                  <p:pic>
                    <p:nvPicPr>
                      <p:cNvPr id="0" name="图片 38410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4725" y="2054796"/>
                        <a:ext cx="7572375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7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基本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4116</Words>
  <Application>Kingsoft Office WPP</Application>
  <PresentationFormat>自定义</PresentationFormat>
  <Paragraphs>471</Paragraphs>
  <Slides>45</Slides>
  <Notes>0</Notes>
  <HiddenSlides>9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7_Office 主题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4747</cp:revision>
  <dcterms:created xsi:type="dcterms:W3CDTF">2014-11-27T01:03:00Z</dcterms:created>
  <dcterms:modified xsi:type="dcterms:W3CDTF">2018-04-10T05:00:15Z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2052-10.8.0.5391</vt:lpwstr>
  </property>
</Properties>
</file>