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1" r:id="rId4"/>
  </p:sldMasterIdLst>
  <p:notesMasterIdLst>
    <p:notesMasterId r:id="rId7"/>
  </p:notesMasterIdLst>
  <p:handoutMasterIdLst>
    <p:handoutMasterId r:id="rId24"/>
  </p:handoutMasterIdLst>
  <p:sldIdLst>
    <p:sldId id="257" r:id="rId5"/>
    <p:sldId id="258" r:id="rId6"/>
    <p:sldId id="259" r:id="rId8"/>
    <p:sldId id="291" r:id="rId9"/>
    <p:sldId id="292" r:id="rId10"/>
    <p:sldId id="260" r:id="rId11"/>
    <p:sldId id="261" r:id="rId12"/>
    <p:sldId id="271" r:id="rId13"/>
    <p:sldId id="262" r:id="rId14"/>
    <p:sldId id="267" r:id="rId15"/>
    <p:sldId id="290" r:id="rId16"/>
    <p:sldId id="266" r:id="rId17"/>
    <p:sldId id="314" r:id="rId18"/>
    <p:sldId id="315" r:id="rId19"/>
    <p:sldId id="265" r:id="rId20"/>
    <p:sldId id="268" r:id="rId21"/>
    <p:sldId id="269" r:id="rId22"/>
    <p:sldId id="270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6600"/>
    <a:srgbClr val="990000"/>
    <a:srgbClr val="B2B2B2"/>
    <a:srgbClr val="202020"/>
    <a:srgbClr val="323232"/>
    <a:srgbClr val="CC3300"/>
    <a:srgbClr val="FF33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630" y="-9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2288"/>
          <p:cNvSpPr txBox="1">
            <a:spLocks noGrp="1" noRot="1" noChangeAspect="1"/>
          </p:cNvSpPr>
          <p:nvPr>
            <p:ph type="sldImg"/>
          </p:nvPr>
        </p:nvSpPr>
        <p:spPr>
          <a:xfrm>
            <a:off x="381000" y="695325"/>
            <a:ext cx="6096000" cy="3429000"/>
          </a:xfrm>
          <a:solidFill>
            <a:srgbClr val="FFFFFF"/>
          </a:solidFill>
          <a:ln>
            <a:solidFill>
              <a:srgbClr val="000000"/>
            </a:solidFill>
            <a:miter/>
          </a:ln>
        </p:spPr>
      </p:sp>
      <p:sp>
        <p:nvSpPr>
          <p:cNvPr id="4099" name="文本占位符 12289"/>
          <p:cNvSpPr txBox="1">
            <a:spLocks noGrp="1"/>
          </p:cNvSpPr>
          <p:nvPr>
            <p:ph type="body"/>
          </p:nvPr>
        </p:nvSpPr>
        <p:spPr>
          <a:xfrm>
            <a:off x="685800" y="4343400"/>
            <a:ext cx="5486400" cy="4168775"/>
          </a:xfrm>
        </p:spPr>
        <p:txBody>
          <a:bodyPr wrap="none" lIns="51120" tIns="26640" rIns="51120" bIns="26640" anchor="ctr"/>
          <a:lstStyle/>
          <a:p>
            <a:pPr lvl="0" indent="0"/>
            <a:endParaRPr 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US" altLang="x-none" strike="noStrike" noProof="1" dirty="0" err="1">
                <a:latin typeface="Arial" panose="020B0604020202020204" pitchFamily="34" charset="0"/>
                <a:ea typeface="华文新魏" charset="0"/>
                <a:cs typeface="+mn-cs"/>
              </a:rPr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US" altLang="x-none" strike="noStrike" noProof="1" dirty="0" err="1">
                <a:latin typeface="Arial" panose="020B0604020202020204" pitchFamily="34" charset="0"/>
                <a:ea typeface="华文新魏" charset="0"/>
                <a:cs typeface="+mn-cs"/>
              </a:rPr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US" altLang="x-none" strike="noStrike" noProof="1" dirty="0" err="1">
                <a:latin typeface="Arial" panose="020B0604020202020204" pitchFamily="34" charset="0"/>
                <a:ea typeface="华文新魏" charset="0"/>
                <a:cs typeface="+mn-cs"/>
              </a:rPr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5635" cy="45243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4649" y="1600200"/>
            <a:ext cx="5375635" cy="45243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US" altLang="x-none" strike="noStrike" noProof="1" dirty="0" err="1">
                <a:latin typeface="Arial" panose="020B0604020202020204" pitchFamily="34" charset="0"/>
                <a:ea typeface="华文新魏" charset="0"/>
                <a:cs typeface="+mn-cs"/>
              </a:rPr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US" altLang="x-none" strike="noStrike" noProof="1" dirty="0" err="1">
                <a:latin typeface="Arial" panose="020B0604020202020204" pitchFamily="34" charset="0"/>
                <a:ea typeface="华文新魏" charset="0"/>
                <a:cs typeface="+mn-cs"/>
              </a:rPr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US" altLang="x-none" strike="noStrike" noProof="1" dirty="0" err="1">
                <a:latin typeface="Arial" panose="020B0604020202020204" pitchFamily="34" charset="0"/>
                <a:ea typeface="华文新魏" charset="0"/>
                <a:cs typeface="+mn-cs"/>
              </a:rPr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US" altLang="x-none" strike="noStrike" noProof="1" dirty="0" err="1">
                <a:latin typeface="Arial" panose="020B0604020202020204" pitchFamily="34" charset="0"/>
                <a:ea typeface="华文新魏" charset="0"/>
                <a:cs typeface="+mn-cs"/>
              </a:rPr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US" altLang="x-none" strike="noStrike" noProof="1" dirty="0" err="1">
                <a:latin typeface="Arial" panose="020B0604020202020204" pitchFamily="34" charset="0"/>
                <a:ea typeface="华文新魏" charset="0"/>
                <a:cs typeface="+mn-cs"/>
              </a:rPr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US" altLang="x-none" strike="noStrike" noProof="1" dirty="0" err="1">
                <a:latin typeface="Arial" panose="020B0604020202020204" pitchFamily="34" charset="0"/>
                <a:ea typeface="华文新魏" charset="0"/>
                <a:cs typeface="+mn-cs"/>
              </a:rPr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US" altLang="x-none" strike="noStrike" noProof="1" dirty="0" err="1">
                <a:latin typeface="Arial" panose="020B0604020202020204" pitchFamily="34" charset="0"/>
                <a:ea typeface="华文新魏" charset="0"/>
                <a:cs typeface="+mn-cs"/>
              </a:rPr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7613" y="274638"/>
            <a:ext cx="2742671" cy="584993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69017" cy="584993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US" altLang="x-none" strike="noStrike" noProof="1" dirty="0" err="1">
                <a:latin typeface="Arial" panose="020B0604020202020204" pitchFamily="34" charset="0"/>
                <a:ea typeface="华文新魏" charset="0"/>
                <a:cs typeface="+mn-cs"/>
              </a:rPr>
            </a:fld>
            <a:endParaRPr lang="en-US" altLang="x-none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4" Type="http://schemas.openxmlformats.org/officeDocument/2006/relationships/theme" Target="../theme/theme3.xml"/><Relationship Id="rId13" Type="http://schemas.openxmlformats.org/officeDocument/2006/relationships/image" Target="../media/image3.jpe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标题 6451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4515" name="文本占位符 64514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4516" name="日期占位符 64515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4517" name="页脚占位符 64516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4518" name="灯片编号占位符 6451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dirty="0">
                <a:latin typeface="Arial" panose="020B0604020202020204" pitchFamily="34" charset="0"/>
              </a:rPr>
            </a:fld>
            <a:endParaRPr 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2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12528551" cy="7015163"/>
          </a:xfrm>
          <a:prstGeom prst="rect">
            <a:avLst/>
          </a:prstGeom>
          <a:noFill/>
          <a:ln w="25200">
            <a:noFill/>
          </a:ln>
        </p:spPr>
      </p:pic>
      <p:sp>
        <p:nvSpPr>
          <p:cNvPr id="1027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0684" cy="1141412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ctr"/>
          <a:lstStyle/>
          <a:p>
            <a:pPr lvl="0" indent="0"/>
            <a:r>
              <a:rPr lang="zh-CN" altLang="en-US" dirty="0"/>
              <a:t>单击鼠标编辑标题文的格式</a:t>
            </a:r>
            <a:endParaRPr lang="zh-CN" altLang="en-US" dirty="0"/>
          </a:p>
        </p:txBody>
      </p:sp>
      <p:sp>
        <p:nvSpPr>
          <p:cNvPr id="1028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0684" cy="452437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/>
          <a:p>
            <a:pPr lvl="0" indent="-342900"/>
            <a:r>
              <a:rPr lang="zh-CN" altLang="en-US" dirty="0"/>
              <a:t>单击鼠标编辑大纲正文格式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第二个大纲级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第三个大纲级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第四个大纲级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第五个大纲级</a:t>
            </a:r>
            <a:endParaRPr lang="zh-CN" altLang="en-US" dirty="0"/>
          </a:p>
          <a:p>
            <a:pPr lvl="4" indent="-228600"/>
            <a:r>
              <a:rPr lang="zh-CN" altLang="en-US" dirty="0"/>
              <a:t>第六个大纲级</a:t>
            </a:r>
            <a:endParaRPr lang="zh-CN" altLang="en-US" dirty="0"/>
          </a:p>
          <a:p>
            <a:pPr lvl="4" indent="-228600"/>
            <a:r>
              <a:rPr lang="zh-CN" altLang="en-US" dirty="0"/>
              <a:t>第七个大纲级</a:t>
            </a:r>
            <a:endParaRPr lang="zh-CN" altLang="en-US" dirty="0"/>
          </a:p>
          <a:p>
            <a:pPr lvl="4" indent="-228600"/>
            <a:r>
              <a:rPr lang="zh-CN" altLang="en-US" dirty="0"/>
              <a:t>第八个大纲级</a:t>
            </a:r>
            <a:endParaRPr lang="zh-CN" altLang="en-US" dirty="0"/>
          </a:p>
          <a:p>
            <a:pPr lvl="4" indent="-228600"/>
            <a:r>
              <a:rPr lang="zh-CN" altLang="en-US" dirty="0"/>
              <a:t>第九个大纲级</a:t>
            </a:r>
            <a:endParaRPr lang="zh-CN" altLang="en-US" dirty="0"/>
          </a:p>
        </p:txBody>
      </p:sp>
      <p:sp>
        <p:nvSpPr>
          <p:cNvPr id="2" name="日期占位符 1027"/>
          <p:cNvSpPr>
            <a:spLocks noGrp="1"/>
          </p:cNvSpPr>
          <p:nvPr>
            <p:ph type="dt"/>
          </p:nvPr>
        </p:nvSpPr>
        <p:spPr>
          <a:xfrm>
            <a:off x="609600" y="6245225"/>
            <a:ext cx="2842684" cy="474663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lvl1pPr fontAlgn="base">
              <a:defRPr/>
            </a:lvl1pPr>
          </a:lstStyle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/>
          </p:nvPr>
        </p:nvSpPr>
        <p:spPr>
          <a:xfrm>
            <a:off x="4165600" y="6245225"/>
            <a:ext cx="3858684" cy="474663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lvl1pPr fontAlgn="base">
              <a:defRPr/>
            </a:lvl1pPr>
          </a:lstStyle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altLang="x-none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/>
          </p:nvPr>
        </p:nvSpPr>
        <p:spPr>
          <a:xfrm>
            <a:off x="8737600" y="6245225"/>
            <a:ext cx="2842684" cy="474663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 anchor="t"/>
          <a:lstStyle>
            <a:lvl1pPr fontAlgn="base">
              <a:defRPr/>
            </a:lvl1pPr>
          </a:lstStyle>
          <a:p>
            <a:pPr lvl="0" defTabSz="0" eaLnBrk="1" fontAlgn="base" hangingPunct="1">
              <a:buClrTx/>
              <a:buSzPct val="10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A0DB2DC-4C9A-4742-B13C-FB6460FD3503}" type="slidenum">
              <a:rPr lang="en-US" altLang="x-none" strike="noStrike" noProof="1" dirty="0" err="1">
                <a:latin typeface="Arial" panose="020B0604020202020204" pitchFamily="34" charset="0"/>
                <a:ea typeface="华文新魏" charset="0"/>
                <a:cs typeface="+mn-cs"/>
              </a:rPr>
            </a:fld>
            <a:endParaRPr lang="en-US" altLang="x-none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hf sldNum="0" hdr="0" ftr="0" dt="0"/>
  <p:txStyles>
    <p:titleStyle>
      <a:lvl1pPr marL="0" lvl="0" indent="0" algn="ctr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4400" b="0" i="0" u="none" kern="1200" baseline="0">
          <a:solidFill>
            <a:srgbClr val="000000"/>
          </a:solidFill>
          <a:latin typeface="+mj-lt"/>
          <a:ea typeface="+mj-ea"/>
          <a:cs typeface="+mj-cs"/>
        </a:defRPr>
      </a:lvl1pPr>
      <a:lvl2pPr marL="742950" lvl="1" indent="-285750" algn="ctr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44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2pPr>
      <a:lvl3pPr marL="1143000" lvl="2" indent="-228600" algn="ctr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44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3pPr>
      <a:lvl4pPr marL="1600200" lvl="3" indent="-228600" algn="ctr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44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4pPr>
      <a:lvl5pPr marL="2057400" lvl="4" indent="-228600" algn="ctr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44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5pPr>
    </p:titleStyle>
    <p:bodyStyle>
      <a:lvl1pPr marL="342900" lvl="0" indent="-342900" algn="l" defTabSz="265430" rtl="0" eaLnBrk="1" fontAlgn="base" latinLnBrk="0" hangingPunct="1">
        <a:lnSpc>
          <a:spcPct val="100000"/>
        </a:lnSpc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32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defTabSz="265430" rtl="0" eaLnBrk="1" fontAlgn="base" latinLnBrk="0" hangingPunct="1">
        <a:lnSpc>
          <a:spcPct val="100000"/>
        </a:lnSpc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28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1143000" lvl="2" indent="-228600" algn="l" defTabSz="265430" rtl="0" eaLnBrk="1" fontAlgn="base" latinLnBrk="0" hangingPunct="1">
        <a:lnSpc>
          <a:spcPct val="100000"/>
        </a:lnSpc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24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600200" lvl="3" indent="-228600" algn="l" defTabSz="265430" rtl="0" eaLnBrk="1" fontAlgn="base" latinLnBrk="0" hangingPunct="1">
        <a:lnSpc>
          <a:spcPct val="10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2057400" lvl="4" indent="-228600" algn="l" defTabSz="265430" rtl="0" eaLnBrk="1" fontAlgn="base" latinLnBrk="0" hangingPunct="1">
        <a:lnSpc>
          <a:spcPct val="10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514600" lvl="5" indent="-228600" algn="l" defTabSz="265430" rtl="0" eaLnBrk="1" fontAlgn="base" latinLnBrk="0" hangingPunct="1">
        <a:lnSpc>
          <a:spcPct val="10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971800" lvl="6" indent="-228600" algn="l" defTabSz="265430" rtl="0" eaLnBrk="1" fontAlgn="base" latinLnBrk="0" hangingPunct="1">
        <a:lnSpc>
          <a:spcPct val="10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429000" lvl="7" indent="-228600" algn="l" defTabSz="265430" rtl="0" eaLnBrk="1" fontAlgn="base" latinLnBrk="0" hangingPunct="1">
        <a:lnSpc>
          <a:spcPct val="10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886200" lvl="8" indent="-228600" algn="l" defTabSz="265430" rtl="0" eaLnBrk="1" fontAlgn="base" latinLnBrk="0" hangingPunct="1">
        <a:lnSpc>
          <a:spcPct val="100000"/>
        </a:lnSpc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2000" b="0" i="0" u="none" kern="1200" baseline="0">
          <a:solidFill>
            <a:srgbClr val="000000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bodyStyle>
    <p:otherStyle>
      <a:lvl1pPr marL="0" lvl="0" indent="0" algn="l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1800" b="0" i="0" u="none" kern="1200" baseline="0">
          <a:solidFill>
            <a:srgbClr val="000000"/>
          </a:solidFill>
          <a:latin typeface="+mn-lt"/>
          <a:ea typeface="+mn-ea"/>
          <a:cs typeface="+mn-cs"/>
        </a:defRPr>
      </a:lvl1pPr>
      <a:lvl2pPr marL="742950" lvl="1" indent="-285750" algn="l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华文新魏" charset="0"/>
          <a:cs typeface="+mn-cs"/>
        </a:defRPr>
      </a:lvl2pPr>
      <a:lvl3pPr marL="1143000" lvl="2" indent="-228600" algn="l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华文新魏" charset="0"/>
          <a:cs typeface="+mn-cs"/>
        </a:defRPr>
      </a:lvl3pPr>
      <a:lvl4pPr marL="1600200" lvl="3" indent="-228600" algn="l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华文新魏" charset="0"/>
          <a:cs typeface="+mn-cs"/>
        </a:defRPr>
      </a:lvl4pPr>
      <a:lvl5pPr marL="2057400" lvl="4" indent="-228600" algn="l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华文新魏" charset="0"/>
          <a:cs typeface="+mn-cs"/>
        </a:defRPr>
      </a:lvl5pPr>
      <a:lvl6pPr marL="2286000" lvl="5" indent="-228600" algn="l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华文新魏" charset="0"/>
          <a:cs typeface="+mn-cs"/>
        </a:defRPr>
      </a:lvl6pPr>
      <a:lvl7pPr marL="2743200" lvl="6" indent="-228600" algn="l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华文新魏" charset="0"/>
          <a:cs typeface="+mn-cs"/>
        </a:defRPr>
      </a:lvl7pPr>
      <a:lvl8pPr marL="3200400" lvl="7" indent="-228600" algn="l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华文新魏" charset="0"/>
          <a:cs typeface="+mn-cs"/>
        </a:defRPr>
      </a:lvl8pPr>
      <a:lvl9pPr marL="3657600" lvl="8" indent="-228600" algn="l" defTabSz="26543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6" charset="0"/>
        <a:buNone/>
        <a:defRPr sz="1800" b="0" i="0" u="none" kern="1200" baseline="0">
          <a:solidFill>
            <a:srgbClr val="000000"/>
          </a:solidFill>
          <a:latin typeface="Arial" panose="020B0604020202020204" pitchFamily="34" charset="0"/>
          <a:ea typeface="华文新魏" charset="0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1190" y="1096010"/>
            <a:ext cx="10929620" cy="175323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0"/>
            <a:r>
              <a:rPr lang="en-US" altLang="zh-CN" sz="5400" b="1">
                <a:latin typeface="Calibri" panose="020F0502020204030204" charset="0"/>
                <a:ea typeface="宋体" panose="02010600030101010101" pitchFamily="2" charset="-122"/>
              </a:rPr>
              <a:t>    </a:t>
            </a:r>
            <a:r>
              <a:rPr 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钟嵘《诗品》：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惊心动魄，可谓几乎一字千金。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5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69515" y="3778250"/>
            <a:ext cx="661035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5400" cmpd="sng">
                  <a:solidFill>
                    <a:srgbClr val="FAFCB7">
                      <a:alpha val="98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dist="38100" dir="18900000">
                    <a:srgbClr val="F89D26">
                      <a:alpha val="100000"/>
                    </a:srgbClr>
                  </a:innerShdw>
                  <a:reflection blurRad="6350" stA="50000" endA="300" endPos="50000" dist="12700" dir="5400000" sy="-100000" algn="bl" rotWithShape="0"/>
                </a:effectLst>
                <a:latin typeface="黑体" panose="02010600030101010101" charset="-122"/>
                <a:ea typeface="黑体" panose="02010600030101010101" charset="-122"/>
              </a:rPr>
              <a:t>《古诗十九首》</a:t>
            </a:r>
            <a:endParaRPr lang="zh-CN" altLang="en-US" sz="7200" b="1">
              <a:ln w="25400" cmpd="sng">
                <a:solidFill>
                  <a:srgbClr val="FAFCB7">
                    <a:alpha val="98000"/>
                  </a:srgbClr>
                </a:solidFill>
                <a:prstDash val="solid"/>
              </a:ln>
              <a:solidFill>
                <a:srgbClr val="00B050"/>
              </a:solidFill>
              <a:effectLst>
                <a:innerShdw dist="38100" dir="18900000">
                  <a:srgbClr val="F89D26">
                    <a:alpha val="100000"/>
                  </a:srgbClr>
                </a:innerShdw>
                <a:reflection blurRad="6350" stA="50000" endA="300" endPos="50000" dist="12700" dir="5400000" sy="-100000" algn="bl" rotWithShape="0"/>
              </a:effectLst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96595" y="287020"/>
            <a:ext cx="109429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en-US" altLang="zh-CN" sz="4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4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本诗歌运用了怎样的写作手法来表达感情的？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6595" y="1855470"/>
            <a:ext cx="10124440" cy="25844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5400" b="1">
                <a:solidFill>
                  <a:srgbClr val="00B050"/>
                </a:solidFill>
              </a:rPr>
              <a:t>1、借景抒情（以乐景衬哀情）  </a:t>
            </a:r>
            <a:endParaRPr lang="zh-CN" altLang="en-US" sz="5400" b="1">
              <a:solidFill>
                <a:srgbClr val="00B050"/>
              </a:solidFill>
            </a:endParaRPr>
          </a:p>
          <a:p>
            <a:r>
              <a:rPr lang="en-US" altLang="zh-CN" sz="5400" b="1">
                <a:solidFill>
                  <a:srgbClr val="00B050"/>
                </a:solidFill>
              </a:rPr>
              <a:t>2</a:t>
            </a:r>
            <a:r>
              <a:rPr lang="zh-CN" altLang="en-US" sz="5400" b="1">
                <a:solidFill>
                  <a:srgbClr val="00B050"/>
                </a:solidFill>
              </a:rPr>
              <a:t>、白描</a:t>
            </a:r>
            <a:endParaRPr lang="zh-CN" altLang="en-US" sz="5400" b="1">
              <a:solidFill>
                <a:srgbClr val="00B050"/>
              </a:solidFill>
            </a:endParaRPr>
          </a:p>
          <a:p>
            <a:r>
              <a:rPr lang="en-US" altLang="zh-CN" sz="5400" b="1">
                <a:solidFill>
                  <a:srgbClr val="00B050"/>
                </a:solidFill>
              </a:rPr>
              <a:t>3</a:t>
            </a:r>
            <a:r>
              <a:rPr lang="zh-CN" altLang="en-US" sz="5400" b="1">
                <a:solidFill>
                  <a:srgbClr val="00B050"/>
                </a:solidFill>
              </a:rPr>
              <a:t>、对写法</a:t>
            </a:r>
            <a:endParaRPr lang="zh-CN" altLang="en-US" sz="5400" b="1">
              <a:solidFill>
                <a:srgbClr val="00B050"/>
              </a:solidFill>
            </a:endParaRPr>
          </a:p>
        </p:txBody>
      </p:sp>
      <p:sp>
        <p:nvSpPr>
          <p:cNvPr id="11282" name="文本框 11281"/>
          <p:cNvSpPr txBox="1"/>
          <p:nvPr/>
        </p:nvSpPr>
        <p:spPr>
          <a:xfrm>
            <a:off x="696595" y="5222875"/>
            <a:ext cx="9470390" cy="132207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用简练的文字描摹对象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不重词藻修饰与渲染烘托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具有传神和突出主体的作用。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肘形连接符 5"/>
          <p:cNvCxnSpPr/>
          <p:nvPr/>
        </p:nvCxnSpPr>
        <p:spPr>
          <a:xfrm rot="5400000" flipV="1">
            <a:off x="1882140" y="3904615"/>
            <a:ext cx="2027555" cy="608330"/>
          </a:xfrm>
          <a:prstGeom prst="bentConnector3">
            <a:avLst>
              <a:gd name="adj1" fmla="val 50000"/>
            </a:avLst>
          </a:prstGeom>
          <a:ln>
            <a:headEnd type="arrow" w="med" len="med"/>
            <a:tailEnd type="arrow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 bldLvl="0" animBg="1"/>
      <p:bldP spid="1128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3070" y="1915160"/>
            <a:ext cx="1004443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“对写法”又谓之“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主客移位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”，是我国古典诗歌中的一种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特殊的表现手法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。简单的说，就是明明是自己思念对方，却说是对方不忘自己；明明是自己孤单想家，却说是对方盼望团圆；明明是自己不忍离去，却说是对方难以割舍……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27793" y="215265"/>
            <a:ext cx="354901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8800" b="1">
                <a:ln w="19050" cmpd="sng">
                  <a:gradFill>
                    <a:gsLst>
                      <a:gs pos="30000">
                        <a:srgbClr val="DBEEC0"/>
                      </a:gs>
                      <a:gs pos="22000">
                        <a:srgbClr val="2F8B93">
                          <a:alpha val="100000"/>
                        </a:srgbClr>
                      </a:gs>
                      <a:gs pos="63000">
                        <a:srgbClr val="3088B5"/>
                      </a:gs>
                      <a:gs pos="81000">
                        <a:srgbClr val="2D8E70"/>
                      </a:gs>
                    </a:gsLst>
                    <a:lin ang="5400000" scaled="1"/>
                  </a:gradFill>
                  <a:prstDash val="solid"/>
                </a:ln>
                <a:blipFill>
                  <a:blip r:embed="rId1">
                    <a:alphaModFix amt="80000"/>
                  </a:blip>
                  <a:tile tx="0" ty="0" sx="82000" sy="72000" flip="none" algn="bl"/>
                </a:blipFill>
                <a:effectLst>
                  <a:glow rad="50800">
                    <a:srgbClr val="C5E499">
                      <a:alpha val="49000"/>
                    </a:srgbClr>
                  </a:glow>
                </a:effectLst>
              </a:rPr>
              <a:t>对写法</a:t>
            </a:r>
            <a:endParaRPr lang="zh-CN" altLang="zh-CN" sz="8800" b="1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 scaled="1"/>
                </a:gradFill>
                <a:prstDash val="solid"/>
              </a:ln>
              <a:blipFill>
                <a:blip r:embed="rId1">
                  <a:alphaModFix amt="80000"/>
                </a:blip>
                <a:tile tx="0" ty="0" sx="82000" sy="72000" flip="none" algn="bl"/>
              </a:blipFill>
              <a:effectLst>
                <a:glow rad="50800">
                  <a:srgbClr val="C5E499">
                    <a:alpha val="49000"/>
                  </a:srgbClr>
                </a:glo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0670" y="30734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lstStyle/>
          <a:p>
            <a:pPr algn="ctr"/>
            <a:r>
              <a:rPr lang="zh-CN" altLang="en-US" sz="7200" b="1">
                <a:blipFill>
                  <a:blip r:embed="rId1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合作探究</a:t>
            </a:r>
            <a:endParaRPr lang="zh-CN" altLang="en-US" sz="7200" b="1">
              <a:blipFill>
                <a:blip r:embed="rId1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42010" y="1998345"/>
            <a:ext cx="1033272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3600" b="1">
                <a:latin typeface="Calibri" panose="020F0502020204030204" charset="0"/>
                <a:ea typeface="宋体" panose="02010600030101010101" pitchFamily="2" charset="-122"/>
              </a:rPr>
              <a:t>   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</a:rPr>
              <a:t>关于《涉江采芙蓉》，有人认为抒情主人公是男性，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6" charset="0"/>
              </a:rPr>
              <a:t>“涉江”者和“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6" charset="0"/>
                <a:sym typeface="+mn-ea"/>
              </a:rPr>
              <a:t>还</a:t>
            </a:r>
            <a:r>
              <a:rPr lang="zh-CN" sz="3600" b="1">
                <a:latin typeface="Calibri" panose="020F0502020204030204" charset="0"/>
                <a:ea typeface="宋体" panose="02010600030101010101" pitchFamily="2" charset="-122"/>
                <a:cs typeface="Times New Roman" panose="02020603050405020304" pitchFamily="16" charset="0"/>
              </a:rPr>
              <a:t>顾”者都是男子，也有人认为抒情主人公是女性，“涉江”者是女子，“还顾”者则是“所思”的男子。你怎么看？</a:t>
            </a:r>
            <a:endParaRPr lang="zh-CN" altLang="en-US" sz="3600" b="1">
              <a:latin typeface="Calibri" panose="020F0502020204030204" charset="0"/>
              <a:ea typeface="宋体" panose="02010600030101010101" pitchFamily="2" charset="-122"/>
              <a:cs typeface="Times New Roman" panose="02020603050405020304" pitchFamily="16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3065" y="1492250"/>
            <a:ext cx="9432925" cy="50158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en-US" altLang="zh-CN" sz="3200" b="1"/>
              <a:t>    </a:t>
            </a:r>
            <a:r>
              <a:rPr lang="zh-CN" altLang="en-US" sz="3200" b="1">
                <a:solidFill>
                  <a:schemeClr val="accent2">
                    <a:lumMod val="50000"/>
                  </a:schemeClr>
                </a:solidFill>
              </a:rPr>
              <a:t>大家都知道，在古代，对仕宦与富贵的追求，以及那个时代文人士子所共有的建功立业的理想，把他们从故乡、亲人的怀抱中拉了出来，使他们踏上了漫长的、前途未卜的征程。志在四方的男人就像是一只候鸟，不停地飞翔就是他们的命运，家当然是温暖的窠巢，但归期不能由他们的意志所左右。游子在旅途上采集了一束芙蓉花，忽然意识到自己形孤影单，欲赠无人，不禁触发了思念故乡、亲人的痛苦。我们可以看到，一个孤独的游子的形象从诗中站了起来。这个很好理解。</a:t>
            </a:r>
            <a:endParaRPr lang="zh-CN" altLang="en-US" sz="3200" b="1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1870" y="208915"/>
            <a:ext cx="426720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一是游人思乡怀人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3740" y="273050"/>
            <a:ext cx="45637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 b="1">
                <a:solidFill>
                  <a:srgbClr val="FF0000"/>
                </a:solidFill>
              </a:rPr>
              <a:t>二是女子思夫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4160" y="1311910"/>
            <a:ext cx="9881235" cy="563118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1、采莲是江南的旧俗，在朱自清的《荷塘月色》中就有这样的描绘“采莲的是年少的女子，她们是荡着小船，唱着艳歌去的。”</a:t>
            </a:r>
            <a:endParaRPr lang="zh-CN" altLang="en-US" sz="36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2、而且按江南民歌所常用的谐音双关手法，“芙蓉”往往暗关着“夫容”；随水而居不伴妾身，独飘摇于江心活水之上。</a:t>
            </a:r>
            <a:endParaRPr lang="zh-CN" altLang="en-US" sz="36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600" b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3、另外，所思在“远道”，离旧乡而走远道的人在古代大半是男子，那我们就可以由此推想说话人应是女子。</a:t>
            </a:r>
            <a:endParaRPr lang="zh-CN" altLang="en-US" sz="36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6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6115" y="448310"/>
            <a:ext cx="10250170" cy="6184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 algn="l"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世界上最遥远的距离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不是生与死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而是我就站在你面前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你却不知道我爱你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世界上最遥远的距离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不是我就站在你面前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你却不知道我爱你</a:t>
            </a:r>
            <a:endParaRPr lang="zh-CN" altLang="en-US" sz="4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而是明明知道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彼此相爱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base"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却又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不能在一起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indent="-342900" algn="l" fontAlgn="base">
              <a:lnSpc>
                <a:spcPct val="80000"/>
              </a:lnSpc>
              <a:spcBef>
                <a:spcPct val="20000"/>
              </a:spcBef>
            </a:pPr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——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泰戈尔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07670" y="203200"/>
            <a:ext cx="50800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6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alibri" panose="020F0502020204030204" charset="0"/>
                <a:ea typeface="宋体" panose="02010600030101010101" pitchFamily="2" charset="-122"/>
              </a:rPr>
              <a:t>拓展延伸</a:t>
            </a:r>
            <a:endParaRPr lang="zh-CN" altLang="en-US" sz="66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8560" y="1132840"/>
            <a:ext cx="983488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阅读杜甫的《月夜》回答下面问题</a:t>
            </a: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endParaRPr 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今夜鄜州月，闺中只独看。</a:t>
            </a: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遥怜小儿女，未解忆长安。</a:t>
            </a: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香雾云鬟湿，清辉玉臂寒。</a:t>
            </a: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何时倚虚幌，双照泪痕干。</a:t>
            </a:r>
            <a:r>
              <a:rPr 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结合全诗，体会诗歌在情感抒发上的特点。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485" y="281940"/>
            <a:ext cx="1208024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266700" algn="l" fontAlgn="base"/>
            <a:r>
              <a:rPr lang="zh-CN" sz="4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结合全诗，体会诗歌在情感抒发上的特点。</a:t>
            </a:r>
            <a:endParaRPr lang="zh-CN" altLang="en-US" sz="4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7840" y="1624330"/>
            <a:ext cx="10618470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诗人站在妻子的角度展开想象，由自己的独看想到妻子的独看。诗歌的内容从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单一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转向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多视角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“闺中只独看”，表现了妻子对我担忧，其实我也担忧妻子。但是诗人不直接说出，却借妻子的心表现出来，把深挚的情思抒发得更为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婉曲含蕴</a:t>
            </a:r>
            <a:r>
              <a:rPr lang="zh-CN" altLang="en-US" sz="4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 </a:t>
            </a:r>
            <a:endParaRPr lang="zh-CN" altLang="en-US" sz="4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79215" y="21145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>
                <a:rot lat="0" lon="600000" rev="0"/>
              </a:camera>
              <a:lightRig rig="threePt" dir="t"/>
            </a:scene3d>
          </a:bodyPr>
          <a:lstStyle/>
          <a:p>
            <a:pPr algn="ctr"/>
            <a:r>
              <a:rPr lang="zh-CN" altLang="en-US" sz="7200" b="1">
                <a:ln w="0" cmpd="sng">
                  <a:solidFill>
                    <a:srgbClr val="FFFFFF"/>
                  </a:solidFill>
                  <a:prstDash val="solid"/>
                </a:ln>
                <a:solidFill>
                  <a:schemeClr val="accent2"/>
                </a:solidFill>
                <a:effectLst>
                  <a:glow rad="139700">
                    <a:srgbClr val="809CE2">
                      <a:alpha val="40000"/>
                    </a:srgbClr>
                  </a:glow>
                </a:effectLst>
              </a:rPr>
              <a:t>布置作业</a:t>
            </a:r>
            <a:endParaRPr lang="zh-CN" altLang="en-US" sz="7200" b="1">
              <a:ln w="0" cmpd="sng">
                <a:solidFill>
                  <a:srgbClr val="FFFFFF"/>
                </a:solidFill>
                <a:prstDash val="solid"/>
              </a:ln>
              <a:solidFill>
                <a:schemeClr val="accent2"/>
              </a:solidFill>
              <a:effectLst>
                <a:glow rad="139700">
                  <a:srgbClr val="809CE2">
                    <a:alpha val="40000"/>
                  </a:srgbClr>
                </a:glo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331595" y="2254885"/>
            <a:ext cx="101625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7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7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、背诵《涉江采芙蓉》</a:t>
            </a:r>
            <a:endParaRPr lang="en-US" sz="7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7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sz="7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、预习《短歌行》</a:t>
            </a:r>
            <a:endParaRPr lang="zh-CN" altLang="en-US" sz="7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文本框 3072"/>
          <p:cNvSpPr txBox="1"/>
          <p:nvPr/>
        </p:nvSpPr>
        <p:spPr>
          <a:xfrm>
            <a:off x="2755900" y="214313"/>
            <a:ext cx="1771650" cy="58515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91440" tIns="45720" rIns="91440" bIns="45720" anchor="ctr"/>
          <a:lstStyle/>
          <a:p>
            <a:pPr algn="ctr" defTabSz="0">
              <a:buClrTx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altLang="zh-CN" sz="8000" b="1" dirty="0" err="1">
                <a:solidFill>
                  <a:srgbClr val="FF0000"/>
                </a:solidFill>
                <a:latin typeface="方正隶书_GBK" charset="-122"/>
                <a:ea typeface="方正隶书_GBK" charset="-122"/>
              </a:rPr>
              <a:t>涉江采芙蓉</a:t>
            </a:r>
            <a:endParaRPr lang="en-US" altLang="zh-CN" sz="8000" b="1" dirty="0" err="1">
              <a:solidFill>
                <a:srgbClr val="FF0000"/>
              </a:solidFill>
              <a:latin typeface="方正隶书_GBK" charset="-122"/>
              <a:ea typeface="方正隶书_GBK" charset="-122"/>
            </a:endParaRPr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 additive="repl">
                                        <p:cTn id="7" dur="1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25900" y="22923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学习目标</a:t>
            </a:r>
            <a:endParaRPr lang="zh-CN" altLang="en-US" sz="72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solidFill>
                <a:srgbClr val="FFC000"/>
              </a:soli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0080" y="1428115"/>
            <a:ext cx="10174605" cy="526224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indent="133350"/>
            <a:r>
              <a:rPr lang="en-US" sz="48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sz="48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、了解关于《古诗十九首》的文学常识；</a:t>
            </a:r>
            <a:endParaRPr lang="en-US" sz="4800" b="1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48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</a:t>
            </a:r>
            <a:r>
              <a:rPr lang="zh-CN" sz="48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、理解诗歌的思想内容，把握诗歌中的意象；</a:t>
            </a:r>
            <a:endParaRPr lang="en-US" sz="4800" b="1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48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3</a:t>
            </a:r>
            <a:r>
              <a:rPr lang="zh-CN" sz="48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、品味诗歌的意境，体会诗歌的情感；</a:t>
            </a:r>
            <a:endParaRPr lang="en-US" sz="4800" b="1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sz="48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4</a:t>
            </a:r>
            <a:r>
              <a:rPr lang="zh-CN" sz="4800" b="1">
                <a:solidFill>
                  <a:schemeClr val="accent2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、接受诗中高尚而纯真的情感熏陶。</a:t>
            </a:r>
            <a:endParaRPr lang="zh-CN" altLang="en-US" sz="4800" b="1">
              <a:solidFill>
                <a:schemeClr val="accent2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9560" y="-635"/>
            <a:ext cx="467106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8800" b="1">
                <a:ln w="25400">
                  <a:gradFill>
                    <a:gsLst>
                      <a:gs pos="31000">
                        <a:srgbClr val="6D6E85"/>
                      </a:gs>
                      <a:gs pos="66000">
                        <a:srgbClr val="A2C6FF"/>
                      </a:gs>
                      <a:gs pos="45000">
                        <a:srgbClr val="97B8F2"/>
                      </a:gs>
                      <a:gs pos="11000">
                        <a:srgbClr val="ED7D31">
                          <a:lumMod val="20000"/>
                          <a:lumOff val="80000"/>
                        </a:srgbClr>
                      </a:gs>
                      <a:gs pos="100000">
                        <a:srgbClr val="7E6760"/>
                      </a:gs>
                      <a:gs pos="91000">
                        <a:schemeClr val="bg1">
                          <a:lumMod val="50000"/>
                        </a:schemeClr>
                      </a:gs>
                      <a:gs pos="56000">
                        <a:srgbClr val="455C85"/>
                      </a:gs>
                      <a:gs pos="81000">
                        <a:srgbClr val="F8D8CF"/>
                      </a:gs>
                    </a:gsLst>
                  </a:gradFill>
                </a:ln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文学常识</a:t>
            </a:r>
            <a:endParaRPr lang="zh-CN" altLang="zh-CN" sz="8800" b="1">
              <a:ln w="25400">
                <a:gradFill>
                  <a:gsLst>
                    <a:gs pos="31000">
                      <a:srgbClr val="6D6E85"/>
                    </a:gs>
                    <a:gs pos="66000">
                      <a:srgbClr val="A2C6FF"/>
                    </a:gs>
                    <a:gs pos="45000">
                      <a:srgbClr val="97B8F2"/>
                    </a:gs>
                    <a:gs pos="11000">
                      <a:srgbClr val="ED7D31">
                        <a:lumMod val="20000"/>
                        <a:lumOff val="80000"/>
                      </a:srgbClr>
                    </a:gs>
                    <a:gs pos="100000">
                      <a:srgbClr val="7E6760"/>
                    </a:gs>
                    <a:gs pos="91000">
                      <a:schemeClr val="bg1">
                        <a:lumMod val="50000"/>
                      </a:schemeClr>
                    </a:gs>
                    <a:gs pos="56000">
                      <a:srgbClr val="455C85"/>
                    </a:gs>
                    <a:gs pos="81000">
                      <a:srgbClr val="F8D8CF"/>
                    </a:gs>
                  </a:gsLst>
                </a:gradFill>
              </a:ln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5556480" y="551468"/>
            <a:ext cx="34275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《古诗十九首》</a:t>
            </a:r>
            <a:endParaRPr lang="zh-CN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6076" y="1381006"/>
            <a:ext cx="105925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《古诗十九首》是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梁代萧统《文选》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“杂诗”类的一个标题，包括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汉代无名氏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所作的</a:t>
            </a:r>
            <a:r>
              <a:rPr lang="en-US" altLang="zh-CN" sz="28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</a:t>
            </a:r>
            <a:r>
              <a:rPr lang="zh-CN" altLang="zh-CN" sz="28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首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五言诗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清代沈德潜说：“古诗十九首，不必一人之辞，一时之作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主要写的是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作者的失意和哀伤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写游子、思妇的离愁和相思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或寓言，或显言，或反复言。初无奇辟之思，惊险之句，而西京古诗，皆在其下。”评价如此之高，而后世也多有仿者。西汉陆机曾逐首逐句地摹仿了其中的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12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首，而东晋的陶渊明，南朝宋代的鲍照等，也都有学习“古诗”手法、风格的《拟古诗》。</a:t>
            </a:r>
            <a:endParaRPr lang="zh-CN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在文学史上，《古诗十九首》所代表的东汉后期无名氏五言诗，标志着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五言诗歌从以叙事为主的乐府民歌发展到以抒情为主的文人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创作，已经成熟。</a:t>
            </a:r>
            <a:endParaRPr lang="zh-CN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刘勰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推崇它为“</a:t>
            </a:r>
            <a:r>
              <a:rPr lang="zh-CN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五言之冠冕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" y="370862"/>
            <a:ext cx="105505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五言诗</a:t>
            </a:r>
            <a:endParaRPr lang="zh-CN" altLang="zh-CN" sz="3600" b="1" dirty="0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古代诗歌体裁。全篇由五字句构成的诗。汉代以前，偶有五言的诗句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但没有完整的五言诗。五言诗是在两汉民谣和乐府民歌中首先产生和发展起来的。</a:t>
            </a:r>
            <a:endParaRPr lang="zh-CN" altLang="zh-CN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4465" y="3021621"/>
            <a:ext cx="102904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萧统与《文选》</a:t>
            </a:r>
            <a:endParaRPr lang="zh-CN" altLang="zh-CN" sz="3200" b="1" dirty="0" smtClean="0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萧统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，南朝梁代兰陵人，文学家，梁武帝（萧衍）的长子。武帝天兼元年立为太子，年三十，未即位而卒，谥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昭明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，世称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昭明太子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《文选》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是我国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最早的一部各类文学作品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选集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，收集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秦汉以来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的文学作品，共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三十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卷，也称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《昭明文选》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5121"/>
          <p:cNvSpPr txBox="1"/>
          <p:nvPr/>
        </p:nvSpPr>
        <p:spPr>
          <a:xfrm>
            <a:off x="1702435" y="500063"/>
            <a:ext cx="8786813" cy="5230812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marL="342900" indent="-340995" algn="ctr" defTabSz="0">
              <a:spcBef>
                <a:spcPts val="1650"/>
              </a:spcBef>
              <a:buClrTx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zh-CN" sz="6600" b="1" dirty="0" err="1">
                <a:solidFill>
                  <a:srgbClr val="000000"/>
                </a:solidFill>
                <a:latin typeface="华文新魏" charset="0"/>
              </a:rPr>
              <a:t>涉江采芙蓉</a:t>
            </a:r>
            <a:r>
              <a:rPr lang="en-US" altLang="zh-CN" sz="4400" b="1" dirty="0" err="1">
                <a:solidFill>
                  <a:srgbClr val="000000"/>
                </a:solidFill>
                <a:latin typeface="华文新魏" charset="0"/>
              </a:rPr>
              <a:t>                               </a:t>
            </a:r>
            <a:r>
              <a:rPr lang="en-US" altLang="zh-CN" sz="3600" b="1" dirty="0" err="1">
                <a:solidFill>
                  <a:srgbClr val="000000"/>
                </a:solidFill>
                <a:latin typeface="华文新魏" charset="0"/>
              </a:rPr>
              <a:t>《古诗十九首》</a:t>
            </a:r>
            <a:endParaRPr lang="en-US" altLang="zh-CN" sz="3600" b="1" dirty="0" err="1">
              <a:solidFill>
                <a:srgbClr val="000000"/>
              </a:solidFill>
              <a:latin typeface="华文新魏" charset="0"/>
            </a:endParaRPr>
          </a:p>
          <a:p>
            <a:pPr marL="342900" indent="-340995" algn="ctr" defTabSz="0">
              <a:spcBef>
                <a:spcPts val="1200"/>
              </a:spcBef>
              <a:buClrTx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zh-CN" sz="4800" dirty="0" err="1">
                <a:solidFill>
                  <a:srgbClr val="000000"/>
                </a:solidFill>
                <a:latin typeface="华文新魏" charset="0"/>
              </a:rPr>
              <a:t> </a:t>
            </a:r>
            <a:r>
              <a:rPr lang="en-US" altLang="zh-CN" sz="4800" b="1" dirty="0" err="1">
                <a:solidFill>
                  <a:srgbClr val="FF0000"/>
                </a:solidFill>
                <a:latin typeface="华文新魏" charset="0"/>
              </a:rPr>
              <a:t> 涉江采芙蓉，兰泽多芳草。</a:t>
            </a:r>
            <a:endParaRPr lang="en-US" altLang="zh-CN" sz="4800" b="1" dirty="0" err="1">
              <a:solidFill>
                <a:srgbClr val="FF0000"/>
              </a:solidFill>
              <a:latin typeface="华文新魏" charset="0"/>
            </a:endParaRPr>
          </a:p>
          <a:p>
            <a:pPr marL="342900" indent="-340995" algn="ctr" defTabSz="0">
              <a:spcBef>
                <a:spcPts val="1200"/>
              </a:spcBef>
              <a:buClrTx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zh-CN" sz="4800" b="1" dirty="0" err="1">
                <a:solidFill>
                  <a:srgbClr val="FF0000"/>
                </a:solidFill>
                <a:latin typeface="华文新魏" charset="0"/>
              </a:rPr>
              <a:t>  采之欲遗谁？所思在远道。</a:t>
            </a:r>
            <a:endParaRPr lang="en-US" altLang="zh-CN" sz="4800" b="1" dirty="0" err="1">
              <a:solidFill>
                <a:srgbClr val="FF0000"/>
              </a:solidFill>
              <a:latin typeface="华文新魏" charset="0"/>
            </a:endParaRPr>
          </a:p>
          <a:p>
            <a:pPr marL="342900" indent="-340995" algn="ctr" defTabSz="0">
              <a:spcBef>
                <a:spcPts val="1200"/>
              </a:spcBef>
              <a:buClrTx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zh-CN" sz="4800" b="1" dirty="0" err="1">
                <a:solidFill>
                  <a:srgbClr val="FF0000"/>
                </a:solidFill>
                <a:latin typeface="华文新魏" charset="0"/>
              </a:rPr>
              <a:t>  还顾望旧乡，长路漫浩浩。</a:t>
            </a:r>
            <a:endParaRPr lang="en-US" altLang="zh-CN" sz="4800" b="1" dirty="0" err="1">
              <a:solidFill>
                <a:srgbClr val="FF0000"/>
              </a:solidFill>
              <a:latin typeface="华文新魏" charset="0"/>
            </a:endParaRPr>
          </a:p>
          <a:p>
            <a:pPr marL="342900" indent="-340995" algn="ctr" defTabSz="0">
              <a:spcBef>
                <a:spcPts val="1200"/>
              </a:spcBef>
              <a:buClrTx/>
              <a:tabLst>
                <a:tab pos="913130" algn="l"/>
                <a:tab pos="1827530" algn="l"/>
                <a:tab pos="2741930" algn="l"/>
                <a:tab pos="3656330" algn="l"/>
                <a:tab pos="4570730" algn="l"/>
                <a:tab pos="5485130" algn="l"/>
                <a:tab pos="6399530" algn="l"/>
                <a:tab pos="7313930" algn="l"/>
                <a:tab pos="8228330" algn="l"/>
                <a:tab pos="9142730" algn="l"/>
                <a:tab pos="10057130" algn="l"/>
              </a:tabLst>
            </a:pPr>
            <a:r>
              <a:rPr lang="en-US" altLang="zh-CN" sz="4800" b="1" dirty="0" err="1">
                <a:solidFill>
                  <a:srgbClr val="FF0000"/>
                </a:solidFill>
                <a:latin typeface="华文新魏" charset="0"/>
              </a:rPr>
              <a:t>  同心而离居，忧伤以终老。</a:t>
            </a:r>
            <a:endParaRPr lang="en-US" altLang="zh-CN" sz="4800" b="1" dirty="0" err="1">
              <a:solidFill>
                <a:srgbClr val="FF0000"/>
              </a:solidFill>
              <a:latin typeface="华文新魏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7200" y="340360"/>
            <a:ext cx="2019300" cy="119888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9050" cmpd="sng">
                  <a:gradFill>
                    <a:gsLst>
                      <a:gs pos="30000">
                        <a:srgbClr val="DBEEC0"/>
                      </a:gs>
                      <a:gs pos="22000">
                        <a:srgbClr val="2F8B93">
                          <a:alpha val="100000"/>
                        </a:srgbClr>
                      </a:gs>
                      <a:gs pos="63000">
                        <a:srgbClr val="3088B5"/>
                      </a:gs>
                      <a:gs pos="81000">
                        <a:srgbClr val="2D8E70"/>
                      </a:gs>
                    </a:gsLst>
                    <a:lin ang="5400000" scaled="1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glow rad="50800">
                    <a:srgbClr val="C5E499">
                      <a:alpha val="49000"/>
                    </a:srgbClr>
                  </a:glow>
                </a:effectLst>
              </a:rPr>
              <a:t>诵读</a:t>
            </a:r>
            <a:endParaRPr lang="zh-CN" altLang="en-US" sz="7200" b="1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 scaled="1"/>
                </a:gra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glow rad="50800">
                  <a:srgbClr val="C5E499">
                    <a:alpha val="49000"/>
                  </a:srgbClr>
                </a:glo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8960" y="229235"/>
            <a:ext cx="3855720" cy="119888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ln w="19050" cmpd="sng">
                  <a:gradFill>
                    <a:gsLst>
                      <a:gs pos="30000">
                        <a:srgbClr val="DBEEC0"/>
                      </a:gs>
                      <a:gs pos="22000">
                        <a:srgbClr val="2F8B93">
                          <a:alpha val="100000"/>
                        </a:srgbClr>
                      </a:gs>
                      <a:gs pos="63000">
                        <a:srgbClr val="3088B5"/>
                      </a:gs>
                      <a:gs pos="81000">
                        <a:srgbClr val="2D8E70"/>
                      </a:gs>
                    </a:gsLst>
                    <a:lin ang="5400000" scaled="1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glow rad="50800">
                    <a:srgbClr val="C5E499">
                      <a:alpha val="49000"/>
                    </a:srgbClr>
                  </a:glow>
                </a:effectLst>
              </a:rPr>
              <a:t>品味鉴赏</a:t>
            </a:r>
            <a:endParaRPr lang="zh-CN" altLang="en-US" sz="7200" b="1">
              <a:ln w="19050" cmpd="sng">
                <a:gradFill>
                  <a:gsLst>
                    <a:gs pos="30000">
                      <a:srgbClr val="DBEEC0"/>
                    </a:gs>
                    <a:gs pos="22000">
                      <a:srgbClr val="2F8B93">
                        <a:alpha val="100000"/>
                      </a:srgbClr>
                    </a:gs>
                    <a:gs pos="63000">
                      <a:srgbClr val="3088B5"/>
                    </a:gs>
                    <a:gs pos="81000">
                      <a:srgbClr val="2D8E70"/>
                    </a:gs>
                  </a:gsLst>
                  <a:lin ang="5400000" scaled="1"/>
                </a:gra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glow rad="50800">
                  <a:srgbClr val="C5E499">
                    <a:alpha val="49000"/>
                  </a:srgbClr>
                </a:glo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8960" y="1889125"/>
            <a:ext cx="9258300" cy="4399915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en-US" altLang="zh-CN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、全诗</a:t>
            </a:r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选取了哪些意象?</a:t>
            </a:r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营造了怎样意境</a:t>
            </a:r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4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、这些意象的选择主要表达了什么思想感情？</a:t>
            </a:r>
            <a:endParaRPr lang="zh-CN" altLang="en-US" sz="4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r>
              <a:rPr lang="en-US" altLang="zh-CN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40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、本诗歌运用了怎样的写作手法来表达感情的？</a:t>
            </a:r>
            <a:endParaRPr lang="zh-CN" altLang="en-US" sz="4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1300" y="261620"/>
            <a:ext cx="110699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zh-CN" sz="4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全诗</a:t>
            </a:r>
            <a:r>
              <a:rPr lang="zh-CN" altLang="en-US" sz="4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选取了哪些意象?营造了怎样意境？</a:t>
            </a:r>
            <a:endParaRPr lang="zh-CN" altLang="en-US" sz="48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0095" y="1911985"/>
            <a:ext cx="165735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990000"/>
                </a:solidFill>
              </a:rPr>
              <a:t>芙蓉</a:t>
            </a:r>
            <a:endParaRPr lang="zh-CN" altLang="en-US" sz="4400" b="1">
              <a:solidFill>
                <a:srgbClr val="99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42180" y="1911985"/>
            <a:ext cx="131889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7030A0"/>
                </a:solidFill>
              </a:rPr>
              <a:t>兰泽</a:t>
            </a:r>
            <a:endParaRPr lang="zh-CN" altLang="en-US" sz="4400" b="1">
              <a:solidFill>
                <a:srgbClr val="7030A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55430" y="1850390"/>
            <a:ext cx="178562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 b="1">
                <a:solidFill>
                  <a:srgbClr val="FF6600"/>
                </a:solidFill>
              </a:rPr>
              <a:t>长路</a:t>
            </a:r>
            <a:endParaRPr lang="zh-CN" altLang="en-US" sz="4400" b="1">
              <a:solidFill>
                <a:srgbClr val="FF66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94630" y="3790950"/>
            <a:ext cx="32435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8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高洁、清幽</a:t>
            </a:r>
            <a:endParaRPr lang="zh-CN" altLang="en-US" sz="48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37690" y="3514090"/>
            <a:ext cx="186690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600" b="1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意境</a:t>
            </a:r>
            <a:endParaRPr lang="zh-CN" altLang="en-US" sz="6600" b="1">
              <a:solidFill>
                <a:srgbClr val="FF66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31355" y="1850390"/>
            <a:ext cx="140716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芳草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9230" y="391160"/>
            <a:ext cx="1181354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800" b="1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这些意象的选择主要表达了什么思想感情？</a:t>
            </a:r>
            <a:endParaRPr lang="zh-CN" altLang="en-US" sz="4800" b="1">
              <a:solidFill>
                <a:schemeClr val="accent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78355" y="2649855"/>
            <a:ext cx="71170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6000" b="1"/>
              <a:t>  </a:t>
            </a:r>
            <a:r>
              <a:rPr lang="en-US" altLang="zh-CN" sz="60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60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游子思乡之情</a:t>
            </a:r>
            <a:endParaRPr lang="zh-CN" altLang="en-US" sz="6000" b="1"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1900</Words>
  <Application>WPS 演示</Application>
  <PresentationFormat>自定义</PresentationFormat>
  <Paragraphs>118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华文新魏</vt:lpstr>
      <vt:lpstr>Times New Roman</vt:lpstr>
      <vt:lpstr>Calibri</vt:lpstr>
      <vt:lpstr>黑体</vt:lpstr>
      <vt:lpstr>方正隶书_GBK</vt:lpstr>
      <vt:lpstr>微软雅黑</vt:lpstr>
      <vt:lpstr>Arial Unicode MS</vt:lpstr>
      <vt:lpstr>等线</vt:lpstr>
      <vt:lpstr>Courier New</vt:lpstr>
      <vt:lpstr>Office 主题​​</vt:lpstr>
      <vt:lpstr>1_默认设计模板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雪飘飘天蓝蓝</cp:lastModifiedBy>
  <cp:revision>401</cp:revision>
  <dcterms:created xsi:type="dcterms:W3CDTF">2017-08-03T09:01:00Z</dcterms:created>
  <dcterms:modified xsi:type="dcterms:W3CDTF">2018-12-12T12:07:46Z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2052-11.1.0.8162</vt:lpwstr>
  </property>
</Properties>
</file>