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59" r:id="rId8"/>
    <p:sldId id="260" r:id="rId9"/>
    <p:sldId id="264" r:id="rId10"/>
    <p:sldId id="265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8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D595B-3372-4820-BC9C-68ED30D9F5BE}" type="datetimeFigureOut">
              <a:rPr lang="zh-CN" altLang="en-US" smtClean="0"/>
              <a:pPr/>
              <a:t>2017-12-21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714A5-0749-499E-B380-A51E9B4343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D595B-3372-4820-BC9C-68ED30D9F5BE}" type="datetimeFigureOut">
              <a:rPr lang="zh-CN" altLang="en-US" smtClean="0"/>
              <a:pPr/>
              <a:t>2017-12-21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714A5-0749-499E-B380-A51E9B4343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D595B-3372-4820-BC9C-68ED30D9F5BE}" type="datetimeFigureOut">
              <a:rPr lang="zh-CN" altLang="en-US" smtClean="0"/>
              <a:pPr/>
              <a:t>2017-12-21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714A5-0749-499E-B380-A51E9B4343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D595B-3372-4820-BC9C-68ED30D9F5BE}" type="datetimeFigureOut">
              <a:rPr lang="zh-CN" altLang="en-US" smtClean="0"/>
              <a:pPr/>
              <a:t>2017-12-21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714A5-0749-499E-B380-A51E9B4343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D595B-3372-4820-BC9C-68ED30D9F5BE}" type="datetimeFigureOut">
              <a:rPr lang="zh-CN" altLang="en-US" smtClean="0"/>
              <a:pPr/>
              <a:t>2017-12-21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714A5-0749-499E-B380-A51E9B4343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D595B-3372-4820-BC9C-68ED30D9F5BE}" type="datetimeFigureOut">
              <a:rPr lang="zh-CN" altLang="en-US" smtClean="0"/>
              <a:pPr/>
              <a:t>2017-12-21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714A5-0749-499E-B380-A51E9B4343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D595B-3372-4820-BC9C-68ED30D9F5BE}" type="datetimeFigureOut">
              <a:rPr lang="zh-CN" altLang="en-US" smtClean="0"/>
              <a:pPr/>
              <a:t>2017-12-21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714A5-0749-499E-B380-A51E9B4343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D595B-3372-4820-BC9C-68ED30D9F5BE}" type="datetimeFigureOut">
              <a:rPr lang="zh-CN" altLang="en-US" smtClean="0"/>
              <a:pPr/>
              <a:t>2017-12-21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714A5-0749-499E-B380-A51E9B4343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D595B-3372-4820-BC9C-68ED30D9F5BE}" type="datetimeFigureOut">
              <a:rPr lang="zh-CN" altLang="en-US" smtClean="0"/>
              <a:pPr/>
              <a:t>2017-12-21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714A5-0749-499E-B380-A51E9B4343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D595B-3372-4820-BC9C-68ED30D9F5BE}" type="datetimeFigureOut">
              <a:rPr lang="zh-CN" altLang="en-US" smtClean="0"/>
              <a:pPr/>
              <a:t>2017-12-21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714A5-0749-499E-B380-A51E9B4343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D595B-3372-4820-BC9C-68ED30D9F5BE}" type="datetimeFigureOut">
              <a:rPr lang="zh-CN" altLang="en-US" smtClean="0"/>
              <a:pPr/>
              <a:t>2017-12-21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714A5-0749-499E-B380-A51E9B4343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8D595B-3372-4820-BC9C-68ED30D9F5BE}" type="datetimeFigureOut">
              <a:rPr lang="zh-CN" altLang="en-US" smtClean="0"/>
              <a:pPr/>
              <a:t>2017-12-21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B714A5-0749-499E-B380-A51E9B4343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gd.0516art.com/gqtp/shufa/wangxizhi/lanting_dingwulantin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8660" y="-5929378"/>
            <a:ext cx="47310675" cy="142017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3108" y="928670"/>
            <a:ext cx="60007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 smtClean="0">
                <a:solidFill>
                  <a:srgbClr val="FF0000"/>
                </a:solidFill>
              </a:rPr>
              <a:t>第三、四段：抒情、议论</a:t>
            </a:r>
            <a:endParaRPr lang="zh-CN" altLang="en-US" sz="3000" b="1" dirty="0">
              <a:solidFill>
                <a:srgbClr val="FF0000"/>
              </a:solidFill>
            </a:endParaRPr>
          </a:p>
        </p:txBody>
      </p:sp>
      <p:sp>
        <p:nvSpPr>
          <p:cNvPr id="5" name="太阳形 4"/>
          <p:cNvSpPr/>
          <p:nvPr/>
        </p:nvSpPr>
        <p:spPr>
          <a:xfrm>
            <a:off x="428596" y="571480"/>
            <a:ext cx="1285884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42844" y="2000240"/>
            <a:ext cx="885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慨叹：欣于所遇，暂得于己，快然自足，不知老之将至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2976" y="2714620"/>
            <a:ext cx="75009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向之所欣，俯仰之间，已为陈迹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2976" y="3357562"/>
            <a:ext cx="6072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修短随化，终期于尽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2844" y="4357694"/>
            <a:ext cx="7929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明意：一死生为虚诞，齐彭殇为妄作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8596" y="285728"/>
            <a:ext cx="861774" cy="628654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4400" b="1" dirty="0" smtClean="0"/>
              <a:t>        兰    亭    集    序</a:t>
            </a:r>
            <a:endParaRPr lang="zh-CN" altLang="en-US" sz="4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643042" y="3286124"/>
            <a:ext cx="615553" cy="3286148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2800" b="1" dirty="0" smtClean="0"/>
              <a:t>          王   羲   之</a:t>
            </a:r>
            <a:endParaRPr lang="zh-CN" altLang="en-US" sz="2800" b="1" dirty="0"/>
          </a:p>
        </p:txBody>
      </p:sp>
      <p:pic>
        <p:nvPicPr>
          <p:cNvPr id="4098" name="Picture 2" descr="http://www.cpweb.gov.cn/uploads/allimg/131209/538-1312091635122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0"/>
            <a:ext cx="6572264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1538" y="500042"/>
            <a:ext cx="5000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王  羲  之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1000108"/>
            <a:ext cx="8358246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 </a:t>
            </a:r>
            <a:endParaRPr lang="en-US" altLang="zh-CN" dirty="0" smtClean="0"/>
          </a:p>
          <a:p>
            <a:r>
              <a:rPr lang="zh-CN" altLang="en-US" sz="3000" b="1" dirty="0" smtClean="0">
                <a:solidFill>
                  <a:srgbClr val="C00000"/>
                </a:solidFill>
              </a:rPr>
              <a:t>        王羲之（</a:t>
            </a:r>
            <a:r>
              <a:rPr lang="en-US" altLang="zh-CN" sz="3000" b="1" dirty="0" smtClean="0">
                <a:solidFill>
                  <a:srgbClr val="C00000"/>
                </a:solidFill>
              </a:rPr>
              <a:t>303——361</a:t>
            </a:r>
            <a:r>
              <a:rPr lang="zh-CN" altLang="en-US" sz="3000" b="1" dirty="0" smtClean="0">
                <a:solidFill>
                  <a:srgbClr val="C00000"/>
                </a:solidFill>
              </a:rPr>
              <a:t>），字逸少，号澹斋，东晋琅玡临沂（今山东临沂）人，后迁居会稽山阴（今浙江绍兴）。历任秘书郎、宁远将军、江州刺史。后为会稽内史，领右将军，人称“王右军”“王会稽”。</a:t>
            </a:r>
            <a:endParaRPr lang="en-US" altLang="zh-CN" sz="3000" b="1" dirty="0" smtClean="0">
              <a:solidFill>
                <a:srgbClr val="C00000"/>
              </a:solidFill>
            </a:endParaRPr>
          </a:p>
          <a:p>
            <a:endParaRPr lang="en-US" altLang="zh-CN" sz="3000" b="1" dirty="0" smtClean="0">
              <a:solidFill>
                <a:srgbClr val="C00000"/>
              </a:solidFill>
            </a:endParaRPr>
          </a:p>
          <a:p>
            <a:r>
              <a:rPr lang="en-US" altLang="zh-CN" sz="3000" b="1" dirty="0">
                <a:solidFill>
                  <a:srgbClr val="C00000"/>
                </a:solidFill>
              </a:rPr>
              <a:t> </a:t>
            </a:r>
            <a:r>
              <a:rPr lang="en-US" altLang="zh-CN" sz="3000" b="1" dirty="0" smtClean="0">
                <a:solidFill>
                  <a:srgbClr val="C00000"/>
                </a:solidFill>
              </a:rPr>
              <a:t>       </a:t>
            </a:r>
            <a:r>
              <a:rPr lang="zh-CN" altLang="en-US" sz="3000" b="1" dirty="0" smtClean="0">
                <a:solidFill>
                  <a:srgbClr val="C00000"/>
                </a:solidFill>
              </a:rPr>
              <a:t>其笔势“飘若浮云，矫若惊龙”，有“书圣”之称。</a:t>
            </a:r>
            <a:r>
              <a:rPr lang="en-US" altLang="zh-CN" sz="3000" b="1" dirty="0" smtClean="0">
                <a:solidFill>
                  <a:srgbClr val="C00000"/>
                </a:solidFill>
              </a:rPr>
              <a:t>《</a:t>
            </a:r>
            <a:r>
              <a:rPr lang="zh-CN" altLang="en-US" sz="3000" b="1" dirty="0" smtClean="0">
                <a:solidFill>
                  <a:srgbClr val="C00000"/>
                </a:solidFill>
              </a:rPr>
              <a:t>兰亭集序</a:t>
            </a:r>
            <a:r>
              <a:rPr lang="en-US" altLang="zh-CN" sz="3000" b="1" dirty="0" smtClean="0">
                <a:solidFill>
                  <a:srgbClr val="C00000"/>
                </a:solidFill>
              </a:rPr>
              <a:t>》</a:t>
            </a:r>
            <a:r>
              <a:rPr lang="zh-CN" altLang="en-US" sz="3000" b="1" dirty="0" smtClean="0">
                <a:solidFill>
                  <a:srgbClr val="C00000"/>
                </a:solidFill>
              </a:rPr>
              <a:t>为历代书法家所敬仰，被誉为“天下第一行书”。</a:t>
            </a:r>
            <a:endParaRPr lang="en-US" altLang="zh-CN" sz="3000" b="1" dirty="0" smtClean="0">
              <a:solidFill>
                <a:srgbClr val="C00000"/>
              </a:solidFill>
            </a:endParaRPr>
          </a:p>
          <a:p>
            <a:endParaRPr lang="en-US" altLang="zh-CN" sz="2000" b="1" dirty="0" smtClean="0">
              <a:solidFill>
                <a:srgbClr val="C00000"/>
              </a:solidFill>
            </a:endParaRPr>
          </a:p>
          <a:p>
            <a:r>
              <a:rPr lang="en-US" altLang="zh-CN" sz="3000" b="1" dirty="0">
                <a:solidFill>
                  <a:srgbClr val="C00000"/>
                </a:solidFill>
              </a:rPr>
              <a:t> </a:t>
            </a:r>
            <a:r>
              <a:rPr lang="en-US" altLang="zh-CN" sz="3000" b="1" dirty="0" smtClean="0">
                <a:solidFill>
                  <a:srgbClr val="C00000"/>
                </a:solidFill>
              </a:rPr>
              <a:t>       </a:t>
            </a:r>
            <a:r>
              <a:rPr lang="zh-CN" altLang="en-US" sz="3000" b="1" dirty="0" smtClean="0">
                <a:solidFill>
                  <a:srgbClr val="C00000"/>
                </a:solidFill>
              </a:rPr>
              <a:t>其散文疏朗简净，韵味悠长，显示了他的文学功底。</a:t>
            </a:r>
            <a:endParaRPr lang="zh-CN" altLang="en-US" sz="3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背景链接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altLang="zh-CN" b="1" dirty="0" smtClean="0">
                <a:solidFill>
                  <a:srgbClr val="C00000"/>
                </a:solidFill>
              </a:rPr>
              <a:t>          </a:t>
            </a:r>
            <a:r>
              <a:rPr lang="zh-CN" altLang="en-US" b="1" dirty="0" smtClean="0">
                <a:solidFill>
                  <a:srgbClr val="C00000"/>
                </a:solidFill>
              </a:rPr>
              <a:t>兰亭，是东晋会稽山阴县（今浙江绍兴市）城西南郊的名胜。其地有湖，“湖南有天柱山，湖口有亭，号曰兰亭”。东晋建立后，南渡的中原士族在山水清丽的会稽广置园田别墅。风景幽绝的兰亭，就成为当时社会名流们集会游玩的地方。</a:t>
            </a:r>
            <a:endParaRPr lang="en-US" altLang="zh-CN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en-US" altLang="zh-CN" b="1" dirty="0">
                <a:solidFill>
                  <a:srgbClr val="C00000"/>
                </a:solidFill>
              </a:rPr>
              <a:t> </a:t>
            </a:r>
            <a:r>
              <a:rPr lang="en-US" altLang="zh-CN" b="1" dirty="0" smtClean="0">
                <a:solidFill>
                  <a:srgbClr val="C00000"/>
                </a:solidFill>
              </a:rPr>
              <a:t>         </a:t>
            </a:r>
            <a:r>
              <a:rPr lang="zh-CN" altLang="en-US" b="1" dirty="0" smtClean="0">
                <a:solidFill>
                  <a:srgbClr val="C00000"/>
                </a:solidFill>
              </a:rPr>
              <a:t>东晋穆帝永和九年（</a:t>
            </a:r>
            <a:r>
              <a:rPr lang="en-US" altLang="zh-CN" b="1" dirty="0" smtClean="0">
                <a:solidFill>
                  <a:srgbClr val="C00000"/>
                </a:solidFill>
              </a:rPr>
              <a:t>353</a:t>
            </a:r>
            <a:r>
              <a:rPr lang="zh-CN" altLang="en-US" b="1" dirty="0" smtClean="0">
                <a:solidFill>
                  <a:srgbClr val="C00000"/>
                </a:solidFill>
              </a:rPr>
              <a:t>）三月三日，时任会稽内使（相当于郡太守）的</a:t>
            </a:r>
            <a:r>
              <a:rPr lang="en-US" altLang="zh-CN" b="1" dirty="0" smtClean="0">
                <a:solidFill>
                  <a:srgbClr val="C00000"/>
                </a:solidFill>
              </a:rPr>
              <a:t>51</a:t>
            </a:r>
            <a:r>
              <a:rPr lang="zh-CN" altLang="en-US" b="1" dirty="0" smtClean="0">
                <a:solidFill>
                  <a:srgbClr val="C00000"/>
                </a:solidFill>
              </a:rPr>
              <a:t>岁的王羲之，邀集友人谢安、孙绰等</a:t>
            </a:r>
            <a:r>
              <a:rPr lang="en-US" altLang="zh-CN" b="1" dirty="0" smtClean="0">
                <a:solidFill>
                  <a:srgbClr val="C00000"/>
                </a:solidFill>
              </a:rPr>
              <a:t>41</a:t>
            </a:r>
            <a:r>
              <a:rPr lang="zh-CN" altLang="en-US" b="1" dirty="0" smtClean="0">
                <a:solidFill>
                  <a:srgbClr val="C00000"/>
                </a:solidFill>
              </a:rPr>
              <a:t>人在兰亭集会，做曲水流觞之饮。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           </a:t>
            </a:r>
          </a:p>
          <a:p>
            <a:pPr>
              <a:buNone/>
            </a:pPr>
            <a:endParaRPr lang="en-US" altLang="zh-CN" b="1" dirty="0">
              <a:solidFill>
                <a:srgbClr val="C00000"/>
              </a:solidFill>
            </a:endParaRPr>
          </a:p>
          <a:p>
            <a:pPr>
              <a:buNone/>
            </a:pPr>
            <a:r>
              <a:rPr lang="en-US" altLang="zh-CN" b="1" dirty="0" smtClean="0">
                <a:solidFill>
                  <a:srgbClr val="C00000"/>
                </a:solidFill>
              </a:rPr>
              <a:t>            </a:t>
            </a:r>
            <a:r>
              <a:rPr lang="zh-CN" altLang="en-US" b="1" dirty="0" smtClean="0">
                <a:solidFill>
                  <a:srgbClr val="C00000"/>
                </a:solidFill>
              </a:rPr>
              <a:t>当时要求与会者每人作四言、五言诗各一首，事后将诗汇编成集，题名“兰亭集”，由王羲之将各人名爵及诗作一一记录，还作序一篇，记述其事，并抒写内心感触，这就是</a:t>
            </a:r>
            <a:r>
              <a:rPr lang="en-US" altLang="zh-CN" b="1" dirty="0" smtClean="0">
                <a:solidFill>
                  <a:srgbClr val="C00000"/>
                </a:solidFill>
              </a:rPr>
              <a:t>《</a:t>
            </a:r>
            <a:r>
              <a:rPr lang="zh-CN" altLang="en-US" b="1" dirty="0" smtClean="0">
                <a:solidFill>
                  <a:srgbClr val="C00000"/>
                </a:solidFill>
              </a:rPr>
              <a:t>兰亭集序</a:t>
            </a:r>
            <a:r>
              <a:rPr lang="en-US" altLang="zh-CN" b="1" dirty="0" smtClean="0">
                <a:solidFill>
                  <a:srgbClr val="C00000"/>
                </a:solidFill>
              </a:rPr>
              <a:t>》</a:t>
            </a:r>
            <a:r>
              <a:rPr lang="zh-CN" altLang="en-US" b="1" dirty="0" smtClean="0">
                <a:solidFill>
                  <a:srgbClr val="C00000"/>
                </a:solidFill>
              </a:rPr>
              <a:t>。</a:t>
            </a:r>
            <a:endParaRPr lang="en-US" altLang="zh-CN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   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序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b="1" dirty="0" smtClean="0">
                <a:solidFill>
                  <a:srgbClr val="C00000"/>
                </a:solidFill>
              </a:rPr>
              <a:t>        </a:t>
            </a:r>
            <a:r>
              <a:rPr lang="zh-CN" altLang="en-US" b="1" dirty="0" smtClean="0">
                <a:solidFill>
                  <a:srgbClr val="C00000"/>
                </a:solidFill>
              </a:rPr>
              <a:t>“序”是一种文体，有两种：一是赠序，一是书序。后者一般写在书或文集的前面，内容多是介绍书的内容和特色、成书经过、写书目的等。有的近似论说文，有的则如说明文，还有的写法上同散文笔调，这一类的多是为诗歌唱和的集子而作。</a:t>
            </a:r>
            <a:endParaRPr lang="en-US" altLang="zh-CN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en-US" altLang="zh-CN" b="1" dirty="0">
                <a:solidFill>
                  <a:srgbClr val="C00000"/>
                </a:solidFill>
              </a:rPr>
              <a:t> </a:t>
            </a:r>
            <a:r>
              <a:rPr lang="en-US" altLang="zh-CN" b="1" dirty="0" smtClean="0">
                <a:solidFill>
                  <a:srgbClr val="C00000"/>
                </a:solidFill>
              </a:rPr>
              <a:t>          《</a:t>
            </a:r>
            <a:r>
              <a:rPr lang="zh-CN" altLang="en-US" b="1" dirty="0" smtClean="0">
                <a:solidFill>
                  <a:srgbClr val="C00000"/>
                </a:solidFill>
              </a:rPr>
              <a:t>兰亭集序</a:t>
            </a:r>
            <a:r>
              <a:rPr lang="en-US" altLang="zh-CN" b="1" dirty="0" smtClean="0">
                <a:solidFill>
                  <a:srgbClr val="C00000"/>
                </a:solidFill>
              </a:rPr>
              <a:t>》</a:t>
            </a:r>
            <a:r>
              <a:rPr lang="zh-CN" altLang="en-US" b="1" dirty="0" smtClean="0">
                <a:solidFill>
                  <a:srgbClr val="C00000"/>
                </a:solidFill>
              </a:rPr>
              <a:t>就是写法上同散文笔调的一篇文章。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王羲之趣事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dirty="0" smtClean="0"/>
              <a:t>        </a:t>
            </a:r>
          </a:p>
          <a:p>
            <a:pPr>
              <a:buNone/>
            </a:pPr>
            <a:r>
              <a:rPr lang="en-US" altLang="zh-CN" dirty="0">
                <a:solidFill>
                  <a:srgbClr val="C00000"/>
                </a:solidFill>
              </a:rPr>
              <a:t> </a:t>
            </a:r>
            <a:r>
              <a:rPr lang="en-US" altLang="zh-CN" dirty="0" smtClean="0">
                <a:solidFill>
                  <a:srgbClr val="C00000"/>
                </a:solidFill>
              </a:rPr>
              <a:t>           </a:t>
            </a:r>
            <a:r>
              <a:rPr lang="zh-CN" altLang="en-US" b="1" dirty="0" smtClean="0">
                <a:solidFill>
                  <a:srgbClr val="C00000"/>
                </a:solidFill>
              </a:rPr>
              <a:t>时太尉郗鉴使门生求女婿与导，导令就东厢遍观子弟。门生归，谓鉴曰：“王氏诸少并佳，然闻信至，咸自矜持。惟一人在东床坦腹食，独若不闻。”鉴曰：“正此佳婿邪！”访之，乃羲之也，遂以女妻之。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6072230"/>
          </a:xfrm>
        </p:spPr>
        <p:txBody>
          <a:bodyPr/>
          <a:lstStyle/>
          <a:p>
            <a:pPr>
              <a:buNone/>
            </a:pPr>
            <a:r>
              <a:rPr lang="en-US" altLang="zh-CN" b="1" dirty="0" smtClean="0">
                <a:solidFill>
                  <a:srgbClr val="C00000"/>
                </a:solidFill>
              </a:rPr>
              <a:t>           </a:t>
            </a:r>
            <a:r>
              <a:rPr lang="zh-CN" altLang="en-US" b="1" dirty="0" smtClean="0">
                <a:solidFill>
                  <a:srgbClr val="C00000"/>
                </a:solidFill>
              </a:rPr>
              <a:t>性爱鹅，会稽有孤居姥养一鹅，善鸣，求市未能得，遂携亲友命驾就观。姥闻羲之将至，烹以待之，羲之叹惜弥日。</a:t>
            </a:r>
            <a:endParaRPr lang="en-US" altLang="zh-CN" b="1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en-US" altLang="zh-CN" b="1" dirty="0">
              <a:solidFill>
                <a:srgbClr val="C00000"/>
              </a:solidFill>
            </a:endParaRPr>
          </a:p>
          <a:p>
            <a:pPr>
              <a:buNone/>
            </a:pPr>
            <a:r>
              <a:rPr lang="en-US" altLang="zh-CN" b="1" dirty="0" smtClean="0">
                <a:solidFill>
                  <a:srgbClr val="C00000"/>
                </a:solidFill>
              </a:rPr>
              <a:t>          </a:t>
            </a:r>
            <a:r>
              <a:rPr lang="zh-CN" altLang="en-US" b="1" dirty="0" smtClean="0">
                <a:solidFill>
                  <a:srgbClr val="C00000"/>
                </a:solidFill>
              </a:rPr>
              <a:t>又尝在蕺山见一老姥，持六角竹扇卖之。羲之书其扇，各为五字。姥初有愠色。因谓姥曰：“但言是王右军书，以求百钱邪。”姥如其言，人竞买之。他日，姥又持竹扇来，羲之笑而不答。其书为世所重，皆此类也。</a:t>
            </a:r>
            <a:endParaRPr lang="en-US" altLang="zh-CN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en-US" altLang="zh-CN" b="1" dirty="0">
                <a:solidFill>
                  <a:srgbClr val="C00000"/>
                </a:solidFill>
              </a:rPr>
              <a:t> </a:t>
            </a:r>
            <a:r>
              <a:rPr lang="en-US" altLang="zh-CN" b="1" dirty="0" smtClean="0">
                <a:solidFill>
                  <a:srgbClr val="C00000"/>
                </a:solidFill>
              </a:rPr>
              <a:t>                                 </a:t>
            </a:r>
            <a:r>
              <a:rPr lang="zh-CN" altLang="en-US" b="1" dirty="0" smtClean="0">
                <a:solidFill>
                  <a:srgbClr val="C00000"/>
                </a:solidFill>
              </a:rPr>
              <a:t>（摘自</a:t>
            </a:r>
            <a:r>
              <a:rPr lang="en-US" altLang="zh-CN" b="1" dirty="0" smtClean="0">
                <a:solidFill>
                  <a:srgbClr val="C00000"/>
                </a:solidFill>
              </a:rPr>
              <a:t>《</a:t>
            </a:r>
            <a:r>
              <a:rPr lang="zh-CN" altLang="en-US" b="1" dirty="0" smtClean="0">
                <a:solidFill>
                  <a:srgbClr val="C00000"/>
                </a:solidFill>
              </a:rPr>
              <a:t>晋书</a:t>
            </a:r>
            <a:r>
              <a:rPr lang="en-US" altLang="zh-CN" b="1" dirty="0" smtClean="0">
                <a:solidFill>
                  <a:srgbClr val="C00000"/>
                </a:solidFill>
              </a:rPr>
              <a:t>.</a:t>
            </a:r>
            <a:r>
              <a:rPr lang="zh-CN" altLang="en-US" b="1" dirty="0" smtClean="0">
                <a:solidFill>
                  <a:srgbClr val="C00000"/>
                </a:solidFill>
              </a:rPr>
              <a:t>王羲之传</a:t>
            </a:r>
            <a:r>
              <a:rPr lang="en-US" altLang="zh-CN" b="1" dirty="0" smtClean="0">
                <a:solidFill>
                  <a:srgbClr val="C00000"/>
                </a:solidFill>
              </a:rPr>
              <a:t>》</a:t>
            </a:r>
            <a:r>
              <a:rPr lang="zh-CN" altLang="en-US" b="1" dirty="0" smtClean="0">
                <a:solidFill>
                  <a:srgbClr val="C00000"/>
                </a:solidFill>
              </a:rPr>
              <a:t>）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85918" y="785794"/>
            <a:ext cx="5572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第一、二段：叙事、写景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2976" y="1857364"/>
            <a:ext cx="692948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 smtClean="0">
                <a:solidFill>
                  <a:srgbClr val="FF0000"/>
                </a:solidFill>
              </a:rPr>
              <a:t>良辰：暮春之初、天朗气清、惠风和畅</a:t>
            </a:r>
            <a:endParaRPr lang="zh-CN" altLang="en-US" sz="3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4414" y="2857496"/>
            <a:ext cx="69294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 smtClean="0">
                <a:solidFill>
                  <a:srgbClr val="FF0000"/>
                </a:solidFill>
              </a:rPr>
              <a:t>美景：崇山峻岭，茂林修竹；清流激湍，    映带左右</a:t>
            </a:r>
            <a:endParaRPr lang="zh-CN" altLang="en-US" sz="30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14414" y="4143380"/>
            <a:ext cx="72866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 smtClean="0">
                <a:solidFill>
                  <a:srgbClr val="FF0000"/>
                </a:solidFill>
              </a:rPr>
              <a:t>乐事：一觞一咏、畅叙幽情；仰观宇宙之       大，俯察品类之盛；</a:t>
            </a:r>
            <a:r>
              <a:rPr lang="zh-CN" altLang="en-US" sz="3000" b="1" dirty="0" smtClean="0">
                <a:solidFill>
                  <a:srgbClr val="FF0000"/>
                </a:solidFill>
              </a:rPr>
              <a:t>游目骋怀</a:t>
            </a:r>
            <a:r>
              <a:rPr lang="zh-CN" altLang="en-US" sz="3000" b="1" dirty="0" smtClean="0">
                <a:solidFill>
                  <a:srgbClr val="FF0000"/>
                </a:solidFill>
              </a:rPr>
              <a:t>，极视听之   娱</a:t>
            </a:r>
            <a:endParaRPr lang="zh-CN" altLang="en-US" sz="30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2976" y="5786454"/>
            <a:ext cx="707236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 smtClean="0">
                <a:solidFill>
                  <a:srgbClr val="FF0000"/>
                </a:solidFill>
              </a:rPr>
              <a:t>赏心：信可乐也</a:t>
            </a:r>
            <a:endParaRPr lang="zh-CN" altLang="en-US" sz="3000" b="1" dirty="0">
              <a:solidFill>
                <a:srgbClr val="FF0000"/>
              </a:solidFill>
            </a:endParaRPr>
          </a:p>
        </p:txBody>
      </p:sp>
      <p:sp>
        <p:nvSpPr>
          <p:cNvPr id="10" name="太阳形 9"/>
          <p:cNvSpPr/>
          <p:nvPr/>
        </p:nvSpPr>
        <p:spPr>
          <a:xfrm>
            <a:off x="214282" y="571480"/>
            <a:ext cx="1285884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1113</TotalTime>
  <Words>772</Words>
  <Application>Microsoft Office PowerPoint</Application>
  <PresentationFormat>全屏显示(4:3)</PresentationFormat>
  <Paragraphs>36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幻灯片 1</vt:lpstr>
      <vt:lpstr>幻灯片 2</vt:lpstr>
      <vt:lpstr>幻灯片 3</vt:lpstr>
      <vt:lpstr>背景链接</vt:lpstr>
      <vt:lpstr>幻灯片 5</vt:lpstr>
      <vt:lpstr>序</vt:lpstr>
      <vt:lpstr>王羲之趣事</vt:lpstr>
      <vt:lpstr>幻灯片 8</vt:lpstr>
      <vt:lpstr>幻灯片 9</vt:lpstr>
      <vt:lpstr>幻灯片 10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</cp:lastModifiedBy>
  <cp:revision>语文备课大师【全免费】</cp:revision>
  <dcterms:created xsi:type="dcterms:W3CDTF">2017-12-20T07:30:51Z</dcterms:created>
  <dcterms:modified xsi:type="dcterms:W3CDTF">2017-12-21T12:31:07Z</dcterms:modified>
</cp:coreProperties>
</file>