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4" r:id="rId3"/>
    <p:sldId id="259" r:id="rId4"/>
    <p:sldId id="394" r:id="rId5"/>
    <p:sldId id="262" r:id="rId6"/>
    <p:sldId id="267" r:id="rId7"/>
    <p:sldId id="268" r:id="rId8"/>
    <p:sldId id="383" r:id="rId9"/>
    <p:sldId id="378" r:id="rId10"/>
    <p:sldId id="379" r:id="rId11"/>
    <p:sldId id="380" r:id="rId12"/>
    <p:sldId id="381" r:id="rId13"/>
    <p:sldId id="385" r:id="rId14"/>
    <p:sldId id="384" r:id="rId15"/>
    <p:sldId id="272" r:id="rId16"/>
    <p:sldId id="274" r:id="rId17"/>
    <p:sldId id="395" r:id="rId18"/>
    <p:sldId id="386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84"/>
        <p:guide pos="275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5" name="图片 14338" descr="jj"/>
          <p:cNvPicPr>
            <a:picLocks noChangeAspect="1"/>
          </p:cNvPicPr>
          <p:nvPr/>
        </p:nvPicPr>
        <p:blipFill>
          <a:blip r:embed="rId1">
            <a:lum bright="10001" contrast="4000"/>
          </a:blip>
          <a:stretch>
            <a:fillRect/>
          </a:stretch>
        </p:blipFill>
        <p:spPr>
          <a:xfrm>
            <a:off x="7620000" y="4419600"/>
            <a:ext cx="1050925" cy="1017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14339" descr="j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81000"/>
            <a:ext cx="898525" cy="484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14340" descr="jj"/>
          <p:cNvPicPr>
            <a:picLocks noChangeAspect="1"/>
          </p:cNvPicPr>
          <p:nvPr/>
        </p:nvPicPr>
        <p:blipFill>
          <a:blip r:embed="rId1">
            <a:lum bright="10001" contrast="4000"/>
          </a:blip>
          <a:stretch>
            <a:fillRect/>
          </a:stretch>
        </p:blipFill>
        <p:spPr>
          <a:xfrm>
            <a:off x="0" y="5840413"/>
            <a:ext cx="1050925" cy="1017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矩形 14341"/>
          <p:cNvSpPr/>
          <p:nvPr/>
        </p:nvSpPr>
        <p:spPr>
          <a:xfrm>
            <a:off x="3581400" y="1600200"/>
            <a:ext cx="4648200" cy="685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endParaRPr lang="zh-CN" altLang="en-US" sz="3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4763" y="538163"/>
            <a:ext cx="1279525" cy="578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千古隐逸之宗</a:t>
            </a:r>
            <a:endParaRPr lang="zh-CN" altLang="en-US" sz="7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99300" y="506413"/>
            <a:ext cx="1279525" cy="58451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zh-CN" sz="7200" b="1" dirty="0">
                <a:latin typeface="宋体" panose="02010600030101010101" pitchFamily="2" charset="-122"/>
                <a:sym typeface="宋体" panose="02010600030101010101" pitchFamily="2" charset="-122"/>
              </a:rPr>
              <a:t>百世田园之主</a:t>
            </a:r>
            <a:endParaRPr lang="zh-CN" altLang="zh-CN" sz="7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图片 1" descr="陶渊明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990" y="-6350"/>
            <a:ext cx="4321810" cy="6863715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3"/>
          <p:cNvSpPr>
            <a:spLocks noGrp="1"/>
          </p:cNvSpPr>
          <p:nvPr>
            <p:ph idx="1"/>
          </p:nvPr>
        </p:nvSpPr>
        <p:spPr>
          <a:xfrm>
            <a:off x="539750" y="692150"/>
            <a:ext cx="1871663" cy="4032250"/>
          </a:xfrm>
        </p:spPr>
        <p:txBody>
          <a:bodyPr vert="eaVert" wrap="square" lIns="91440" tIns="45720" rIns="91440" bIns="45720" anchor="t"/>
          <a:p>
            <a:pPr eaLnBrk="1" hangingPunct="1">
              <a:buClr>
                <a:schemeClr val="tx1"/>
              </a:buClr>
              <a:buNone/>
            </a:pPr>
            <a:r>
              <a:rPr lang="zh-CN" altLang="en-US" sz="4000" b="1" dirty="0">
                <a:solidFill>
                  <a:srgbClr val="CC0099"/>
                </a:solidFill>
              </a:rPr>
              <a:t>暧暧远人村，</a:t>
            </a:r>
            <a:endParaRPr lang="zh-CN" altLang="en-US" sz="4000" b="1" dirty="0">
              <a:solidFill>
                <a:srgbClr val="CC0099"/>
              </a:solidFill>
            </a:endParaRPr>
          </a:p>
          <a:p>
            <a:pPr eaLnBrk="1" hangingPunct="1">
              <a:buClr>
                <a:schemeClr val="tx1"/>
              </a:buClr>
              <a:buNone/>
            </a:pPr>
            <a:r>
              <a:rPr lang="zh-CN" altLang="en-US" sz="4000" b="1" dirty="0">
                <a:solidFill>
                  <a:srgbClr val="CC0099"/>
                </a:solidFill>
              </a:rPr>
              <a:t>    依依墟里烟。</a:t>
            </a:r>
            <a:endParaRPr lang="zh-CN" altLang="en-US" sz="4000" b="1" dirty="0">
              <a:solidFill>
                <a:srgbClr val="CC0099"/>
              </a:solidFill>
            </a:endParaRPr>
          </a:p>
        </p:txBody>
      </p:sp>
      <p:sp>
        <p:nvSpPr>
          <p:cNvPr id="14340" name="AutoShape 4"/>
          <p:cNvSpPr/>
          <p:nvPr/>
        </p:nvSpPr>
        <p:spPr>
          <a:xfrm>
            <a:off x="2916238" y="1484313"/>
            <a:ext cx="4679950" cy="1081087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00"/>
          </a:solidFill>
          <a:ln w="9525">
            <a:noFill/>
          </a:ln>
        </p:spPr>
        <p:txBody>
          <a:bodyPr/>
          <a:p>
            <a:pPr marL="342900" indent="-342900"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远景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412" name="云形标注 17411"/>
          <p:cNvSpPr/>
          <p:nvPr/>
        </p:nvSpPr>
        <p:spPr>
          <a:xfrm>
            <a:off x="4154805" y="4181475"/>
            <a:ext cx="2548890" cy="1979930"/>
          </a:xfrm>
          <a:prstGeom prst="cloudCallout">
            <a:avLst>
              <a:gd name="adj1" fmla="val -119046"/>
              <a:gd name="adj2" fmla="val -92343"/>
            </a:avLst>
          </a:prstGeom>
          <a:solidFill>
            <a:srgbClr val="FFFF00"/>
          </a:solidFill>
          <a:ln w="9525">
            <a:noFill/>
          </a:ln>
        </p:spPr>
        <p:txBody>
          <a:bodyPr/>
          <a:p>
            <a:pPr marL="342900" indent="-342900" algn="ctr"/>
            <a:r>
              <a:rPr lang="zh-CN" altLang="en-US" sz="3200" b="1" dirty="0">
                <a:latin typeface="Arial" panose="020B0604020202020204" pitchFamily="34" charset="0"/>
              </a:rPr>
              <a:t>安详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 algn="ctr"/>
            <a:r>
              <a:rPr lang="zh-CN" altLang="en-US" sz="3200" b="1" dirty="0">
                <a:latin typeface="Arial" panose="020B0604020202020204" pitchFamily="34" charset="0"/>
              </a:rPr>
              <a:t>舒缓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 algn="ctr"/>
            <a:r>
              <a:rPr lang="zh-CN" altLang="en-US" sz="3200" b="1" dirty="0">
                <a:latin typeface="Arial" panose="020B0604020202020204" pitchFamily="34" charset="0"/>
              </a:rPr>
              <a:t>柔和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174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6" name="图片 35845" descr="图片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文本框 35846"/>
          <p:cNvSpPr txBox="1"/>
          <p:nvPr/>
        </p:nvSpPr>
        <p:spPr>
          <a:xfrm>
            <a:off x="900113" y="836613"/>
            <a:ext cx="3167062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狗吠深巷中，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鸡鸣桑树颠。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5848" name="云形标注 35847"/>
          <p:cNvSpPr/>
          <p:nvPr/>
        </p:nvSpPr>
        <p:spPr>
          <a:xfrm>
            <a:off x="3924300" y="188913"/>
            <a:ext cx="3455988" cy="1439862"/>
          </a:xfrm>
          <a:prstGeom prst="cloudCallout">
            <a:avLst>
              <a:gd name="adj1" fmla="val -20324"/>
              <a:gd name="adj2" fmla="val 93991"/>
            </a:avLst>
          </a:prstGeom>
          <a:noFill/>
          <a:ln w="9525">
            <a:noFill/>
          </a:ln>
        </p:spPr>
        <p:txBody>
          <a:bodyPr/>
          <a:p>
            <a:pPr marL="342900" indent="-342900"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49" name="云形标注 35848"/>
          <p:cNvSpPr/>
          <p:nvPr/>
        </p:nvSpPr>
        <p:spPr>
          <a:xfrm>
            <a:off x="4356100" y="333375"/>
            <a:ext cx="1656080" cy="1079500"/>
          </a:xfrm>
          <a:prstGeom prst="cloudCallout">
            <a:avLst>
              <a:gd name="adj1" fmla="val -67750"/>
              <a:gd name="adj2" fmla="val 71324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p>
            <a:pPr marL="342900" indent="-342900" algn="ctr"/>
            <a:r>
              <a:rPr lang="zh-CN" altLang="en-US" sz="3200" b="1" dirty="0">
                <a:latin typeface="Arial" panose="020B0604020202020204" pitchFamily="34" charset="0"/>
              </a:rPr>
              <a:t>动景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5850" name="云形标注 35849"/>
          <p:cNvSpPr/>
          <p:nvPr/>
        </p:nvSpPr>
        <p:spPr>
          <a:xfrm>
            <a:off x="4500880" y="2060575"/>
            <a:ext cx="3573780" cy="1225550"/>
          </a:xfrm>
          <a:prstGeom prst="cloudCallout">
            <a:avLst>
              <a:gd name="adj1" fmla="val -80819"/>
              <a:gd name="adj2" fmla="val -30778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p>
            <a:pPr marL="342900" indent="-342900" algn="ctr"/>
            <a:r>
              <a:rPr lang="zh-CN" altLang="en-US" sz="3200" b="1" dirty="0">
                <a:latin typeface="Arial" panose="020B0604020202020204" pitchFamily="34" charset="0"/>
              </a:rPr>
              <a:t>以动衬静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5851" name="云形标注 35850"/>
          <p:cNvSpPr/>
          <p:nvPr/>
        </p:nvSpPr>
        <p:spPr>
          <a:xfrm>
            <a:off x="2339975" y="3933825"/>
            <a:ext cx="3671888" cy="1296988"/>
          </a:xfrm>
          <a:prstGeom prst="cloudCallout">
            <a:avLst>
              <a:gd name="adj1" fmla="val -60852"/>
              <a:gd name="adj2" fmla="val -149019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p>
            <a:pPr marL="342900" indent="-342900"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宁静、和平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 bldLvl="0" animBg="1"/>
      <p:bldP spid="35850" grpId="0" bldLvl="0" animBg="1"/>
      <p:bldP spid="3585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0773" name="图片 160772" descr="12342006204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60350"/>
            <a:ext cx="4495800" cy="635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0772" name="图片 160771" descr="untitl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8" y="191135"/>
            <a:ext cx="7127875" cy="630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774" name="文本框 160773"/>
          <p:cNvSpPr txBox="1"/>
          <p:nvPr/>
        </p:nvSpPr>
        <p:spPr>
          <a:xfrm>
            <a:off x="7156450" y="191135"/>
            <a:ext cx="16744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白描</a:t>
            </a:r>
            <a:r>
              <a:rPr lang="zh-CN" altLang="en-US" sz="2800" b="1" dirty="0">
                <a:latin typeface="Times New Roman" panose="02020603050405020304" pitchFamily="18" charset="0"/>
              </a:rPr>
              <a:t>：描写景物的时候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以简洁、质朴的语言，粗线条勾画景物轮廓的方法。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077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077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077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077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>
                                            <p:txEl>
                                              <p:charRg st="1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0774">
                                            <p:txEl>
                                              <p:charRg st="1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0774">
                                            <p:txEl>
                                              <p:charRg st="1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0774">
                                            <p:txEl>
                                              <p:charRg st="11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0774">
                                            <p:txEl>
                                              <p:charRg st="11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Rectangle 2"/>
          <p:cNvSpPr/>
          <p:nvPr/>
        </p:nvSpPr>
        <p:spPr>
          <a:xfrm>
            <a:off x="0" y="0"/>
            <a:ext cx="79248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田园农家生活：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3" name="AutoShape 3"/>
          <p:cNvSpPr/>
          <p:nvPr/>
        </p:nvSpPr>
        <p:spPr>
          <a:xfrm>
            <a:off x="2872105" y="1587500"/>
            <a:ext cx="389255" cy="4391025"/>
          </a:xfrm>
          <a:prstGeom prst="leftBrace">
            <a:avLst>
              <a:gd name="adj1" fmla="val 42371"/>
              <a:gd name="adj2" fmla="val 39773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sz="2400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4" name="Text Box 4"/>
          <p:cNvSpPr txBox="1"/>
          <p:nvPr/>
        </p:nvSpPr>
        <p:spPr>
          <a:xfrm>
            <a:off x="3505200" y="1447800"/>
            <a:ext cx="1800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方宅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5" name="Text Box 5"/>
          <p:cNvSpPr txBox="1"/>
          <p:nvPr/>
        </p:nvSpPr>
        <p:spPr>
          <a:xfrm>
            <a:off x="3536950" y="2024063"/>
            <a:ext cx="15843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草屋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6" name="Text Box 6"/>
          <p:cNvSpPr txBox="1"/>
          <p:nvPr/>
        </p:nvSpPr>
        <p:spPr>
          <a:xfrm>
            <a:off x="3536950" y="2600325"/>
            <a:ext cx="1657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榆柳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7" name="Text Box 7"/>
          <p:cNvSpPr txBox="1"/>
          <p:nvPr/>
        </p:nvSpPr>
        <p:spPr>
          <a:xfrm>
            <a:off x="3586163" y="3176588"/>
            <a:ext cx="18716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桃李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8" name="Text Box 8"/>
          <p:cNvSpPr txBox="1"/>
          <p:nvPr/>
        </p:nvSpPr>
        <p:spPr>
          <a:xfrm>
            <a:off x="3581400" y="4829175"/>
            <a:ext cx="1657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狗吠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9" name="Text Box 9"/>
          <p:cNvSpPr txBox="1"/>
          <p:nvPr/>
        </p:nvSpPr>
        <p:spPr>
          <a:xfrm>
            <a:off x="3571875" y="5408613"/>
            <a:ext cx="16573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</a:rPr>
              <a:t>鸡鸣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0" name="Text Box 10"/>
          <p:cNvSpPr txBox="1"/>
          <p:nvPr/>
        </p:nvSpPr>
        <p:spPr>
          <a:xfrm>
            <a:off x="3581400" y="3679825"/>
            <a:ext cx="1800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村庄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1" name="Text Box 11"/>
          <p:cNvSpPr txBox="1"/>
          <p:nvPr/>
        </p:nvSpPr>
        <p:spPr>
          <a:xfrm>
            <a:off x="3578225" y="4184650"/>
            <a:ext cx="1727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炊烟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2" name="AutoShape 12"/>
          <p:cNvSpPr/>
          <p:nvPr/>
        </p:nvSpPr>
        <p:spPr>
          <a:xfrm>
            <a:off x="4890135" y="3818255"/>
            <a:ext cx="117475" cy="725805"/>
          </a:xfrm>
          <a:prstGeom prst="rightBrace">
            <a:avLst>
              <a:gd name="adj1" fmla="val 6519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3" name="AutoShape 13"/>
          <p:cNvSpPr/>
          <p:nvPr/>
        </p:nvSpPr>
        <p:spPr>
          <a:xfrm>
            <a:off x="4890135" y="5045075"/>
            <a:ext cx="135890" cy="792480"/>
          </a:xfrm>
          <a:prstGeom prst="rightBrace">
            <a:avLst>
              <a:gd name="adj1" fmla="val 4331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8" name="Text Box 18"/>
          <p:cNvSpPr txBox="1"/>
          <p:nvPr/>
        </p:nvSpPr>
        <p:spPr>
          <a:xfrm>
            <a:off x="6882765" y="5181283"/>
            <a:ext cx="611188" cy="4413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静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5379" name="Text Box 19"/>
          <p:cNvSpPr txBox="1"/>
          <p:nvPr/>
        </p:nvSpPr>
        <p:spPr>
          <a:xfrm>
            <a:off x="5762625" y="5181600"/>
            <a:ext cx="4889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动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5380" name="Line 20"/>
          <p:cNvSpPr/>
          <p:nvPr/>
        </p:nvSpPr>
        <p:spPr>
          <a:xfrm>
            <a:off x="6403340" y="5401945"/>
            <a:ext cx="479425" cy="63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5381" name="Text Box 21"/>
          <p:cNvSpPr txBox="1"/>
          <p:nvPr/>
        </p:nvSpPr>
        <p:spPr>
          <a:xfrm>
            <a:off x="6403340" y="489077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衬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66584" name="Rectangle 24"/>
          <p:cNvSpPr/>
          <p:nvPr/>
        </p:nvSpPr>
        <p:spPr>
          <a:xfrm>
            <a:off x="381000" y="2057400"/>
            <a:ext cx="1042988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清幽  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优美   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安定    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和谐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和平  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宁静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5383" name="Text Box 28"/>
          <p:cNvSpPr txBox="1"/>
          <p:nvPr/>
        </p:nvSpPr>
        <p:spPr>
          <a:xfrm>
            <a:off x="1424305" y="2809875"/>
            <a:ext cx="14484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白描</a:t>
            </a:r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sz="3600" b="1" dirty="0">
                <a:latin typeface="Arial" panose="020B0604020202020204" pitchFamily="34" charset="0"/>
              </a:rPr>
              <a:t>手法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79160" y="1844675"/>
            <a:ext cx="2057400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表明诗人向往田园美景、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村居之乐，批判官场庸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俗、污浊、虚伪、黑暗、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尔虞我诈。</a:t>
            </a:r>
            <a:endParaRPr lang="en-US" altLang="zh-CN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AutoShape 12"/>
          <p:cNvSpPr/>
          <p:nvPr/>
        </p:nvSpPr>
        <p:spPr>
          <a:xfrm>
            <a:off x="4863465" y="1587500"/>
            <a:ext cx="144145" cy="1936115"/>
          </a:xfrm>
          <a:prstGeom prst="rightBrace">
            <a:avLst>
              <a:gd name="adj1" fmla="val 6519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6025" y="1999615"/>
            <a:ext cx="736600" cy="11112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00B050"/>
                </a:solidFill>
                <a:latin typeface="黑体" panose="02010600030101010101" charset="-122"/>
                <a:ea typeface="黑体" panose="02010600030101010101" charset="-122"/>
              </a:rPr>
              <a:t>近景</a:t>
            </a:r>
            <a:endParaRPr lang="zh-CN" altLang="en-US" sz="3600" b="1">
              <a:solidFill>
                <a:srgbClr val="00B05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6025" y="3625215"/>
            <a:ext cx="736600" cy="11112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solidFill>
                  <a:srgbClr val="00B050"/>
                </a:solidFill>
                <a:latin typeface="黑体" panose="02010600030101010101" charset="-122"/>
                <a:ea typeface="黑体" panose="02010600030101010101" charset="-122"/>
              </a:rPr>
              <a:t>远景</a:t>
            </a:r>
            <a:endParaRPr lang="zh-CN" altLang="en-US" sz="3600" b="1">
              <a:solidFill>
                <a:srgbClr val="00B05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66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15363" grpId="0" bldLvl="0" animBg="1"/>
      <p:bldP spid="66565" grpId="0"/>
      <p:bldP spid="66566" grpId="0"/>
      <p:bldP spid="66567" grpId="0"/>
      <p:bldP spid="66568" grpId="0"/>
      <p:bldP spid="66569" grpId="0"/>
      <p:bldP spid="66570" grpId="0"/>
      <p:bldP spid="66571" grpId="0"/>
      <p:bldP spid="15383" grpId="0"/>
      <p:bldP spid="3" grpId="0" bldLvl="0" animBg="1"/>
      <p:bldP spid="4" grpId="0"/>
      <p:bldP spid="15372" grpId="0" bldLvl="0" animBg="1"/>
      <p:bldP spid="5" grpId="0"/>
      <p:bldP spid="15373" grpId="0" bldLvl="0" animBg="1"/>
      <p:bldP spid="15378" grpId="0"/>
      <p:bldP spid="15381" grpId="0"/>
      <p:bldP spid="15379" grpId="0"/>
      <p:bldP spid="66584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8" name="Text Box 4"/>
          <p:cNvSpPr txBox="1"/>
          <p:nvPr/>
        </p:nvSpPr>
        <p:spPr>
          <a:xfrm>
            <a:off x="114935" y="326390"/>
            <a:ext cx="38862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归去如何</a:t>
            </a:r>
            <a:r>
              <a:rPr lang="en-US" altLang="zh-CN" sz="4800" b="1" dirty="0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?</a:t>
            </a:r>
            <a:endParaRPr lang="en-US" altLang="zh-CN" sz="4800" b="1" dirty="0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93189" name="Text Box 5"/>
          <p:cNvSpPr txBox="1"/>
          <p:nvPr/>
        </p:nvSpPr>
        <p:spPr>
          <a:xfrm>
            <a:off x="238125" y="166497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诗句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3190" name="Text Box 6"/>
          <p:cNvSpPr txBox="1"/>
          <p:nvPr/>
        </p:nvSpPr>
        <p:spPr>
          <a:xfrm>
            <a:off x="1723390" y="1664653"/>
            <a:ext cx="6908800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户庭无尘杂，虚室有余闲。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久在樊笼里，复得返自然。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3191" name="Line 7"/>
          <p:cNvSpPr/>
          <p:nvPr/>
        </p:nvSpPr>
        <p:spPr>
          <a:xfrm>
            <a:off x="3200400" y="2362200"/>
            <a:ext cx="152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3192" name="Line 8"/>
          <p:cNvSpPr/>
          <p:nvPr/>
        </p:nvSpPr>
        <p:spPr>
          <a:xfrm>
            <a:off x="6553200" y="2362200"/>
            <a:ext cx="1600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3193" name="Line 9"/>
          <p:cNvSpPr/>
          <p:nvPr/>
        </p:nvSpPr>
        <p:spPr>
          <a:xfrm>
            <a:off x="3200400" y="3048000"/>
            <a:ext cx="106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3194" name="Line 10"/>
          <p:cNvSpPr/>
          <p:nvPr/>
        </p:nvSpPr>
        <p:spPr>
          <a:xfrm>
            <a:off x="7086600" y="30480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3195" name="Text Box 11"/>
          <p:cNvSpPr txBox="1"/>
          <p:nvPr/>
        </p:nvSpPr>
        <p:spPr>
          <a:xfrm>
            <a:off x="2609215" y="1018540"/>
            <a:ext cx="62071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安逸、悠闲、自在、愉悦欣喜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93196" name="Text Box 12"/>
          <p:cNvSpPr txBox="1"/>
          <p:nvPr/>
        </p:nvSpPr>
        <p:spPr>
          <a:xfrm>
            <a:off x="238125" y="3397885"/>
            <a:ext cx="745109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思考</a:t>
            </a:r>
            <a:r>
              <a:rPr lang="en-US" altLang="zh-CN" sz="2800" b="1" dirty="0">
                <a:latin typeface="Arial" panose="020B0604020202020204" pitchFamily="34" charset="0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</a:rPr>
              <a:t>从中可以见出作者的人格倾向和精神追求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是怎样的</a:t>
            </a:r>
            <a:r>
              <a:rPr lang="en-US" altLang="zh-CN" sz="2800" b="1" dirty="0">
                <a:latin typeface="Arial" panose="020B0604020202020204" pitchFamily="34" charset="0"/>
              </a:rPr>
              <a:t>?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93197" name="Text Box 13"/>
          <p:cNvSpPr txBox="1"/>
          <p:nvPr/>
        </p:nvSpPr>
        <p:spPr>
          <a:xfrm>
            <a:off x="238125" y="4889500"/>
            <a:ext cx="8296275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厌恶官场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热爱田园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追求精神上的自由和独立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!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89" grpId="0"/>
      <p:bldP spid="93190" grpId="0"/>
      <p:bldP spid="93195" grpId="0"/>
      <p:bldP spid="93196" grpId="0"/>
      <p:bldP spid="9319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6" name="Text Box 4"/>
          <p:cNvSpPr txBox="1"/>
          <p:nvPr/>
        </p:nvSpPr>
        <p:spPr>
          <a:xfrm>
            <a:off x="212725" y="-76200"/>
            <a:ext cx="38976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探究讨论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5237" name="Text Box 5"/>
          <p:cNvSpPr txBox="1"/>
          <p:nvPr/>
        </p:nvSpPr>
        <p:spPr>
          <a:xfrm>
            <a:off x="304165" y="609600"/>
            <a:ext cx="64935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latin typeface="Arial" panose="020B0604020202020204" pitchFamily="34" charset="0"/>
              </a:rPr>
              <a:t>如果你能穿越到陶渊明所处的时代，面对相同的处境，你会选择“归隐”还是“做官”？</a:t>
            </a:r>
            <a:endParaRPr lang="zh-CN" altLang="en-US" sz="36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7414" name="Text Box 7"/>
          <p:cNvSpPr txBox="1"/>
          <p:nvPr/>
        </p:nvSpPr>
        <p:spPr>
          <a:xfrm>
            <a:off x="6308725" y="3603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95241" name="Text Box 9"/>
          <p:cNvSpPr txBox="1"/>
          <p:nvPr/>
        </p:nvSpPr>
        <p:spPr>
          <a:xfrm>
            <a:off x="19685" y="2642870"/>
            <a:ext cx="630555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sz="3200" b="1" dirty="0">
                <a:solidFill>
                  <a:srgbClr val="FF0000"/>
                </a:solidFill>
                <a:latin typeface="Arial" panose="020B0604020202020204" pitchFamily="34" charset="0"/>
              </a:rPr>
              <a:t>“我不能为五斗米折腰向乡里小儿”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5242" name="Text Box 10"/>
          <p:cNvSpPr txBox="1"/>
          <p:nvPr/>
        </p:nvSpPr>
        <p:spPr>
          <a:xfrm>
            <a:off x="19685" y="3603625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7030A0"/>
                </a:solidFill>
                <a:latin typeface="Arial" panose="020B0604020202020204" pitchFamily="34" charset="0"/>
              </a:rPr>
              <a:t>五次出仕，四次归隐</a:t>
            </a:r>
            <a:endParaRPr lang="zh-CN" altLang="en-US" sz="32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95243" name="Text Box 11"/>
          <p:cNvSpPr txBox="1"/>
          <p:nvPr/>
        </p:nvSpPr>
        <p:spPr>
          <a:xfrm>
            <a:off x="19685" y="4566285"/>
            <a:ext cx="3041015" cy="534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</a:rPr>
              <a:t>晚年生活并不好</a:t>
            </a:r>
            <a:endParaRPr lang="zh-CN" altLang="en-US" sz="3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pic>
        <p:nvPicPr>
          <p:cNvPr id="17420" name="Picture 14" descr="20110731_26eede40-249a-4209-98cb-484fa0c001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2240" y="27305"/>
            <a:ext cx="2635885" cy="4462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47" name="Text Box 15"/>
          <p:cNvSpPr txBox="1"/>
          <p:nvPr/>
        </p:nvSpPr>
        <p:spPr>
          <a:xfrm>
            <a:off x="19685" y="6172200"/>
            <a:ext cx="66706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不戚戚于贫贱，不汲汲于富贵。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5248" name="Text Box 16"/>
          <p:cNvSpPr txBox="1"/>
          <p:nvPr/>
        </p:nvSpPr>
        <p:spPr>
          <a:xfrm>
            <a:off x="48260" y="5299710"/>
            <a:ext cx="6248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达则兼济天下，穷则独善其身。</a:t>
            </a:r>
            <a:r>
              <a:rPr lang="zh-CN" altLang="en-US" sz="3600" dirty="0">
                <a:latin typeface="Arial" panose="020B0604020202020204" pitchFamily="34" charset="0"/>
              </a:rPr>
              <a:t> 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17423" name="AutoShape 17">
            <a:hlinkClick r:id="" action="ppaction://hlinkshowjump?jump=nextslide"/>
          </p:cNvPr>
          <p:cNvSpPr/>
          <p:nvPr/>
        </p:nvSpPr>
        <p:spPr>
          <a:xfrm>
            <a:off x="8458200" y="6400800"/>
            <a:ext cx="381000" cy="304800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  <p:bldP spid="95237" grpId="0"/>
      <p:bldP spid="95241" grpId="0"/>
      <p:bldP spid="95242" grpId="0"/>
      <p:bldP spid="95243" grpId="0"/>
      <p:bldP spid="95247" grpId="0"/>
      <p:bldP spid="952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Text Box 3"/>
          <p:cNvSpPr txBox="1"/>
          <p:nvPr/>
        </p:nvSpPr>
        <p:spPr>
          <a:xfrm>
            <a:off x="4764088" y="3017838"/>
            <a:ext cx="5762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归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7524" name="Text Box 4"/>
          <p:cNvSpPr txBox="1"/>
          <p:nvPr/>
        </p:nvSpPr>
        <p:spPr>
          <a:xfrm>
            <a:off x="4765675" y="2286000"/>
            <a:ext cx="5762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7525" name="Text Box 5"/>
          <p:cNvSpPr txBox="1"/>
          <p:nvPr/>
        </p:nvSpPr>
        <p:spPr>
          <a:xfrm>
            <a:off x="1957388" y="2362200"/>
            <a:ext cx="7191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厌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7526" name="Text Box 6"/>
          <p:cNvSpPr txBox="1"/>
          <p:nvPr/>
        </p:nvSpPr>
        <p:spPr>
          <a:xfrm>
            <a:off x="1954213" y="3154363"/>
            <a:ext cx="7191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弃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7527" name="Text Box 7"/>
          <p:cNvSpPr txBox="1"/>
          <p:nvPr/>
        </p:nvSpPr>
        <p:spPr>
          <a:xfrm>
            <a:off x="4703763" y="1023938"/>
            <a:ext cx="1727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3366FF"/>
                </a:solidFill>
                <a:latin typeface="Arial" panose="020B0604020202020204" pitchFamily="34" charset="0"/>
              </a:rPr>
              <a:t>田园</a:t>
            </a:r>
            <a:r>
              <a:rPr lang="zh-CN" altLang="en-US" sz="3200" b="1" dirty="0">
                <a:solidFill>
                  <a:srgbClr val="3366FF"/>
                </a:solidFill>
                <a:latin typeface="Arial" panose="020B0604020202020204" pitchFamily="34" charset="0"/>
              </a:rPr>
              <a:t>：</a:t>
            </a:r>
            <a:endParaRPr lang="zh-CN" altLang="en-US" sz="2400" dirty="0">
              <a:solidFill>
                <a:srgbClr val="3366FF"/>
              </a:solidFill>
              <a:latin typeface="Arial" panose="020B0604020202020204" pitchFamily="34" charset="0"/>
            </a:endParaRPr>
          </a:p>
        </p:txBody>
      </p:sp>
      <p:sp>
        <p:nvSpPr>
          <p:cNvPr id="107529" name="Text Box 9"/>
          <p:cNvSpPr txBox="1">
            <a:spLocks noChangeArrowheads="1"/>
          </p:cNvSpPr>
          <p:nvPr/>
        </p:nvSpPr>
        <p:spPr bwMode="auto">
          <a:xfrm>
            <a:off x="6070600" y="1785938"/>
            <a:ext cx="2520950" cy="2774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方宅    草屋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榆柳    桃李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村庄    炊烟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狗吠    鸡鸣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530" name="Text Box 10"/>
          <p:cNvSpPr txBox="1">
            <a:spLocks noChangeArrowheads="1"/>
          </p:cNvSpPr>
          <p:nvPr/>
        </p:nvSpPr>
        <p:spPr bwMode="auto">
          <a:xfrm>
            <a:off x="-228600" y="1100138"/>
            <a:ext cx="2057400" cy="1465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3600" b="1" kern="1200" cap="none" spc="0" normalizeH="0" baseline="0" noProof="0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官场：</a:t>
            </a:r>
            <a:endParaRPr kumimoji="0" lang="zh-CN" altLang="en-US" sz="3600" b="1" kern="1200" cap="none" spc="0" normalizeH="0" baseline="0" noProof="0" dirty="0">
              <a:solidFill>
                <a:srgbClr val="33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endParaRPr kumimoji="0" lang="zh-CN" altLang="en-US" sz="36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7531" name="Picture 11" descr="陶04"/>
          <p:cNvPicPr>
            <a:picLocks noGrp="1" noChangeAspect="1"/>
          </p:cNvPicPr>
          <p:nvPr>
            <p:ph/>
          </p:nvPr>
        </p:nvPicPr>
        <p:blipFill>
          <a:blip r:embed="rId1">
            <a:lum bright="6000" contrast="30000"/>
          </a:blip>
          <a:srcRect/>
          <a:stretch>
            <a:fillRect/>
          </a:stretch>
        </p:blipFill>
        <p:spPr>
          <a:xfrm>
            <a:off x="2809875" y="1674813"/>
            <a:ext cx="1616075" cy="3049587"/>
          </a:xfrm>
        </p:spPr>
      </p:pic>
      <p:sp>
        <p:nvSpPr>
          <p:cNvPr id="107532" name="Line 12"/>
          <p:cNvSpPr/>
          <p:nvPr/>
        </p:nvSpPr>
        <p:spPr>
          <a:xfrm flipH="1">
            <a:off x="1524000" y="3022600"/>
            <a:ext cx="108108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7533" name="Line 13"/>
          <p:cNvSpPr/>
          <p:nvPr/>
        </p:nvSpPr>
        <p:spPr>
          <a:xfrm>
            <a:off x="4621213" y="2984500"/>
            <a:ext cx="10795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7534" name="Text Box 14"/>
          <p:cNvSpPr txBox="1">
            <a:spLocks noChangeArrowheads="1"/>
          </p:cNvSpPr>
          <p:nvPr/>
        </p:nvSpPr>
        <p:spPr bwMode="auto">
          <a:xfrm>
            <a:off x="6072188" y="1023938"/>
            <a:ext cx="309721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solidFill>
                  <a:srgbClr val="3366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闲适、幽美</a:t>
            </a:r>
            <a:endParaRPr kumimoji="0" lang="zh-CN" altLang="en-US" sz="3600" b="1" kern="1200" cap="none" spc="0" normalizeH="0" baseline="0" noProof="0">
              <a:solidFill>
                <a:srgbClr val="33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539" name="Text Box 19"/>
          <p:cNvSpPr txBox="1"/>
          <p:nvPr/>
        </p:nvSpPr>
        <p:spPr>
          <a:xfrm>
            <a:off x="1390650" y="1095375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黑暗</a:t>
            </a:r>
            <a:endParaRPr lang="zh-CN" altLang="en-US" sz="3600" b="1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8" name="Text Box 20"/>
          <p:cNvSpPr txBox="1"/>
          <p:nvPr/>
        </p:nvSpPr>
        <p:spPr>
          <a:xfrm>
            <a:off x="592138" y="0"/>
            <a:ext cx="2532062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600" b="1" dirty="0">
                <a:latin typeface="华文新魏" panose="02010800040101010101" charset="-122"/>
                <a:ea typeface="华文新魏" panose="02010800040101010101" charset="-122"/>
              </a:rPr>
              <a:t>小结</a:t>
            </a:r>
            <a:endParaRPr lang="zh-CN" altLang="en-US" sz="66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07541" name="Text Box 21"/>
          <p:cNvSpPr txBox="1">
            <a:spLocks noChangeArrowheads="1"/>
          </p:cNvSpPr>
          <p:nvPr/>
        </p:nvSpPr>
        <p:spPr bwMode="auto">
          <a:xfrm>
            <a:off x="228600" y="2073275"/>
            <a:ext cx="1000125" cy="15541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尘网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樊笼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600" y="5105400"/>
            <a:ext cx="5562600" cy="1138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主旨：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厌恶官场  向往田园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b="1" dirty="0">
              <a:solidFill>
                <a:srgbClr val="FF66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600" y="5872163"/>
            <a:ext cx="6223000" cy="11382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手法：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白描   以动衬静   借景抒情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b="1" dirty="0">
              <a:solidFill>
                <a:srgbClr val="FF66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10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4" grpId="0"/>
      <p:bldP spid="107525" grpId="0"/>
      <p:bldP spid="107526" grpId="0"/>
      <p:bldP spid="107527" grpId="0"/>
      <p:bldP spid="107529" grpId="0" bldLvl="0" animBg="1"/>
      <p:bldP spid="107530" grpId="0" bldLvl="0" animBg="1"/>
      <p:bldP spid="107534" grpId="0" bldLvl="0" animBg="1"/>
      <p:bldP spid="107539" grpId="0"/>
      <p:bldP spid="107541" grpId="0" bldLvl="0" animBg="1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75" y="1165860"/>
            <a:ext cx="5826760" cy="4526280"/>
          </a:xfrm>
        </p:spPr>
        <p:txBody>
          <a:bodyPr/>
          <a:p>
            <a:endParaRPr lang="zh-CN" altLang="en-US"/>
          </a:p>
          <a:p>
            <a:pPr marL="0" indent="0">
              <a:buNone/>
            </a:pPr>
            <a:r>
              <a:t>       </a:t>
            </a:r>
            <a:r>
              <a:rPr sz="4000" b="1">
                <a:solidFill>
                  <a:srgbClr val="0105B1"/>
                </a:solidFill>
              </a:rPr>
              <a:t>人的一生总是在不断的追求，当这追求如夜空中的星斗可望而不可即的时候，会有烦恼和痛苦，你要做的</a:t>
            </a:r>
            <a:r>
              <a:rPr sz="4000" b="1">
                <a:solidFill>
                  <a:srgbClr val="FF0000"/>
                </a:solidFill>
              </a:rPr>
              <a:t>不是在困苦中消沉，而是要学会舍得。</a:t>
            </a:r>
            <a:endParaRPr sz="4000" b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flipH="1" flipV="1">
            <a:off x="4375150" y="4028440"/>
            <a:ext cx="75755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endParaRPr lang="en-US" altLang="zh-CN" sz="72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7420" name="Picture 14" descr="20110731_26eede40-249a-4209-98cb-484fa0c001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8720" y="495300"/>
            <a:ext cx="2635885" cy="4462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矩形 15369"/>
          <p:cNvSpPr>
            <a:spLocks noChangeArrowheads="1" noChangeShapeType="1" noTextEdit="1"/>
          </p:cNvSpPr>
          <p:nvPr/>
        </p:nvSpPr>
        <p:spPr bwMode="auto">
          <a:xfrm>
            <a:off x="692785" y="431165"/>
            <a:ext cx="4726940" cy="113157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-443"/>
              </a:avLst>
            </a:prstTxWarp>
          </a:bodyPr>
          <a:p>
            <a:pPr algn="ctr"/>
            <a:r>
              <a:rPr lang="zh-CN" altLang="zh-CN" sz="3300" b="1" kern="10">
                <a:ln w="9525">
                  <a:solidFill>
                    <a:srgbClr val="993300"/>
                  </a:solidFill>
                  <a:round/>
                </a:ln>
                <a:solidFill>
                  <a:srgbClr val="993366"/>
                </a:solidFill>
                <a:effectLst>
                  <a:outerShdw dist="53882" dir="2700000" algn="ctr" rotWithShape="0">
                    <a:srgbClr val="C0C0C0">
                      <a:alpha val="78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与同学们共勉</a:t>
            </a:r>
            <a:endParaRPr lang="zh-CN" altLang="zh-CN" sz="3300" b="1" kern="10">
              <a:ln w="9525">
                <a:solidFill>
                  <a:srgbClr val="993300"/>
                </a:solidFill>
                <a:round/>
              </a:ln>
              <a:solidFill>
                <a:srgbClr val="993366"/>
              </a:solidFill>
              <a:effectLst>
                <a:outerShdw dist="53882" dir="2700000" algn="ctr" rotWithShape="0">
                  <a:srgbClr val="C0C0C0">
                    <a:alpha val="78998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53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7"/>
          <p:cNvSpPr txBox="1"/>
          <p:nvPr/>
        </p:nvSpPr>
        <p:spPr>
          <a:xfrm>
            <a:off x="4424045" y="4071938"/>
            <a:ext cx="923925" cy="20161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陶渊明</a:t>
            </a:r>
            <a:endParaRPr lang="zh-CN" altLang="en-US" sz="4800" b="1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4099" name="Rectangle 10"/>
          <p:cNvSpPr/>
          <p:nvPr/>
        </p:nvSpPr>
        <p:spPr>
          <a:xfrm>
            <a:off x="4431983" y="4005263"/>
            <a:ext cx="63500" cy="187325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0" name="Rectangle 11"/>
          <p:cNvSpPr/>
          <p:nvPr/>
        </p:nvSpPr>
        <p:spPr>
          <a:xfrm>
            <a:off x="4424045" y="4000500"/>
            <a:ext cx="865188" cy="71438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1" name="Rectangle 12"/>
          <p:cNvSpPr/>
          <p:nvPr/>
        </p:nvSpPr>
        <p:spPr>
          <a:xfrm>
            <a:off x="5251133" y="4071938"/>
            <a:ext cx="46037" cy="18065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2" name="Rectangle 13"/>
          <p:cNvSpPr/>
          <p:nvPr/>
        </p:nvSpPr>
        <p:spPr>
          <a:xfrm>
            <a:off x="4431983" y="5876925"/>
            <a:ext cx="865187" cy="730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3" name="Text Box 15"/>
          <p:cNvSpPr txBox="1"/>
          <p:nvPr/>
        </p:nvSpPr>
        <p:spPr>
          <a:xfrm>
            <a:off x="250825" y="3644900"/>
            <a:ext cx="458788" cy="25193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4104" name="Picture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067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5" name="TextBox 10"/>
          <p:cNvSpPr txBox="1"/>
          <p:nvPr/>
        </p:nvSpPr>
        <p:spPr>
          <a:xfrm>
            <a:off x="4786313" y="6286500"/>
            <a:ext cx="38576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4106" name="文本框 1"/>
          <p:cNvSpPr txBox="1"/>
          <p:nvPr/>
        </p:nvSpPr>
        <p:spPr>
          <a:xfrm>
            <a:off x="5894705" y="257175"/>
            <a:ext cx="1106170" cy="63963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eaVert" wrap="square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归园田居︵其一︶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201295" y="1317625"/>
            <a:ext cx="9269730" cy="2568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>
                <a:latin typeface="黑体" panose="02010600030101010101" charset="-122"/>
                <a:ea typeface="黑体" panose="02010600030101010101" charset="-122"/>
              </a:rPr>
              <a:t>少无适俗韵，性本爱丘山。误落尘网中，一去三十年。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>
                <a:latin typeface="黑体" panose="02010600030101010101" charset="-122"/>
                <a:ea typeface="黑体" panose="02010600030101010101" charset="-122"/>
              </a:rPr>
              <a:t>羁鸟恋旧林，池鱼思故渊。开荒南野际，守拙归园田。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>
                <a:latin typeface="黑体" panose="02010600030101010101" charset="-122"/>
                <a:ea typeface="黑体" panose="02010600030101010101" charset="-122"/>
              </a:rPr>
              <a:t>方宅十余亩，草屋八九间。榆柳荫后檐，桃李罗堂前。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>
                <a:latin typeface="黑体" panose="02010600030101010101" charset="-122"/>
                <a:ea typeface="黑体" panose="02010600030101010101" charset="-122"/>
              </a:rPr>
              <a:t>暧暧远人村，依依墟里烟。狗吠深巷中，鸡鸣桑树颠。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800" b="1">
                <a:latin typeface="黑体" panose="02010600030101010101" charset="-122"/>
                <a:ea typeface="黑体" panose="02010600030101010101" charset="-122"/>
              </a:rPr>
              <a:t>户庭无尘杂，虚室有余闲。久在樊笼里，复得返自然。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1295" y="4291965"/>
            <a:ext cx="734314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>
                <a:solidFill>
                  <a:srgbClr val="0105B1"/>
                </a:solidFill>
                <a:latin typeface="华文新魏" panose="02010800040101010101" charset="-122"/>
                <a:ea typeface="华文新魏" panose="02010800040101010101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105B1"/>
                </a:solidFill>
                <a:latin typeface="华文新魏" panose="02010800040101010101" charset="-122"/>
                <a:ea typeface="华文新魏" panose="02010800040101010101" charset="-122"/>
                <a:cs typeface="宋体" panose="02010600030101010101" pitchFamily="2" charset="-122"/>
              </a:rPr>
              <a:t>全文围绕“归”字写了哪几个问题？</a:t>
            </a:r>
            <a:endParaRPr lang="zh-CN" altLang="en-US" sz="3200" b="1">
              <a:solidFill>
                <a:srgbClr val="0105B1"/>
              </a:solidFill>
              <a:latin typeface="华文新魏" panose="02010800040101010101" charset="-122"/>
              <a:ea typeface="华文新魏" panose="02010800040101010101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105B1"/>
                </a:solidFill>
                <a:latin typeface="华文新魏" panose="02010800040101010101" charset="-122"/>
                <a:ea typeface="华文新魏" panose="02010800040101010101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0105B1"/>
                </a:solidFill>
                <a:latin typeface="华文新魏" panose="02010800040101010101" charset="-122"/>
                <a:ea typeface="华文新魏" panose="02010800040101010101" charset="-122"/>
                <a:cs typeface="宋体" panose="02010600030101010101" pitchFamily="2" charset="-122"/>
              </a:rPr>
              <a:t>作者又是如何来回答这些问题的？从诗中找到依据并加以分析。（分析的时候可以从诗句中的关键字着手）</a:t>
            </a:r>
            <a:endParaRPr lang="zh-CN" altLang="en-US" sz="2800" b="1">
              <a:solidFill>
                <a:srgbClr val="0105B1"/>
              </a:solidFill>
              <a:latin typeface="华文新魏" panose="02010800040101010101" charset="-122"/>
              <a:ea typeface="华文新魏" panose="02010800040101010101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41245" y="386080"/>
            <a:ext cx="426720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归园田居（其一）</a:t>
            </a:r>
            <a:endParaRPr lang="zh-CN" altLang="en-US" sz="4000" b="1" dirty="0">
              <a:solidFill>
                <a:srgbClr val="FF0000"/>
              </a:solidFill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338" grpId="0"/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AutoShape 2"/>
          <p:cNvSpPr/>
          <p:nvPr/>
        </p:nvSpPr>
        <p:spPr>
          <a:xfrm>
            <a:off x="3707130" y="3093720"/>
            <a:ext cx="936625" cy="792163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17694720">
                <a:pos x="2147483647" y="2147483647"/>
              </a:cxn>
              <a:cxn ang="11796480">
                <a:pos x="2147483647" y="2147483647"/>
              </a:cxn>
              <a:cxn ang="589824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685800" y="1066800"/>
            <a:ext cx="426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华文宋体" panose="02010600040101010101" charset="-122"/>
              </a:rPr>
              <a:t>         </a:t>
            </a:r>
            <a:endParaRPr lang="en-US" altLang="zh-CN" sz="2800" b="1" dirty="0">
              <a:latin typeface="Times New Roman" panose="02020603050405020304" pitchFamily="18" charset="0"/>
              <a:ea typeface="华文宋体" panose="02010600040101010101" charset="-122"/>
            </a:endParaRPr>
          </a:p>
        </p:txBody>
      </p:sp>
      <p:sp>
        <p:nvSpPr>
          <p:cNvPr id="105477" name="Text Box 5"/>
          <p:cNvSpPr txBox="1"/>
          <p:nvPr/>
        </p:nvSpPr>
        <p:spPr>
          <a:xfrm>
            <a:off x="3851910" y="2252345"/>
            <a:ext cx="838200" cy="222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　　　　　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　                                    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归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　　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　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5479" name="Line 7"/>
          <p:cNvSpPr/>
          <p:nvPr/>
        </p:nvSpPr>
        <p:spPr>
          <a:xfrm>
            <a:off x="3001645" y="2661920"/>
            <a:ext cx="503238" cy="4318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5480" name="Line 8"/>
          <p:cNvSpPr/>
          <p:nvPr/>
        </p:nvSpPr>
        <p:spPr>
          <a:xfrm>
            <a:off x="4686300" y="3886200"/>
            <a:ext cx="647700" cy="5048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5481" name="Line 9"/>
          <p:cNvSpPr/>
          <p:nvPr/>
        </p:nvSpPr>
        <p:spPr>
          <a:xfrm flipH="1">
            <a:off x="3122930" y="4089400"/>
            <a:ext cx="584200" cy="38735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5482" name="Line 10"/>
          <p:cNvSpPr/>
          <p:nvPr/>
        </p:nvSpPr>
        <p:spPr>
          <a:xfrm flipV="1">
            <a:off x="4714558" y="2661603"/>
            <a:ext cx="504825" cy="4318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5486" name="Text Box 14"/>
          <p:cNvSpPr txBox="1"/>
          <p:nvPr/>
        </p:nvSpPr>
        <p:spPr>
          <a:xfrm>
            <a:off x="891540" y="2082483"/>
            <a:ext cx="20193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从何而归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87" name="Text Box 15"/>
          <p:cNvSpPr txBox="1"/>
          <p:nvPr/>
        </p:nvSpPr>
        <p:spPr>
          <a:xfrm>
            <a:off x="5334000" y="2082165"/>
            <a:ext cx="20193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为何而归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88" name="Text Box 16"/>
          <p:cNvSpPr txBox="1"/>
          <p:nvPr/>
        </p:nvSpPr>
        <p:spPr>
          <a:xfrm>
            <a:off x="976313" y="4220845"/>
            <a:ext cx="252888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归向何处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? 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　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89" name="Text Box 17"/>
          <p:cNvSpPr txBox="1"/>
          <p:nvPr/>
        </p:nvSpPr>
        <p:spPr>
          <a:xfrm>
            <a:off x="5334000" y="4220845"/>
            <a:ext cx="2019300" cy="85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归去如何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5366" name="矩形 15369"/>
          <p:cNvSpPr>
            <a:spLocks noChangeArrowheads="1" noChangeShapeType="1" noTextEdit="1"/>
          </p:cNvSpPr>
          <p:nvPr/>
        </p:nvSpPr>
        <p:spPr bwMode="auto">
          <a:xfrm>
            <a:off x="827485" y="69771"/>
            <a:ext cx="3024188" cy="91797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p>
            <a:pPr algn="ctr"/>
            <a:r>
              <a:rPr lang="zh-CN" altLang="en-US" sz="3300" b="1" kern="10">
                <a:ln w="9525">
                  <a:solidFill>
                    <a:srgbClr val="993300"/>
                  </a:solidFill>
                  <a:round/>
                </a:ln>
                <a:solidFill>
                  <a:srgbClr val="993366"/>
                </a:solidFill>
                <a:effectLst>
                  <a:outerShdw dist="53882" dir="2700000" algn="ctr" rotWithShape="0">
                    <a:srgbClr val="C0C0C0">
                      <a:alpha val="78998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品析诗歌</a:t>
            </a:r>
            <a:endParaRPr lang="zh-CN" altLang="en-US" sz="3300" b="1" kern="10">
              <a:ln w="9525">
                <a:solidFill>
                  <a:srgbClr val="993300"/>
                </a:solidFill>
                <a:round/>
              </a:ln>
              <a:solidFill>
                <a:srgbClr val="993366"/>
              </a:solidFill>
              <a:effectLst>
                <a:outerShdw dist="53882" dir="2700000" algn="ctr" rotWithShape="0">
                  <a:srgbClr val="C0C0C0">
                    <a:alpha val="78998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105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105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bldLvl="0" animBg="1"/>
      <p:bldP spid="105477" grpId="0"/>
      <p:bldP spid="105486" grpId="0"/>
      <p:bldP spid="105487" grpId="0"/>
      <p:bldP spid="105488" grpId="0"/>
      <p:bldP spid="1054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5" name="Text Box 5"/>
          <p:cNvSpPr txBox="1"/>
          <p:nvPr/>
        </p:nvSpPr>
        <p:spPr>
          <a:xfrm>
            <a:off x="76200" y="441325"/>
            <a:ext cx="38754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从何而归？</a:t>
            </a:r>
            <a:endParaRPr lang="zh-CN" altLang="en-US" sz="4800" b="1" dirty="0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304800" y="127095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诗句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1600835" y="1448118"/>
            <a:ext cx="5266690" cy="1076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误落尘网中，  一去三十年。</a:t>
            </a:r>
            <a:endParaRPr lang="zh-CN" altLang="en-US" sz="32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  <a:p>
            <a:pPr algn="l">
              <a:lnSpc>
                <a:spcPct val="7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久在樊笼里，  复得返自然。</a:t>
            </a:r>
            <a:endParaRPr lang="zh-CN" altLang="en-US" sz="3200" b="1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  <p:sp>
        <p:nvSpPr>
          <p:cNvPr id="5132" name="Text Box 12"/>
          <p:cNvSpPr txBox="1"/>
          <p:nvPr/>
        </p:nvSpPr>
        <p:spPr>
          <a:xfrm>
            <a:off x="4403725" y="564515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（官场）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133" name="Text Box 13"/>
          <p:cNvSpPr txBox="1"/>
          <p:nvPr/>
        </p:nvSpPr>
        <p:spPr>
          <a:xfrm>
            <a:off x="288925" y="3063875"/>
            <a:ext cx="671576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latin typeface="Arial" panose="020B0604020202020204" pitchFamily="34" charset="0"/>
              </a:rPr>
              <a:t>尘网、</a:t>
            </a:r>
            <a:r>
              <a:rPr lang="zh-CN" altLang="en-US" sz="3200" b="1" dirty="0">
                <a:sym typeface="+mn-ea"/>
              </a:rPr>
              <a:t>樊笼</a:t>
            </a:r>
            <a:r>
              <a:rPr lang="zh-CN" altLang="en-US" sz="3200" b="1" dirty="0">
                <a:latin typeface="Arial" panose="020B0604020202020204" pitchFamily="34" charset="0"/>
              </a:rPr>
              <a:t>：比喻庸俗污浊的官场。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5134" name="Text Box 14"/>
          <p:cNvSpPr txBox="1"/>
          <p:nvPr/>
        </p:nvSpPr>
        <p:spPr>
          <a:xfrm>
            <a:off x="304800" y="3902075"/>
            <a:ext cx="75507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en-US" altLang="zh-CN" sz="3200" b="1" dirty="0">
                <a:sym typeface="+mn-ea"/>
              </a:rPr>
              <a:t>       </a:t>
            </a:r>
            <a:r>
              <a:rPr lang="zh-CN" altLang="en-US" sz="3200" b="1" dirty="0">
                <a:sym typeface="+mn-ea"/>
              </a:rPr>
              <a:t>表达自己对官场生活的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厌恶</a:t>
            </a:r>
            <a:r>
              <a:rPr lang="zh-CN" altLang="en-US" sz="3200" b="1" dirty="0">
                <a:sym typeface="+mn-ea"/>
              </a:rPr>
              <a:t>，“误落尘网中，一去三十年”，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沉痛悔恨</a:t>
            </a:r>
            <a:r>
              <a:rPr lang="zh-CN" altLang="en-US" sz="3200" b="1" dirty="0">
                <a:sym typeface="+mn-ea"/>
              </a:rPr>
              <a:t>误入仕途的生活。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7" grpId="0"/>
      <p:bldP spid="5134" grpId="0"/>
      <p:bldP spid="5132" grpId="0"/>
      <p:bldP spid="51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3" name="Text Box 5"/>
          <p:cNvSpPr txBox="1"/>
          <p:nvPr/>
        </p:nvSpPr>
        <p:spPr>
          <a:xfrm>
            <a:off x="-76200" y="212725"/>
            <a:ext cx="32435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为何而归？</a:t>
            </a:r>
            <a:endParaRPr lang="zh-CN" altLang="en-US" sz="4800" b="1" dirty="0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89094" name="Text Box 6"/>
          <p:cNvSpPr txBox="1"/>
          <p:nvPr/>
        </p:nvSpPr>
        <p:spPr>
          <a:xfrm>
            <a:off x="76200" y="138271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rPr>
              <a:t>诗句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9095" name="Text Box 7"/>
          <p:cNvSpPr txBox="1"/>
          <p:nvPr/>
        </p:nvSpPr>
        <p:spPr>
          <a:xfrm>
            <a:off x="1539875" y="1371600"/>
            <a:ext cx="75374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少无适俗韵，性本爱丘山。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6" name="Text Box 8"/>
          <p:cNvSpPr txBox="1"/>
          <p:nvPr/>
        </p:nvSpPr>
        <p:spPr>
          <a:xfrm>
            <a:off x="1524000" y="2452688"/>
            <a:ext cx="75374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羁鸟恋旧林，池鱼思故渊。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7" name="Line 9"/>
          <p:cNvSpPr/>
          <p:nvPr/>
        </p:nvSpPr>
        <p:spPr>
          <a:xfrm>
            <a:off x="2209800" y="21336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9098" name="Line 10"/>
          <p:cNvSpPr/>
          <p:nvPr/>
        </p:nvSpPr>
        <p:spPr>
          <a:xfrm>
            <a:off x="6553200" y="2133600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9099" name="Text Box 11"/>
          <p:cNvSpPr txBox="1"/>
          <p:nvPr/>
        </p:nvSpPr>
        <p:spPr>
          <a:xfrm>
            <a:off x="974725" y="3973195"/>
            <a:ext cx="8991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一“无”一“爱”说明诗人本性爱田园。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89100" name="Text Box 12"/>
          <p:cNvSpPr txBox="1"/>
          <p:nvPr/>
        </p:nvSpPr>
        <p:spPr>
          <a:xfrm>
            <a:off x="974725" y="4907280"/>
            <a:ext cx="7327265" cy="1076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B0F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00B0F0"/>
                </a:solidFill>
                <a:latin typeface="Arial" panose="020B0604020202020204" pitchFamily="34" charset="0"/>
              </a:rPr>
              <a:t>羁鸟”、“池鱼”说明诗人身在官场，</a:t>
            </a:r>
            <a:endParaRPr lang="zh-CN" altLang="en-US" sz="3200" b="1" dirty="0">
              <a:solidFill>
                <a:srgbClr val="00B0F0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00B0F0"/>
                </a:solidFill>
                <a:latin typeface="Arial" panose="020B0604020202020204" pitchFamily="34" charset="0"/>
              </a:rPr>
              <a:t>而心系田园的心情。</a:t>
            </a:r>
            <a:endParaRPr lang="zh-CN" altLang="en-US" sz="32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89101" name="Line 13"/>
          <p:cNvSpPr/>
          <p:nvPr/>
        </p:nvSpPr>
        <p:spPr>
          <a:xfrm>
            <a:off x="1600200" y="3276600"/>
            <a:ext cx="1219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9102" name="Line 14"/>
          <p:cNvSpPr/>
          <p:nvPr/>
        </p:nvSpPr>
        <p:spPr>
          <a:xfrm>
            <a:off x="5334000" y="32766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9105" name="Freeform 17"/>
          <p:cNvSpPr/>
          <p:nvPr/>
        </p:nvSpPr>
        <p:spPr>
          <a:xfrm>
            <a:off x="2887663" y="3208338"/>
            <a:ext cx="538162" cy="130175"/>
          </a:xfrm>
          <a:custGeom>
            <a:avLst/>
            <a:gdLst>
              <a:gd name="txL" fmla="*/ 0 w 339"/>
              <a:gd name="txT" fmla="*/ 0 h 82"/>
              <a:gd name="txR" fmla="*/ 339 w 339"/>
              <a:gd name="txB" fmla="*/ 82 h 82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339" h="82">
                <a:moveTo>
                  <a:pt x="0" y="54"/>
                </a:moveTo>
                <a:cubicBezTo>
                  <a:pt x="6" y="48"/>
                  <a:pt x="13" y="43"/>
                  <a:pt x="19" y="36"/>
                </a:cubicBezTo>
                <a:cubicBezTo>
                  <a:pt x="26" y="28"/>
                  <a:pt x="26" y="9"/>
                  <a:pt x="37" y="9"/>
                </a:cubicBezTo>
                <a:cubicBezTo>
                  <a:pt x="46" y="9"/>
                  <a:pt x="40" y="29"/>
                  <a:pt x="46" y="36"/>
                </a:cubicBezTo>
                <a:cubicBezTo>
                  <a:pt x="53" y="45"/>
                  <a:pt x="65" y="48"/>
                  <a:pt x="74" y="54"/>
                </a:cubicBezTo>
                <a:cubicBezTo>
                  <a:pt x="83" y="48"/>
                  <a:pt x="94" y="44"/>
                  <a:pt x="101" y="36"/>
                </a:cubicBezTo>
                <a:cubicBezTo>
                  <a:pt x="107" y="29"/>
                  <a:pt x="101" y="9"/>
                  <a:pt x="110" y="9"/>
                </a:cubicBezTo>
                <a:cubicBezTo>
                  <a:pt x="119" y="9"/>
                  <a:pt x="114" y="28"/>
                  <a:pt x="119" y="36"/>
                </a:cubicBezTo>
                <a:cubicBezTo>
                  <a:pt x="124" y="43"/>
                  <a:pt x="132" y="48"/>
                  <a:pt x="138" y="54"/>
                </a:cubicBezTo>
                <a:cubicBezTo>
                  <a:pt x="178" y="44"/>
                  <a:pt x="197" y="41"/>
                  <a:pt x="211" y="0"/>
                </a:cubicBezTo>
                <a:cubicBezTo>
                  <a:pt x="237" y="39"/>
                  <a:pt x="225" y="55"/>
                  <a:pt x="266" y="82"/>
                </a:cubicBezTo>
                <a:cubicBezTo>
                  <a:pt x="300" y="60"/>
                  <a:pt x="321" y="36"/>
                  <a:pt x="339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106" name="Freeform 18"/>
          <p:cNvSpPr/>
          <p:nvPr/>
        </p:nvSpPr>
        <p:spPr>
          <a:xfrm>
            <a:off x="6561138" y="3192463"/>
            <a:ext cx="542925" cy="187325"/>
          </a:xfrm>
          <a:custGeom>
            <a:avLst/>
            <a:gdLst>
              <a:gd name="txL" fmla="*/ 0 w 342"/>
              <a:gd name="txT" fmla="*/ 0 h 118"/>
              <a:gd name="txR" fmla="*/ 342 w 342"/>
              <a:gd name="txB" fmla="*/ 118 h 118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342" h="118">
                <a:moveTo>
                  <a:pt x="0" y="92"/>
                </a:moveTo>
                <a:cubicBezTo>
                  <a:pt x="21" y="59"/>
                  <a:pt x="35" y="40"/>
                  <a:pt x="73" y="28"/>
                </a:cubicBezTo>
                <a:cubicBezTo>
                  <a:pt x="79" y="37"/>
                  <a:pt x="88" y="45"/>
                  <a:pt x="91" y="55"/>
                </a:cubicBezTo>
                <a:cubicBezTo>
                  <a:pt x="97" y="73"/>
                  <a:pt x="87" y="97"/>
                  <a:pt x="100" y="110"/>
                </a:cubicBezTo>
                <a:cubicBezTo>
                  <a:pt x="108" y="118"/>
                  <a:pt x="110" y="91"/>
                  <a:pt x="118" y="83"/>
                </a:cubicBezTo>
                <a:cubicBezTo>
                  <a:pt x="126" y="75"/>
                  <a:pt x="137" y="70"/>
                  <a:pt x="146" y="64"/>
                </a:cubicBezTo>
                <a:cubicBezTo>
                  <a:pt x="149" y="55"/>
                  <a:pt x="147" y="41"/>
                  <a:pt x="155" y="37"/>
                </a:cubicBezTo>
                <a:cubicBezTo>
                  <a:pt x="170" y="30"/>
                  <a:pt x="194" y="57"/>
                  <a:pt x="201" y="64"/>
                </a:cubicBezTo>
                <a:cubicBezTo>
                  <a:pt x="204" y="73"/>
                  <a:pt x="201" y="87"/>
                  <a:pt x="210" y="92"/>
                </a:cubicBezTo>
                <a:cubicBezTo>
                  <a:pt x="240" y="108"/>
                  <a:pt x="241" y="63"/>
                  <a:pt x="246" y="55"/>
                </a:cubicBezTo>
                <a:cubicBezTo>
                  <a:pt x="251" y="48"/>
                  <a:pt x="259" y="43"/>
                  <a:pt x="265" y="37"/>
                </a:cubicBezTo>
                <a:cubicBezTo>
                  <a:pt x="271" y="46"/>
                  <a:pt x="278" y="54"/>
                  <a:pt x="283" y="64"/>
                </a:cubicBezTo>
                <a:cubicBezTo>
                  <a:pt x="287" y="73"/>
                  <a:pt x="283" y="89"/>
                  <a:pt x="292" y="92"/>
                </a:cubicBezTo>
                <a:cubicBezTo>
                  <a:pt x="297" y="93"/>
                  <a:pt x="336" y="63"/>
                  <a:pt x="338" y="55"/>
                </a:cubicBezTo>
                <a:cubicBezTo>
                  <a:pt x="342" y="37"/>
                  <a:pt x="338" y="18"/>
                  <a:pt x="338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107" name="Text Box 19"/>
          <p:cNvSpPr txBox="1"/>
          <p:nvPr/>
        </p:nvSpPr>
        <p:spPr>
          <a:xfrm>
            <a:off x="2819400" y="323215"/>
            <a:ext cx="5410200" cy="614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400" b="1" dirty="0">
                <a:latin typeface="Arial" panose="020B0604020202020204" pitchFamily="34" charset="0"/>
              </a:rPr>
              <a:t>热爱田园生活，厌恶官场</a:t>
            </a:r>
            <a:endParaRPr lang="zh-CN" altLang="en-US" sz="3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/>
      <p:bldP spid="89094" grpId="0"/>
      <p:bldP spid="89095" grpId="0"/>
      <p:bldP spid="89099" grpId="0"/>
      <p:bldP spid="89096" grpId="0"/>
      <p:bldP spid="89100" grpId="0"/>
      <p:bldP spid="891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7" name="Text Box 5"/>
          <p:cNvSpPr txBox="1"/>
          <p:nvPr/>
        </p:nvSpPr>
        <p:spPr>
          <a:xfrm>
            <a:off x="441325" y="1862138"/>
            <a:ext cx="13055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chemeClr val="tx1"/>
                </a:solidFill>
                <a:latin typeface="Arial" panose="020B0604020202020204" pitchFamily="34" charset="0"/>
              </a:rPr>
              <a:t>诗句</a:t>
            </a:r>
            <a:endParaRPr lang="zh-CN" altLang="en-US" sz="44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0118" name="Text Box 6"/>
          <p:cNvSpPr txBox="1"/>
          <p:nvPr/>
        </p:nvSpPr>
        <p:spPr>
          <a:xfrm>
            <a:off x="1981200" y="1873250"/>
            <a:ext cx="690880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开荒南野际，守拙归园田。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0119" name="Line 7"/>
          <p:cNvSpPr/>
          <p:nvPr/>
        </p:nvSpPr>
        <p:spPr>
          <a:xfrm>
            <a:off x="5562600" y="2667000"/>
            <a:ext cx="99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0120" name="Text Box 8"/>
          <p:cNvSpPr txBox="1"/>
          <p:nvPr/>
        </p:nvSpPr>
        <p:spPr>
          <a:xfrm>
            <a:off x="376238" y="3211513"/>
            <a:ext cx="777716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思考</a:t>
            </a:r>
            <a:r>
              <a:rPr lang="en-US" altLang="zh-CN" sz="3600" b="1" dirty="0">
                <a:latin typeface="Arial" panose="020B0604020202020204" pitchFamily="34" charset="0"/>
              </a:rPr>
              <a:t>:</a:t>
            </a:r>
            <a:r>
              <a:rPr lang="zh-CN" altLang="en-US" sz="3600" b="1" dirty="0">
                <a:latin typeface="Arial" panose="020B0604020202020204" pitchFamily="34" charset="0"/>
              </a:rPr>
              <a:t>为什么要守拙</a:t>
            </a:r>
            <a:r>
              <a:rPr lang="en-US" altLang="zh-CN" sz="3600" b="1" dirty="0">
                <a:latin typeface="Arial" panose="020B0604020202020204" pitchFamily="34" charset="0"/>
              </a:rPr>
              <a:t>?</a:t>
            </a:r>
            <a:r>
              <a:rPr lang="zh-CN" altLang="en-US" sz="3600" b="1" dirty="0">
                <a:latin typeface="Arial" panose="020B0604020202020204" pitchFamily="34" charset="0"/>
              </a:rPr>
              <a:t>言外之意是什么</a:t>
            </a:r>
            <a:r>
              <a:rPr lang="en-US" altLang="zh-CN" sz="3600" b="1" dirty="0">
                <a:latin typeface="Arial" panose="020B0604020202020204" pitchFamily="34" charset="0"/>
              </a:rPr>
              <a:t>?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90121" name="Text Box 9"/>
          <p:cNvSpPr txBox="1"/>
          <p:nvPr/>
        </p:nvSpPr>
        <p:spPr>
          <a:xfrm>
            <a:off x="477838" y="4540250"/>
            <a:ext cx="706945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为保持自己精神上的自由和独立。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9093" name="Text Box 5"/>
          <p:cNvSpPr txBox="1"/>
          <p:nvPr/>
        </p:nvSpPr>
        <p:spPr>
          <a:xfrm>
            <a:off x="-76200" y="212725"/>
            <a:ext cx="32435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为何而归？</a:t>
            </a:r>
            <a:endParaRPr lang="zh-CN" altLang="en-US" sz="4800" b="1" dirty="0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  <p:bldP spid="90118" grpId="0"/>
      <p:bldP spid="90120" grpId="0"/>
      <p:bldP spid="90121" grpId="0"/>
      <p:bldP spid="890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395288" y="0"/>
            <a:ext cx="3322637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4800" b="1" dirty="0">
                <a:solidFill>
                  <a:srgbClr val="FF0000"/>
                </a:solidFill>
                <a:latin typeface="方正隶书_GBK" panose="03000509000000000000" charset="-122"/>
                <a:ea typeface="方正隶书_GBK" panose="03000509000000000000" charset="-122"/>
              </a:rPr>
              <a:t>归向何处？</a:t>
            </a:r>
            <a:endParaRPr lang="zh-CN" altLang="en-US" sz="4800" b="1" dirty="0">
              <a:solidFill>
                <a:srgbClr val="FF0000"/>
              </a:solidFill>
              <a:latin typeface="方正隶书_GBK" panose="03000509000000000000" charset="-122"/>
              <a:ea typeface="方正隶书_GBK" panose="03000509000000000000" charset="-122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448628" y="1036955"/>
            <a:ext cx="3311525" cy="604838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dirty="0"/>
              <a:t>归向园田</a:t>
            </a:r>
            <a:endParaRPr lang="zh-CN" altLang="en-US" dirty="0"/>
          </a:p>
        </p:txBody>
      </p:sp>
      <p:sp>
        <p:nvSpPr>
          <p:cNvPr id="13316" name="Text Box 4"/>
          <p:cNvSpPr txBox="1"/>
          <p:nvPr/>
        </p:nvSpPr>
        <p:spPr>
          <a:xfrm>
            <a:off x="430213" y="1844040"/>
            <a:ext cx="83185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70C0"/>
                </a:solidFill>
                <a:latin typeface="Arial" panose="020B0604020202020204" pitchFamily="34" charset="0"/>
              </a:rPr>
              <a:t>诗人笔下的田园风光有哪些？请找出诗歌中的意象。</a:t>
            </a:r>
            <a:endParaRPr lang="zh-CN" altLang="en-US" sz="28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448945" y="2690178"/>
            <a:ext cx="8281988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0" dirty="0">
                <a:solidFill>
                  <a:schemeClr val="tx1"/>
                </a:solidFill>
                <a:latin typeface="Arial" panose="020B0604020202020204" pitchFamily="34" charset="0"/>
              </a:rPr>
              <a:t>方宅、草屋、榆柳、桃李</a:t>
            </a:r>
            <a:endParaRPr lang="zh-CN" altLang="en-US" sz="3600" b="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Tx/>
            </a:pPr>
            <a:r>
              <a:rPr lang="zh-CN" altLang="en-US" sz="3600" b="0" dirty="0">
                <a:solidFill>
                  <a:schemeClr val="tx1"/>
                </a:solidFill>
                <a:latin typeface="Arial" panose="020B0604020202020204" pitchFamily="34" charset="0"/>
              </a:rPr>
              <a:t>村庄、炊烟、狗吠、鸡鸣</a:t>
            </a:r>
            <a:endParaRPr lang="zh-CN" altLang="en-US" sz="36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430530" y="4494848"/>
            <a:ext cx="76327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3600" b="0" dirty="0">
                <a:solidFill>
                  <a:srgbClr val="FF0000"/>
                </a:solidFill>
                <a:latin typeface="Arial" panose="020B0604020202020204" pitchFamily="34" charset="0"/>
              </a:rPr>
              <a:t>为什么看起来普通常见的乡村风光，在陶渊明的眼中显得那么美好？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  <p:bldP spid="13316" grpId="0"/>
      <p:bldP spid="13317" grpId="0"/>
      <p:bldP spid="133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3"/>
          <p:cNvSpPr>
            <a:spLocks noGrp="1"/>
          </p:cNvSpPr>
          <p:nvPr>
            <p:ph idx="1"/>
          </p:nvPr>
        </p:nvSpPr>
        <p:spPr>
          <a:xfrm>
            <a:off x="323850" y="2420938"/>
            <a:ext cx="6335713" cy="13239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000" dirty="0">
                <a:solidFill>
                  <a:srgbClr val="0070C0"/>
                </a:solidFill>
              </a:rPr>
              <a:t>方宅十余亩，草屋八九间。</a:t>
            </a:r>
            <a:endParaRPr lang="zh-CN" altLang="en-US" sz="4000" dirty="0">
              <a:solidFill>
                <a:srgbClr val="0070C0"/>
              </a:solidFill>
            </a:endParaRPr>
          </a:p>
          <a:p>
            <a:pPr eaLnBrk="1" hangingPunct="1">
              <a:buNone/>
            </a:pPr>
            <a:r>
              <a:rPr lang="zh-CN" altLang="en-US" sz="4000" dirty="0">
                <a:solidFill>
                  <a:srgbClr val="0070C0"/>
                </a:solidFill>
              </a:rPr>
              <a:t>榆柳荫后檐，桃李罗堂前。</a:t>
            </a:r>
            <a:endParaRPr lang="zh-CN" altLang="en-US" sz="4000" dirty="0">
              <a:solidFill>
                <a:srgbClr val="0070C0"/>
              </a:solidFill>
            </a:endParaRPr>
          </a:p>
        </p:txBody>
      </p:sp>
      <p:sp>
        <p:nvSpPr>
          <p:cNvPr id="16387" name="Rectangle 4"/>
          <p:cNvSpPr/>
          <p:nvPr/>
        </p:nvSpPr>
        <p:spPr>
          <a:xfrm>
            <a:off x="1331913" y="4076700"/>
            <a:ext cx="4176712" cy="7921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8" name="AutoShape 6"/>
          <p:cNvSpPr/>
          <p:nvPr/>
        </p:nvSpPr>
        <p:spPr>
          <a:xfrm>
            <a:off x="3276600" y="836613"/>
            <a:ext cx="4824413" cy="1223962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p>
            <a:pPr marL="342900" indent="-342900" algn="ctr"/>
            <a:r>
              <a:rPr lang="zh-CN" altLang="en-US" sz="36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近景</a:t>
            </a:r>
            <a:r>
              <a:rPr lang="en-US" altLang="zh-CN" sz="36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:</a:t>
            </a:r>
            <a:r>
              <a:rPr lang="zh-CN" altLang="en-US" sz="360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幽雅美丽</a:t>
            </a:r>
            <a:endParaRPr lang="zh-CN" altLang="en-US" sz="3600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6390" name="云形标注 16389"/>
          <p:cNvSpPr/>
          <p:nvPr/>
        </p:nvSpPr>
        <p:spPr>
          <a:xfrm>
            <a:off x="4500880" y="4581525"/>
            <a:ext cx="2790825" cy="1224280"/>
          </a:xfrm>
          <a:prstGeom prst="cloudCallout">
            <a:avLst>
              <a:gd name="adj1" fmla="val -60204"/>
              <a:gd name="adj2" fmla="val -99806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p>
            <a:pPr marL="342900" indent="-342900" algn="ctr"/>
            <a:r>
              <a:rPr lang="zh-CN" altLang="en-US" sz="3200" b="1" dirty="0">
                <a:latin typeface="Arial" panose="020B0604020202020204" pitchFamily="34" charset="0"/>
              </a:rPr>
              <a:t>恬然自足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 algn="ctr"/>
            <a:r>
              <a:rPr lang="zh-CN" altLang="en-US" sz="3200" b="1" dirty="0">
                <a:latin typeface="Arial" panose="020B0604020202020204" pitchFamily="34" charset="0"/>
              </a:rPr>
              <a:t>怡然自乐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  <p:bldP spid="16390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1211</Words>
  <Application>WPS 演示</Application>
  <PresentationFormat/>
  <Paragraphs>226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楷体_GB2312</vt:lpstr>
      <vt:lpstr>隶书</vt:lpstr>
      <vt:lpstr>黑体</vt:lpstr>
      <vt:lpstr>华文新魏</vt:lpstr>
      <vt:lpstr>华文宋体</vt:lpstr>
      <vt:lpstr>微软雅黑</vt:lpstr>
      <vt:lpstr>方正隶书_GBK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归向何处？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愚笨的樵夫</cp:lastModifiedBy>
  <cp:revision>10</cp:revision>
  <dcterms:created xsi:type="dcterms:W3CDTF">2017-11-11T08:50:00Z</dcterms:created>
  <dcterms:modified xsi:type="dcterms:W3CDTF">2017-11-25T02:02:08Z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