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  <p:sldMasterId id="2147483720" r:id="rId8"/>
    <p:sldMasterId id="2147483732" r:id="rId9"/>
    <p:sldMasterId id="2147483744" r:id="rId10"/>
  </p:sldMasterIdLst>
  <p:notesMasterIdLst>
    <p:notesMasterId r:id="rId21"/>
  </p:notesMasterIdLst>
  <p:sldIdLst>
    <p:sldId id="258" r:id="rId11"/>
    <p:sldId id="256" r:id="rId12"/>
    <p:sldId id="257" r:id="rId13"/>
    <p:sldId id="297" r:id="rId14"/>
    <p:sldId id="259" r:id="rId15"/>
    <p:sldId id="298" r:id="rId16"/>
    <p:sldId id="299" r:id="rId17"/>
    <p:sldId id="376" r:id="rId18"/>
    <p:sldId id="377" r:id="rId19"/>
    <p:sldId id="317" r:id="rId20"/>
    <p:sldId id="318" r:id="rId22"/>
    <p:sldId id="319" r:id="rId23"/>
    <p:sldId id="320" r:id="rId24"/>
    <p:sldId id="321" r:id="rId25"/>
    <p:sldId id="322" r:id="rId26"/>
    <p:sldId id="323" r:id="rId27"/>
    <p:sldId id="325" r:id="rId28"/>
    <p:sldId id="326" r:id="rId29"/>
    <p:sldId id="327" r:id="rId30"/>
    <p:sldId id="328" r:id="rId31"/>
    <p:sldId id="329" r:id="rId32"/>
    <p:sldId id="330" r:id="rId33"/>
    <p:sldId id="378" r:id="rId34"/>
    <p:sldId id="379" r:id="rId35"/>
    <p:sldId id="380" r:id="rId36"/>
    <p:sldId id="381" r:id="rId37"/>
    <p:sldId id="382" r:id="rId38"/>
    <p:sldId id="390" r:id="rId39"/>
    <p:sldId id="383" r:id="rId40"/>
    <p:sldId id="384" r:id="rId41"/>
    <p:sldId id="385" r:id="rId42"/>
    <p:sldId id="386" r:id="rId43"/>
    <p:sldId id="387" r:id="rId44"/>
    <p:sldId id="388" r:id="rId45"/>
    <p:sldId id="389" r:id="rId46"/>
    <p:sldId id="355" r:id="rId47"/>
    <p:sldId id="356" r:id="rId48"/>
    <p:sldId id="261" r:id="rId49"/>
    <p:sldId id="391" r:id="rId50"/>
    <p:sldId id="271" r:id="rId51"/>
    <p:sldId id="272" r:id="rId52"/>
    <p:sldId id="273" r:id="rId53"/>
    <p:sldId id="274" r:id="rId54"/>
    <p:sldId id="275" r:id="rId55"/>
    <p:sldId id="276" r:id="rId56"/>
    <p:sldId id="277" r:id="rId57"/>
    <p:sldId id="282" r:id="rId58"/>
    <p:sldId id="351" r:id="rId59"/>
    <p:sldId id="428" r:id="rId60"/>
    <p:sldId id="352" r:id="rId61"/>
    <p:sldId id="353" r:id="rId62"/>
    <p:sldId id="424" r:id="rId63"/>
    <p:sldId id="334" r:id="rId64"/>
    <p:sldId id="425" r:id="rId65"/>
    <p:sldId id="288" r:id="rId6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00" y="-114"/>
      </p:cViewPr>
      <p:guideLst>
        <p:guide orient="horz" pos="2098"/>
        <p:guide pos="28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9" Type="http://schemas.openxmlformats.org/officeDocument/2006/relationships/tableStyles" Target="tableStyles.xml"/><Relationship Id="rId68" Type="http://schemas.openxmlformats.org/officeDocument/2006/relationships/viewProps" Target="viewProps.xml"/><Relationship Id="rId67" Type="http://schemas.openxmlformats.org/officeDocument/2006/relationships/presProps" Target="presProps.xml"/><Relationship Id="rId66" Type="http://schemas.openxmlformats.org/officeDocument/2006/relationships/slide" Target="slides/slide55.xml"/><Relationship Id="rId65" Type="http://schemas.openxmlformats.org/officeDocument/2006/relationships/slide" Target="slides/slide54.xml"/><Relationship Id="rId64" Type="http://schemas.openxmlformats.org/officeDocument/2006/relationships/slide" Target="slides/slide53.xml"/><Relationship Id="rId63" Type="http://schemas.openxmlformats.org/officeDocument/2006/relationships/slide" Target="slides/slide52.xml"/><Relationship Id="rId62" Type="http://schemas.openxmlformats.org/officeDocument/2006/relationships/slide" Target="slides/slide51.xml"/><Relationship Id="rId61" Type="http://schemas.openxmlformats.org/officeDocument/2006/relationships/slide" Target="slides/slide50.xml"/><Relationship Id="rId60" Type="http://schemas.openxmlformats.org/officeDocument/2006/relationships/slide" Target="slides/slide49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48.xml"/><Relationship Id="rId58" Type="http://schemas.openxmlformats.org/officeDocument/2006/relationships/slide" Target="slides/slide47.xml"/><Relationship Id="rId57" Type="http://schemas.openxmlformats.org/officeDocument/2006/relationships/slide" Target="slides/slide46.xml"/><Relationship Id="rId56" Type="http://schemas.openxmlformats.org/officeDocument/2006/relationships/slide" Target="slides/slide45.xml"/><Relationship Id="rId55" Type="http://schemas.openxmlformats.org/officeDocument/2006/relationships/slide" Target="slides/slide44.xml"/><Relationship Id="rId54" Type="http://schemas.openxmlformats.org/officeDocument/2006/relationships/slide" Target="slides/slide43.xml"/><Relationship Id="rId53" Type="http://schemas.openxmlformats.org/officeDocument/2006/relationships/slide" Target="slides/slide42.xml"/><Relationship Id="rId52" Type="http://schemas.openxmlformats.org/officeDocument/2006/relationships/slide" Target="slides/slide41.xml"/><Relationship Id="rId51" Type="http://schemas.openxmlformats.org/officeDocument/2006/relationships/slide" Target="slides/slide40.xml"/><Relationship Id="rId50" Type="http://schemas.openxmlformats.org/officeDocument/2006/relationships/slide" Target="slides/slide39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38.xml"/><Relationship Id="rId48" Type="http://schemas.openxmlformats.org/officeDocument/2006/relationships/slide" Target="slides/slide37.xml"/><Relationship Id="rId47" Type="http://schemas.openxmlformats.org/officeDocument/2006/relationships/slide" Target="slides/slide36.xml"/><Relationship Id="rId46" Type="http://schemas.openxmlformats.org/officeDocument/2006/relationships/slide" Target="slides/slide35.xml"/><Relationship Id="rId45" Type="http://schemas.openxmlformats.org/officeDocument/2006/relationships/slide" Target="slides/slide34.xml"/><Relationship Id="rId44" Type="http://schemas.openxmlformats.org/officeDocument/2006/relationships/slide" Target="slides/slide33.xml"/><Relationship Id="rId43" Type="http://schemas.openxmlformats.org/officeDocument/2006/relationships/slide" Target="slides/slide32.xml"/><Relationship Id="rId42" Type="http://schemas.openxmlformats.org/officeDocument/2006/relationships/slide" Target="slides/slide31.xml"/><Relationship Id="rId41" Type="http://schemas.openxmlformats.org/officeDocument/2006/relationships/slide" Target="slides/slide30.xml"/><Relationship Id="rId40" Type="http://schemas.openxmlformats.org/officeDocument/2006/relationships/slide" Target="slides/slide29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8.xml"/><Relationship Id="rId38" Type="http://schemas.openxmlformats.org/officeDocument/2006/relationships/slide" Target="slides/slide27.xml"/><Relationship Id="rId37" Type="http://schemas.openxmlformats.org/officeDocument/2006/relationships/slide" Target="slides/slide26.xml"/><Relationship Id="rId36" Type="http://schemas.openxmlformats.org/officeDocument/2006/relationships/slide" Target="slides/slide25.xml"/><Relationship Id="rId35" Type="http://schemas.openxmlformats.org/officeDocument/2006/relationships/slide" Target="slides/slide24.xml"/><Relationship Id="rId34" Type="http://schemas.openxmlformats.org/officeDocument/2006/relationships/slide" Target="slides/slide23.xml"/><Relationship Id="rId33" Type="http://schemas.openxmlformats.org/officeDocument/2006/relationships/slide" Target="slides/slide22.xml"/><Relationship Id="rId32" Type="http://schemas.openxmlformats.org/officeDocument/2006/relationships/slide" Target="slides/slide21.xml"/><Relationship Id="rId31" Type="http://schemas.openxmlformats.org/officeDocument/2006/relationships/slide" Target="slides/slide20.xml"/><Relationship Id="rId30" Type="http://schemas.openxmlformats.org/officeDocument/2006/relationships/slide" Target="slides/slide19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8.xml"/><Relationship Id="rId28" Type="http://schemas.openxmlformats.org/officeDocument/2006/relationships/slide" Target="slides/slide17.xml"/><Relationship Id="rId27" Type="http://schemas.openxmlformats.org/officeDocument/2006/relationships/slide" Target="slides/slide16.xml"/><Relationship Id="rId26" Type="http://schemas.openxmlformats.org/officeDocument/2006/relationships/slide" Target="slides/slide15.xml"/><Relationship Id="rId25" Type="http://schemas.openxmlformats.org/officeDocument/2006/relationships/slide" Target="slides/slide14.xml"/><Relationship Id="rId24" Type="http://schemas.openxmlformats.org/officeDocument/2006/relationships/slide" Target="slides/slide13.xml"/><Relationship Id="rId23" Type="http://schemas.openxmlformats.org/officeDocument/2006/relationships/slide" Target="slides/slide12.xml"/><Relationship Id="rId22" Type="http://schemas.openxmlformats.org/officeDocument/2006/relationships/slide" Target="slides/slide1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76CE71-CCFC-4C77-9724-88CBAE423C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2405C5-ACD7-4E68-B1A6-A9F1D88074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482" name="幻灯片图像占位符 49152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20483" name="文本占位符 4915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4813" cy="4167188"/>
          </a:xfrm>
        </p:spPr>
        <p:txBody>
          <a:bodyPr wrap="none" lIns="90000" tIns="46800" rIns="90000" bIns="46800" anchor="ctr"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482" name="幻灯片图像占位符 49152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20483" name="文本占位符 4915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4813" cy="4167188"/>
          </a:xfrm>
        </p:spPr>
        <p:txBody>
          <a:bodyPr wrap="none" lIns="90000" tIns="46800" rIns="90000" bIns="46800" anchor="ctr"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2530" name="幻灯片图像占位符 28672"/>
          <p:cNvSpPr txBox="1">
            <a:spLocks noGrp="1"/>
          </p:cNvSpPr>
          <p:nvPr>
            <p:ph type="sldImg"/>
          </p:nvPr>
        </p:nvSpPr>
        <p:spPr>
          <a:xfrm>
            <a:off x="2143125" y="695325"/>
            <a:ext cx="257175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22531" name="文本占位符 28673"/>
          <p:cNvSpPr txBox="1">
            <a:spLocks noGrp="1"/>
          </p:cNvSpPr>
          <p:nvPr>
            <p:ph type="body"/>
          </p:nvPr>
        </p:nvSpPr>
        <p:spPr>
          <a:xfrm>
            <a:off x="685800" y="4343400"/>
            <a:ext cx="5484813" cy="4167188"/>
          </a:xfrm>
        </p:spPr>
        <p:txBody>
          <a:bodyPr wrap="none" lIns="51120" tIns="26640" rIns="51120" bIns="26640" anchor="ctr"/>
          <a:p>
            <a:pPr lvl="0" indent="0"/>
            <a:endParaRPr 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482" name="幻灯片图像占位符 49152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20483" name="文本占位符 4915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4813" cy="4167188"/>
          </a:xfrm>
        </p:spPr>
        <p:txBody>
          <a:bodyPr wrap="none" lIns="90000" tIns="46800" rIns="90000" bIns="46800" anchor="ctr"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482" name="幻灯片图像占位符 49152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20483" name="文本占位符 4915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4813" cy="4167188"/>
          </a:xfrm>
        </p:spPr>
        <p:txBody>
          <a:bodyPr wrap="none" lIns="90000" tIns="46800" rIns="90000" bIns="46800" anchor="ctr"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482" name="幻灯片图像占位符 49152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20483" name="文本占位符 4915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4813" cy="4167188"/>
          </a:xfrm>
        </p:spPr>
        <p:txBody>
          <a:bodyPr wrap="none" lIns="90000" tIns="46800" rIns="90000" bIns="46800" anchor="ctr"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482" name="幻灯片图像占位符 49152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20483" name="文本占位符 4915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4813" cy="4167188"/>
          </a:xfrm>
        </p:spPr>
        <p:txBody>
          <a:bodyPr wrap="none" lIns="90000" tIns="46800" rIns="90000" bIns="46800" anchor="ctr"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482" name="幻灯片图像占位符 49152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20483" name="文本占位符 4915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4813" cy="4167188"/>
          </a:xfrm>
        </p:spPr>
        <p:txBody>
          <a:bodyPr wrap="none" lIns="90000" tIns="46800" rIns="90000" bIns="46800" anchor="ctr"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482" name="幻灯片图像占位符 49152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20483" name="文本占位符 4915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4813" cy="4167188"/>
          </a:xfrm>
        </p:spPr>
        <p:txBody>
          <a:bodyPr wrap="none" lIns="90000" tIns="46800" rIns="90000" bIns="46800" anchor="ctr"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482" name="幻灯片图像占位符 49152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20483" name="文本占位符 4915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4813" cy="4167188"/>
          </a:xfrm>
        </p:spPr>
        <p:txBody>
          <a:bodyPr wrap="none" lIns="90000" tIns="46800" rIns="90000" bIns="46800" anchor="ctr"/>
          <a:p>
            <a:pPr lvl="0" indent="0"/>
            <a:endParaRPr lang="zh-CN" altLang="zh-CN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F5C94F-B133-4052-88A9-A8B74888E454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81B353-564B-4979-AB3D-FC9E58230D63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0264A2-090B-4189-9D81-EF30BE538A4D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8FB3F-8D7B-4392-A983-E9618358ADDB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F8E7A5-97FB-42D8-ACEA-919162AB0BFA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045C8-6372-464F-88B8-0EA7B6D0D2F7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B3C1B2-4599-4561-AC54-677BDD73A160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A642CB-7F08-46BE-ACEE-067446C716C1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84FEEE-422D-4954-9668-BAD8ED9F809D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A3CB92-5574-42F1-914A-ABB500C6FFC7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2A79F5-8742-44E1-A1EC-147A1AE2BC09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F5C94F-B133-4052-88A9-A8B74888E454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81B353-564B-4979-AB3D-FC9E58230D63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0264A2-090B-4189-9D81-EF30BE538A4D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8FB3F-8D7B-4392-A983-E9618358ADDB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F8E7A5-97FB-42D8-ACEA-919162AB0BFA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045C8-6372-464F-88B8-0EA7B6D0D2F7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B3C1B2-4599-4561-AC54-677BDD73A160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A642CB-7F08-46BE-ACEE-067446C716C1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84FEEE-422D-4954-9668-BAD8ED9F809D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A3CB92-5574-42F1-914A-ABB500C6FFC7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2A79F5-8742-44E1-A1EC-147A1AE2BC09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F5C94F-B133-4052-88A9-A8B74888E454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81B353-564B-4979-AB3D-FC9E58230D63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0264A2-090B-4189-9D81-EF30BE538A4D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8FB3F-8D7B-4392-A983-E9618358ADDB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F8E7A5-97FB-42D8-ACEA-919162AB0BFA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045C8-6372-464F-88B8-0EA7B6D0D2F7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B3C1B2-4599-4561-AC54-677BDD73A160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A642CB-7F08-46BE-ACEE-067446C716C1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84FEEE-422D-4954-9668-BAD8ED9F809D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A3CB92-5574-42F1-914A-ABB500C6FFC7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2A79F5-8742-44E1-A1EC-147A1AE2BC09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F5C94F-B133-4052-88A9-A8B74888E454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81B353-564B-4979-AB3D-FC9E58230D63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0264A2-090B-4189-9D81-EF30BE538A4D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8FB3F-8D7B-4392-A983-E9618358ADDB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F8E7A5-97FB-42D8-ACEA-919162AB0BFA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045C8-6372-464F-88B8-0EA7B6D0D2F7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B3C1B2-4599-4561-AC54-677BDD73A160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A642CB-7F08-46BE-ACEE-067446C716C1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84FEEE-422D-4954-9668-BAD8ED9F809D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A3CB92-5574-42F1-914A-ABB500C6FFC7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2A79F5-8742-44E1-A1EC-147A1AE2BC09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F5C94F-B133-4052-88A9-A8B74888E454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81B353-564B-4979-AB3D-FC9E58230D63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0264A2-090B-4189-9D81-EF30BE538A4D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8FB3F-8D7B-4392-A983-E9618358ADDB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F8E7A5-97FB-42D8-ACEA-919162AB0BFA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045C8-6372-464F-88B8-0EA7B6D0D2F7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B3C1B2-4599-4561-AC54-677BDD73A160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A642CB-7F08-46BE-ACEE-067446C716C1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84FEEE-422D-4954-9668-BAD8ED9F809D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A3CB92-5574-42F1-914A-ABB500C6FFC7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2A79F5-8742-44E1-A1EC-147A1AE2BC09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F5C94F-B133-4052-88A9-A8B74888E454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81B353-564B-4979-AB3D-FC9E58230D63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0264A2-090B-4189-9D81-EF30BE538A4D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8FB3F-8D7B-4392-A983-E9618358ADDB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F8E7A5-97FB-42D8-ACEA-919162AB0BFA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045C8-6372-464F-88B8-0EA7B6D0D2F7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B3C1B2-4599-4561-AC54-677BDD73A160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A642CB-7F08-46BE-ACEE-067446C716C1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84FEEE-422D-4954-9668-BAD8ED9F809D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A3CB92-5574-42F1-914A-ABB500C6FFC7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2A79F5-8742-44E1-A1EC-147A1AE2BC09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F5C94F-B133-4052-88A9-A8B74888E454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81B353-564B-4979-AB3D-FC9E58230D63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0264A2-090B-4189-9D81-EF30BE538A4D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8FB3F-8D7B-4392-A983-E9618358ADDB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F8E7A5-97FB-42D8-ACEA-919162AB0BFA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045C8-6372-464F-88B8-0EA7B6D0D2F7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B3C1B2-4599-4561-AC54-677BDD73A160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A642CB-7F08-46BE-ACEE-067446C716C1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84FEEE-422D-4954-9668-BAD8ED9F809D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A3CB92-5574-42F1-914A-ABB500C6FFC7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2A79F5-8742-44E1-A1EC-147A1AE2BC09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F5C94F-B133-4052-88A9-A8B74888E454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81B353-564B-4979-AB3D-FC9E58230D63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0264A2-090B-4189-9D81-EF30BE538A4D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8FB3F-8D7B-4392-A983-E9618358ADDB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F8E7A5-97FB-42D8-ACEA-919162AB0BFA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045C8-6372-464F-88B8-0EA7B6D0D2F7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B3C1B2-4599-4561-AC54-677BDD73A160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A642CB-7F08-46BE-ACEE-067446C716C1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84FEEE-422D-4954-9668-BAD8ED9F809D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A3CB92-5574-42F1-914A-ABB500C6FFC7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2A79F5-8742-44E1-A1EC-147A1AE2BC09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2" Type="http://schemas.openxmlformats.org/officeDocument/2006/relationships/theme" Target="../theme/theme6.xml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5.xml"/><Relationship Id="rId8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8.xml"/><Relationship Id="rId12" Type="http://schemas.openxmlformats.org/officeDocument/2006/relationships/theme" Target="../theme/theme7.xml"/><Relationship Id="rId11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7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3.xml"/><Relationship Id="rId5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9.xml"/><Relationship Id="rId12" Type="http://schemas.openxmlformats.org/officeDocument/2006/relationships/theme" Target="../theme/theme8.xml"/><Relationship Id="rId11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7.xml"/><Relationship Id="rId1" Type="http://schemas.openxmlformats.org/officeDocument/2006/relationships/slideLayout" Target="../slideLayouts/slideLayout78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7.xml"/><Relationship Id="rId8" Type="http://schemas.openxmlformats.org/officeDocument/2006/relationships/slideLayout" Target="../slideLayouts/slideLayout96.xml"/><Relationship Id="rId7" Type="http://schemas.openxmlformats.org/officeDocument/2006/relationships/slideLayout" Target="../slideLayouts/slideLayout95.xml"/><Relationship Id="rId6" Type="http://schemas.openxmlformats.org/officeDocument/2006/relationships/slideLayout" Target="../slideLayouts/slideLayout94.xml"/><Relationship Id="rId5" Type="http://schemas.openxmlformats.org/officeDocument/2006/relationships/slideLayout" Target="../slideLayouts/slideLayout93.xml"/><Relationship Id="rId4" Type="http://schemas.openxmlformats.org/officeDocument/2006/relationships/slideLayout" Target="../slideLayouts/slideLayout92.xml"/><Relationship Id="rId3" Type="http://schemas.openxmlformats.org/officeDocument/2006/relationships/slideLayout" Target="../slideLayouts/slideLayout91.xml"/><Relationship Id="rId2" Type="http://schemas.openxmlformats.org/officeDocument/2006/relationships/slideLayout" Target="../slideLayouts/slideLayout90.xml"/><Relationship Id="rId12" Type="http://schemas.openxmlformats.org/officeDocument/2006/relationships/theme" Target="../theme/theme9.xml"/><Relationship Id="rId11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98.xml"/><Relationship Id="rId1" Type="http://schemas.openxmlformats.org/officeDocument/2006/relationships/slideLayout" Target="../slideLayouts/slideLayout8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9EBF51FF-04FD-4CEA-9E18-E571CBB47676}" type="slidenum">
              <a:rPr lang="zh-CN" altLang="zh-CN" smtClean="0">
                <a:solidFill>
                  <a:srgbClr val="000000"/>
                </a:solidFill>
              </a:rPr>
            </a:fld>
            <a:endParaRPr lang="zh-CN" altLang="zh-CN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9EBF51FF-04FD-4CEA-9E18-E571CBB47676}" type="slidenum">
              <a:rPr lang="zh-CN" altLang="zh-CN" smtClean="0">
                <a:solidFill>
                  <a:srgbClr val="000000"/>
                </a:solidFill>
              </a:rPr>
            </a:fld>
            <a:endParaRPr lang="zh-CN" altLang="zh-CN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9EBF51FF-04FD-4CEA-9E18-E571CBB47676}" type="slidenum">
              <a:rPr lang="zh-CN" altLang="zh-CN" smtClean="0">
                <a:solidFill>
                  <a:srgbClr val="000000"/>
                </a:solidFill>
              </a:rPr>
            </a:fld>
            <a:endParaRPr lang="zh-CN" altLang="zh-CN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9EBF51FF-04FD-4CEA-9E18-E571CBB47676}" type="slidenum">
              <a:rPr lang="zh-CN" altLang="zh-CN" smtClean="0">
                <a:solidFill>
                  <a:srgbClr val="000000"/>
                </a:solidFill>
              </a:rPr>
            </a:fld>
            <a:endParaRPr lang="zh-CN" altLang="zh-CN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9EBF51FF-04FD-4CEA-9E18-E571CBB47676}" type="slidenum">
              <a:rPr lang="zh-CN" altLang="zh-CN" smtClean="0">
                <a:solidFill>
                  <a:srgbClr val="000000"/>
                </a:solidFill>
              </a:rPr>
            </a:fld>
            <a:endParaRPr lang="zh-CN" altLang="zh-CN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9EBF51FF-04FD-4CEA-9E18-E571CBB47676}" type="slidenum">
              <a:rPr lang="zh-CN" altLang="zh-CN" smtClean="0">
                <a:solidFill>
                  <a:srgbClr val="000000"/>
                </a:solidFill>
              </a:rPr>
            </a:fld>
            <a:endParaRPr lang="zh-CN" altLang="zh-CN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9EBF51FF-04FD-4CEA-9E18-E571CBB47676}" type="slidenum">
              <a:rPr lang="zh-CN" altLang="zh-CN" smtClean="0">
                <a:solidFill>
                  <a:srgbClr val="000000"/>
                </a:solidFill>
              </a:rPr>
            </a:fld>
            <a:endParaRPr lang="zh-CN" altLang="zh-CN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9EBF51FF-04FD-4CEA-9E18-E571CBB47676}" type="slidenum">
              <a:rPr lang="zh-CN" altLang="zh-CN" smtClean="0">
                <a:solidFill>
                  <a:srgbClr val="000000"/>
                </a:solidFill>
              </a:rPr>
            </a:fld>
            <a:endParaRPr lang="zh-CN" altLang="zh-CN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4.wav"/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audio" Target="../media/audio4.wav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5.wav"/><Relationship Id="rId1" Type="http://schemas.openxmlformats.org/officeDocument/2006/relationships/image" Target="../media/image16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8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19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1.xml"/><Relationship Id="rId1" Type="http://schemas.openxmlformats.org/officeDocument/2006/relationships/image" Target="../media/image20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2.xml"/><Relationship Id="rId1" Type="http://schemas.openxmlformats.org/officeDocument/2006/relationships/image" Target="../media/image21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3.xml"/><Relationship Id="rId1" Type="http://schemas.openxmlformats.org/officeDocument/2006/relationships/image" Target="../media/image22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4.xml"/><Relationship Id="rId1" Type="http://schemas.openxmlformats.org/officeDocument/2006/relationships/image" Target="../media/image23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5.xml"/><Relationship Id="rId1" Type="http://schemas.openxmlformats.org/officeDocument/2006/relationships/image" Target="../media/image24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5.xml"/><Relationship Id="rId1" Type="http://schemas.openxmlformats.org/officeDocument/2006/relationships/image" Target="../media/image2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GI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jpeg"/><Relationship Id="rId3" Type="http://schemas.openxmlformats.org/officeDocument/2006/relationships/image" Target="../media/image4.png"/><Relationship Id="rId2" Type="http://schemas.microsoft.com/office/2007/relationships/media" Target="file:///C:\Documents%20and%20Settings\Administrator\My%20Documents\&#25105;&#30340;&#25991;&#26723;\&#39640;&#20013;&#35821;&#25991;&#24517;&#20462;&#20108;&#65288;&#33609;&#31295;&#65289;&#65289;\&#31532;&#20108;&#21333;&#20803;\&#23380;&#38592;&#19996;&#21335;&#39134;\&#23380;&#38592;&#19996;&#21335;&#39134;&#65288;&#27468;&#26354;&#65289;%20-%20&#26126;&#29605;.mp3" TargetMode="External"/><Relationship Id="rId1" Type="http://schemas.openxmlformats.org/officeDocument/2006/relationships/audio" Target="file:///C:\Documents%20and%20Settings\Administrator\My%20Documents\&#25105;&#30340;&#25991;&#26723;\&#39640;&#20013;&#35821;&#25991;&#24517;&#20462;&#20108;&#65288;&#33609;&#31295;&#65289;&#65289;\&#31532;&#20108;&#21333;&#20803;\&#23380;&#38592;&#19996;&#21335;&#39134;\&#23380;&#38592;&#19996;&#21335;&#39134;&#65288;&#27468;&#26354;&#65289;%20-%20&#26126;&#29605;.mp3" TargetMode="Externa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5.xml"/><Relationship Id="rId1" Type="http://schemas.openxmlformats.org/officeDocument/2006/relationships/image" Target="../media/image26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5.xml"/><Relationship Id="rId1" Type="http://schemas.openxmlformats.org/officeDocument/2006/relationships/image" Target="../media/image27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5.xml"/><Relationship Id="rId1" Type="http://schemas.openxmlformats.org/officeDocument/2006/relationships/image" Target="../media/image28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32585" y="429260"/>
            <a:ext cx="5740400" cy="1198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孔雀东南飞</a:t>
            </a:r>
            <a:endParaRPr lang="zh-CN" altLang="en-US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66990" y="4221088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zh-CN" altLang="en-US" sz="5400" b="1" cap="none" spc="0" dirty="0">
              <a:ln w="11430"/>
              <a:solidFill>
                <a:srgbClr val="0070C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2" name="图片 1" descr="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0" y="2059305"/>
            <a:ext cx="9130030" cy="4813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13312"/>
          <p:cNvSpPr txBox="1"/>
          <p:nvPr/>
        </p:nvSpPr>
        <p:spPr>
          <a:xfrm>
            <a:off x="1022985" y="293370"/>
            <a:ext cx="3562350" cy="1388745"/>
          </a:xfrm>
          <a:prstGeom prst="rect">
            <a:avLst/>
          </a:prstGeom>
          <a:solidFill>
            <a:srgbClr val="FFFFFF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7500" tIns="35100" rIns="67500" bIns="35100" anchor="ctr"/>
          <a:p>
            <a:pPr defTabSz="0"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</a:tabLst>
            </a:pPr>
            <a:r>
              <a:rPr sz="7200" b="1" dirty="0" err="1">
                <a:solidFill>
                  <a:srgbClr val="FF0000"/>
                </a:solidFill>
                <a:latin typeface="方正正粗黑简体" panose="02000000000000000000" charset="-122"/>
                <a:ea typeface="方正正粗黑简体" panose="02000000000000000000" charset="-122"/>
              </a:rPr>
              <a:t>小    序</a:t>
            </a:r>
            <a:r>
              <a:rPr lang="zh-CN" sz="3000" b="1" dirty="0" err="1">
                <a:solidFill>
                  <a:srgbClr val="FF0000"/>
                </a:solidFill>
                <a:latin typeface="方正正粗黑简体" panose="02000000000000000000" charset="-122"/>
                <a:ea typeface="方正正粗黑简体" panose="02000000000000000000" charset="-122"/>
              </a:rPr>
              <a:t>                               </a:t>
            </a:r>
            <a:endParaRPr lang="zh-CN" altLang="en-US" sz="3000" b="1" dirty="0" err="1">
              <a:solidFill>
                <a:srgbClr val="FF0000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9459" name="文本框 13314"/>
          <p:cNvSpPr txBox="1"/>
          <p:nvPr/>
        </p:nvSpPr>
        <p:spPr>
          <a:xfrm>
            <a:off x="1022985" y="2169160"/>
            <a:ext cx="3562350" cy="4431030"/>
          </a:xfrm>
          <a:prstGeom prst="rect">
            <a:avLst/>
          </a:prstGeom>
          <a:solidFill>
            <a:srgbClr val="FFFFFF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7500" tIns="35100" rIns="67500" bIns="35100" anchor="ctr"/>
          <a:p>
            <a:pPr defTabSz="0"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sz="4800" dirty="0" err="1">
                <a:solidFill>
                  <a:srgbClr val="7030A0"/>
                </a:solidFill>
                <a:latin typeface="方正隶书_GBK" panose="03000509000000000000" charset="-122"/>
                <a:ea typeface="方正隶书_GBK" panose="03000509000000000000" charset="-122"/>
              </a:rPr>
              <a:t>小序交代了故事发生的时间、地点、人物、故事的结局、作诗的缘由。</a:t>
            </a:r>
            <a:endParaRPr sz="4800" dirty="0" err="1">
              <a:solidFill>
                <a:srgbClr val="7030A0"/>
              </a:solidFill>
              <a:latin typeface="方正隶书_GBK" panose="03000509000000000000" charset="-122"/>
              <a:ea typeface="方正隶书_GBK" panose="03000509000000000000" charset="-122"/>
            </a:endParaRPr>
          </a:p>
        </p:txBody>
      </p:sp>
      <p:pic>
        <p:nvPicPr>
          <p:cNvPr id="2" name="图片 1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02810" y="293370"/>
            <a:ext cx="4420870" cy="630618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 bldLvl="0" animBg="1"/>
      <p:bldP spid="1945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文本框 13312"/>
          <p:cNvSpPr txBox="1"/>
          <p:nvPr/>
        </p:nvSpPr>
        <p:spPr>
          <a:xfrm>
            <a:off x="1748155" y="225425"/>
            <a:ext cx="505841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>
            <a:spAutoFit/>
          </a:bodyPr>
          <a:p>
            <a:pPr algn="ctr" defTabSz="0">
              <a:buClrTx/>
              <a:buSzPct val="100000"/>
              <a:buNone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</a:tabLst>
            </a:pPr>
            <a:r>
              <a:rPr lang="en-US" altLang="x-none" sz="4400" b="1" noProof="1" dirty="0" err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课文内容结构</a:t>
            </a:r>
            <a:br>
              <a:rPr lang="en-US" altLang="x-none" sz="3600" b="1" dirty="0" err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alibri" panose="020F0502020204030204" charset="0"/>
                <a:ea typeface="宋体" panose="02010600030101010101" pitchFamily="2" charset="-122"/>
              </a:rPr>
            </a:br>
            <a:endParaRPr lang="en-US" altLang="x-none" sz="3600" b="1" noProof="1" dirty="0" err="1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Calibri" panose="020F0502020204030204" charset="0"/>
            </a:endParaRPr>
          </a:p>
        </p:txBody>
      </p:sp>
      <p:sp>
        <p:nvSpPr>
          <p:cNvPr id="13314" name="文本框 13313"/>
          <p:cNvSpPr txBox="1"/>
          <p:nvPr/>
        </p:nvSpPr>
        <p:spPr>
          <a:xfrm>
            <a:off x="511810" y="1547495"/>
            <a:ext cx="8415338" cy="483235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>
            <a:spAutoFit/>
          </a:bodyPr>
          <a:p>
            <a:pPr defTabSz="914400" fontAlgn="auto">
              <a:lnSpc>
                <a:spcPct val="100000"/>
              </a:lnSpc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altLang="x-none" sz="2800" b="1" dirty="0" err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开头两句：托物起兴，引出故事。</a:t>
            </a:r>
            <a:r>
              <a:rPr lang="en-US" altLang="x-none" sz="2800" b="1" dirty="0" err="1">
                <a:solidFill>
                  <a:srgbClr val="7030A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---引子</a:t>
            </a:r>
            <a:r>
              <a:rPr lang="en-US" altLang="x-none" sz="2800" b="1" dirty="0" err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endParaRPr lang="en-US" altLang="x-none" sz="2800" b="1" dirty="0" err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defTabSz="914400" fontAlgn="auto">
              <a:lnSpc>
                <a:spcPct val="100000"/>
              </a:lnSpc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en-US" altLang="x-none" sz="2800" b="1" dirty="0" err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defTabSz="914400" fontAlgn="auto">
              <a:lnSpc>
                <a:spcPct val="100000"/>
              </a:lnSpc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altLang="x-none" sz="2800" b="1" dirty="0" err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第一部分：兰芝自诉（2-6节）  </a:t>
            </a:r>
            <a:r>
              <a:rPr lang="en-US" altLang="x-none" sz="2800" b="1" dirty="0" err="1">
                <a:solidFill>
                  <a:srgbClr val="7030A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—开端</a:t>
            </a:r>
            <a:r>
              <a:rPr lang="en-US" altLang="x-none" sz="2800" b="1" dirty="0" err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endParaRPr lang="en-US" altLang="x-none" sz="2800" b="1" dirty="0" err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defTabSz="914400" fontAlgn="auto">
              <a:lnSpc>
                <a:spcPct val="100000"/>
              </a:lnSpc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en-US" altLang="x-none" sz="2800" b="1" dirty="0" err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defTabSz="914400" fontAlgn="auto">
              <a:lnSpc>
                <a:spcPct val="100000"/>
              </a:lnSpc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altLang="x-none" sz="2800" b="1" dirty="0" err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第二部分：夫妻誓别（7-12节） </a:t>
            </a:r>
            <a:r>
              <a:rPr lang="en-US" altLang="x-none" sz="2800" b="1" dirty="0" err="1">
                <a:solidFill>
                  <a:srgbClr val="7030A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—发展</a:t>
            </a:r>
            <a:r>
              <a:rPr lang="en-US" altLang="x-none" sz="2800" b="1" dirty="0" err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endParaRPr lang="en-US" altLang="x-none" sz="2800" b="1" dirty="0" err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defTabSz="914400" fontAlgn="auto">
              <a:lnSpc>
                <a:spcPct val="100000"/>
              </a:lnSpc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en-US" altLang="x-none" sz="2800" b="1" dirty="0" err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defTabSz="914400" fontAlgn="auto">
              <a:lnSpc>
                <a:spcPct val="100000"/>
              </a:lnSpc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altLang="x-none" sz="2800" b="1" dirty="0" err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第三部分：兰芝抗婚（13-21节）</a:t>
            </a:r>
            <a:r>
              <a:rPr lang="en-US" altLang="x-none" sz="2800" b="1" dirty="0" err="1">
                <a:solidFill>
                  <a:srgbClr val="7030A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—再发展</a:t>
            </a:r>
            <a:r>
              <a:rPr lang="en-US" altLang="x-none" sz="2800" b="1" dirty="0" err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endParaRPr lang="en-US" altLang="x-none" sz="2800" b="1" dirty="0" err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defTabSz="914400" fontAlgn="auto">
              <a:lnSpc>
                <a:spcPct val="100000"/>
              </a:lnSpc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en-US" altLang="x-none" sz="2800" b="1" dirty="0" err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defTabSz="914400" fontAlgn="auto">
              <a:lnSpc>
                <a:spcPct val="100000"/>
              </a:lnSpc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altLang="x-none" sz="2800" b="1" dirty="0" err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第四部分：双双殉情（22-31节）</a:t>
            </a:r>
            <a:r>
              <a:rPr lang="en-US" altLang="x-none" sz="2800" b="1" dirty="0" err="1">
                <a:solidFill>
                  <a:srgbClr val="7030A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—高潮、结局</a:t>
            </a:r>
            <a:r>
              <a:rPr lang="en-US" altLang="x-none" sz="2800" b="1" dirty="0" err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endParaRPr lang="en-US" altLang="x-none" sz="2800" b="1" dirty="0" err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defTabSz="914400" fontAlgn="auto">
              <a:lnSpc>
                <a:spcPct val="100000"/>
              </a:lnSpc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en-US" altLang="x-none" sz="2800" b="1" dirty="0" err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defTabSz="914400" fontAlgn="auto">
              <a:lnSpc>
                <a:spcPct val="100000"/>
              </a:lnSpc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altLang="x-none" sz="2800" b="1" dirty="0" err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第五部分：合葬化鸟（32节）   </a:t>
            </a:r>
            <a:r>
              <a:rPr lang="en-US" altLang="x-none" sz="2800" b="1" dirty="0" err="1">
                <a:solidFill>
                  <a:srgbClr val="7030A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—尾声</a:t>
            </a:r>
            <a:endParaRPr lang="en-US" altLang="x-none" sz="2800" b="1" dirty="0" err="1">
              <a:solidFill>
                <a:srgbClr val="7030A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23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46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69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93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119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13312"/>
          <p:cNvSpPr txBox="1"/>
          <p:nvPr/>
        </p:nvSpPr>
        <p:spPr>
          <a:xfrm>
            <a:off x="661670" y="147320"/>
            <a:ext cx="3833495" cy="827405"/>
          </a:xfrm>
          <a:prstGeom prst="rect">
            <a:avLst/>
          </a:prstGeom>
          <a:solidFill>
            <a:srgbClr val="FFFFFF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7500" tIns="35100" rIns="67500" bIns="35100" anchor="ctr"/>
          <a:p>
            <a:pPr defTabSz="0"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</a:tabLst>
            </a:pPr>
            <a:r>
              <a:rPr sz="4400" b="1" dirty="0" err="1">
                <a:solidFill>
                  <a:srgbClr val="00B0F0"/>
                </a:solidFill>
                <a:latin typeface="方正正粗黑简体" panose="02000000000000000000" charset="-122"/>
                <a:ea typeface="方正正粗黑简体" panose="02000000000000000000" charset="-122"/>
              </a:rPr>
              <a:t>研 读“开 端”</a:t>
            </a:r>
            <a:endParaRPr sz="4400" b="1" dirty="0" err="1">
              <a:solidFill>
                <a:srgbClr val="00B0F0"/>
              </a:solidFill>
              <a:latin typeface="方正正粗黑简体" panose="02000000000000000000" charset="-122"/>
              <a:ea typeface="方正正粗黑简体" panose="02000000000000000000" charset="-122"/>
            </a:endParaRPr>
          </a:p>
        </p:txBody>
      </p:sp>
      <p:sp>
        <p:nvSpPr>
          <p:cNvPr id="19458" name="文本框 13313"/>
          <p:cNvSpPr txBox="1"/>
          <p:nvPr/>
        </p:nvSpPr>
        <p:spPr>
          <a:xfrm>
            <a:off x="15240" y="1120775"/>
            <a:ext cx="5126355" cy="1559560"/>
          </a:xfrm>
          <a:prstGeom prst="rect">
            <a:avLst/>
          </a:prstGeom>
          <a:solidFill>
            <a:srgbClr val="FFFFFF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7500" tIns="35100" rIns="67500" bIns="35100" anchor="ctr"/>
          <a:p>
            <a:pPr defTabSz="0"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sz="3600" dirty="0" err="1">
                <a:solidFill>
                  <a:srgbClr val="000000"/>
                </a:solidFill>
                <a:latin typeface="方正隶书_GBK" panose="03000509000000000000" charset="-122"/>
                <a:ea typeface="方正隶书_GBK" panose="03000509000000000000" charset="-122"/>
              </a:rPr>
              <a:t>诗歌开头的两句“孔雀东南飞，五里一徘徊”起什么作用？</a:t>
            </a:r>
            <a:endParaRPr sz="3600" dirty="0" err="1">
              <a:solidFill>
                <a:srgbClr val="000000"/>
              </a:solidFill>
              <a:latin typeface="方正隶书_GBK" panose="03000509000000000000" charset="-122"/>
              <a:ea typeface="方正隶书_GBK" panose="03000509000000000000" charset="-122"/>
            </a:endParaRPr>
          </a:p>
        </p:txBody>
      </p:sp>
      <p:sp>
        <p:nvSpPr>
          <p:cNvPr id="19459" name="文本框 13314"/>
          <p:cNvSpPr txBox="1"/>
          <p:nvPr/>
        </p:nvSpPr>
        <p:spPr>
          <a:xfrm>
            <a:off x="22860" y="2935605"/>
            <a:ext cx="5119370" cy="1508760"/>
          </a:xfrm>
          <a:prstGeom prst="rect">
            <a:avLst/>
          </a:prstGeom>
          <a:solidFill>
            <a:srgbClr val="FFFFFF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7500" tIns="35100" rIns="67500" bIns="35100" anchor="ctr"/>
          <a:p>
            <a:pPr defTabSz="0"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altLang="x-none" sz="3600" dirty="0" err="1">
                <a:solidFill>
                  <a:srgbClr val="FF0000"/>
                </a:solidFill>
                <a:latin typeface="方正隶书_GBK" panose="03000509000000000000" charset="-122"/>
                <a:ea typeface="方正隶书_GBK" panose="03000509000000000000" charset="-122"/>
              </a:rPr>
              <a:t>兰芝自述生活经历，这是一种什么手法？意在表明什么？</a:t>
            </a:r>
            <a:endParaRPr lang="en-US" altLang="x-none" sz="3600" dirty="0" err="1">
              <a:solidFill>
                <a:srgbClr val="FF0000"/>
              </a:solidFill>
              <a:latin typeface="方正隶书_GBK" panose="03000509000000000000" charset="-122"/>
              <a:ea typeface="方正隶书_GBK" panose="03000509000000000000" charset="-122"/>
            </a:endParaRPr>
          </a:p>
        </p:txBody>
      </p:sp>
      <p:sp>
        <p:nvSpPr>
          <p:cNvPr id="19460" name="文本框 13313"/>
          <p:cNvSpPr txBox="1"/>
          <p:nvPr/>
        </p:nvSpPr>
        <p:spPr>
          <a:xfrm>
            <a:off x="22860" y="4751070"/>
            <a:ext cx="5120005" cy="1515745"/>
          </a:xfrm>
          <a:prstGeom prst="rect">
            <a:avLst/>
          </a:prstGeom>
          <a:solidFill>
            <a:srgbClr val="FFFFFF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7500" tIns="35100" rIns="67500" bIns="35100" anchor="ctr"/>
          <a:p>
            <a:pPr defTabSz="0"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sz="3600" dirty="0" err="1">
                <a:solidFill>
                  <a:srgbClr val="000000"/>
                </a:solidFill>
                <a:latin typeface="方正隶书_GBK" panose="03000509000000000000" charset="-122"/>
                <a:ea typeface="方正隶书_GBK" panose="03000509000000000000" charset="-122"/>
              </a:rPr>
              <a:t>“非为织作迟……及时相遣归”这几句话中表现出人物</a:t>
            </a:r>
            <a:r>
              <a:rPr lang="zh-CN" sz="3600" dirty="0" err="1">
                <a:solidFill>
                  <a:srgbClr val="000000"/>
                </a:solidFill>
                <a:latin typeface="方正隶书_GBK" panose="03000509000000000000" charset="-122"/>
                <a:ea typeface="方正隶书_GBK" panose="03000509000000000000" charset="-122"/>
              </a:rPr>
              <a:t>什么</a:t>
            </a:r>
            <a:r>
              <a:rPr sz="3600" dirty="0" err="1">
                <a:solidFill>
                  <a:srgbClr val="000000"/>
                </a:solidFill>
                <a:latin typeface="方正隶书_GBK" panose="03000509000000000000" charset="-122"/>
                <a:ea typeface="方正隶书_GBK" panose="03000509000000000000" charset="-122"/>
              </a:rPr>
              <a:t>性格</a:t>
            </a:r>
            <a:r>
              <a:rPr lang="zh-CN" altLang="en-US" sz="3600" dirty="0" err="1">
                <a:solidFill>
                  <a:srgbClr val="000000"/>
                </a:solidFill>
                <a:latin typeface="方正隶书_GBK" panose="03000509000000000000" charset="-122"/>
                <a:ea typeface="方正隶书_GBK" panose="03000509000000000000" charset="-122"/>
              </a:rPr>
              <a:t>？</a:t>
            </a:r>
            <a:endParaRPr lang="zh-CN" altLang="en-US" sz="3600" dirty="0" err="1">
              <a:solidFill>
                <a:srgbClr val="000000"/>
              </a:solidFill>
              <a:latin typeface="方正隶书_GBK" panose="03000509000000000000" charset="-122"/>
              <a:ea typeface="方正隶书_GBK" panose="03000509000000000000" charset="-122"/>
            </a:endParaRPr>
          </a:p>
        </p:txBody>
      </p:sp>
      <p:pic>
        <p:nvPicPr>
          <p:cNvPr id="28675" name="Picture 3" descr="0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8075" y="0"/>
            <a:ext cx="4236720" cy="6266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 bldLvl="0" animBg="1"/>
      <p:bldP spid="19458" grpId="0" bldLvl="0" animBg="1"/>
      <p:bldP spid="19459" grpId="0" bldLvl="0" animBg="1"/>
      <p:bldP spid="1946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13312"/>
          <p:cNvSpPr txBox="1"/>
          <p:nvPr/>
        </p:nvSpPr>
        <p:spPr>
          <a:xfrm>
            <a:off x="645160" y="200660"/>
            <a:ext cx="3833495" cy="827405"/>
          </a:xfrm>
          <a:prstGeom prst="rect">
            <a:avLst/>
          </a:prstGeom>
          <a:solidFill>
            <a:srgbClr val="FFFFFF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7500" tIns="35100" rIns="67500" bIns="35100" anchor="ctr"/>
          <a:p>
            <a:pPr defTabSz="0"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</a:tabLst>
            </a:pPr>
            <a:r>
              <a:rPr sz="4400" b="1" dirty="0" err="1">
                <a:solidFill>
                  <a:srgbClr val="00B0F0"/>
                </a:solidFill>
                <a:latin typeface="方正正粗黑简体" panose="02000000000000000000" charset="-122"/>
                <a:ea typeface="方正正粗黑简体" panose="02000000000000000000" charset="-122"/>
              </a:rPr>
              <a:t>研 读“发 展”</a:t>
            </a:r>
            <a:endParaRPr sz="4400" b="1" dirty="0" err="1">
              <a:solidFill>
                <a:srgbClr val="00B0F0"/>
              </a:solidFill>
              <a:latin typeface="方正正粗黑简体" panose="02000000000000000000" charset="-122"/>
              <a:ea typeface="方正正粗黑简体" panose="02000000000000000000" charset="-122"/>
            </a:endParaRPr>
          </a:p>
        </p:txBody>
      </p:sp>
      <p:sp>
        <p:nvSpPr>
          <p:cNvPr id="19458" name="文本框 13313"/>
          <p:cNvSpPr txBox="1"/>
          <p:nvPr/>
        </p:nvSpPr>
        <p:spPr>
          <a:xfrm>
            <a:off x="15240" y="1376045"/>
            <a:ext cx="4766310" cy="1007110"/>
          </a:xfrm>
          <a:prstGeom prst="rect">
            <a:avLst/>
          </a:prstGeom>
          <a:solidFill>
            <a:srgbClr val="FFFFFF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7500" tIns="35100" rIns="67500" bIns="35100" anchor="ctr"/>
          <a:p>
            <a:pPr defTabSz="0"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sz="2800" dirty="0" err="1">
                <a:solidFill>
                  <a:srgbClr val="000000"/>
                </a:solidFill>
                <a:latin typeface="方正隶书_GBK" panose="03000509000000000000" charset="-122"/>
                <a:ea typeface="方正隶书_GBK" panose="03000509000000000000" charset="-122"/>
              </a:rPr>
              <a:t>这部分</a:t>
            </a:r>
            <a:r>
              <a:rPr lang="zh-CN" sz="2800" dirty="0" err="1">
                <a:solidFill>
                  <a:srgbClr val="000000"/>
                </a:solidFill>
                <a:latin typeface="方正隶书_GBK" panose="03000509000000000000" charset="-122"/>
                <a:ea typeface="方正隶书_GBK" panose="03000509000000000000" charset="-122"/>
              </a:rPr>
              <a:t>情节</a:t>
            </a:r>
            <a:r>
              <a:rPr sz="2800" dirty="0" err="1">
                <a:solidFill>
                  <a:srgbClr val="000000"/>
                </a:solidFill>
                <a:latin typeface="方正隶书_GBK" panose="03000509000000000000" charset="-122"/>
                <a:ea typeface="方正隶书_GBK" panose="03000509000000000000" charset="-122"/>
              </a:rPr>
              <a:t>写了哪几个方面的内容？</a:t>
            </a:r>
            <a:endParaRPr sz="2800" dirty="0" err="1">
              <a:solidFill>
                <a:srgbClr val="000000"/>
              </a:solidFill>
              <a:latin typeface="方正隶书_GBK" panose="03000509000000000000" charset="-122"/>
              <a:ea typeface="方正隶书_GBK" panose="03000509000000000000" charset="-122"/>
            </a:endParaRPr>
          </a:p>
        </p:txBody>
      </p:sp>
      <p:sp>
        <p:nvSpPr>
          <p:cNvPr id="19459" name="文本框 13314"/>
          <p:cNvSpPr txBox="1"/>
          <p:nvPr/>
        </p:nvSpPr>
        <p:spPr>
          <a:xfrm>
            <a:off x="22860" y="2642235"/>
            <a:ext cx="4758690" cy="1136015"/>
          </a:xfrm>
          <a:prstGeom prst="rect">
            <a:avLst/>
          </a:prstGeom>
          <a:solidFill>
            <a:srgbClr val="FFFFFF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7500" tIns="35100" rIns="67500" bIns="35100" anchor="ctr"/>
          <a:p>
            <a:pPr defTabSz="0"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zh-CN" altLang="en-US" sz="2800" dirty="0" err="1">
                <a:solidFill>
                  <a:srgbClr val="FF0000"/>
                </a:solidFill>
                <a:latin typeface="方正隶书_GBK" panose="03000509000000000000" charset="-122"/>
                <a:ea typeface="方正隶书_GBK" panose="03000509000000000000" charset="-122"/>
              </a:rPr>
              <a:t>写</a:t>
            </a:r>
            <a:r>
              <a:rPr lang="en-US" altLang="x-none" sz="2800" dirty="0" err="1">
                <a:solidFill>
                  <a:srgbClr val="FF0000"/>
                </a:solidFill>
                <a:latin typeface="方正隶书_GBK" panose="03000509000000000000" charset="-122"/>
                <a:ea typeface="方正隶书_GBK" panose="03000509000000000000" charset="-122"/>
              </a:rPr>
              <a:t>仲卿对母亲及兰芝的对话，</a:t>
            </a:r>
            <a:r>
              <a:rPr lang="zh-CN" altLang="en-US" sz="2800" dirty="0" err="1">
                <a:solidFill>
                  <a:srgbClr val="FF0000"/>
                </a:solidFill>
                <a:latin typeface="方正隶书_GBK" panose="03000509000000000000" charset="-122"/>
                <a:ea typeface="方正隶书_GBK" panose="03000509000000000000" charset="-122"/>
              </a:rPr>
              <a:t>有什么</a:t>
            </a:r>
            <a:r>
              <a:rPr lang="en-US" altLang="x-none" sz="2800" dirty="0" err="1">
                <a:solidFill>
                  <a:srgbClr val="FF0000"/>
                </a:solidFill>
                <a:latin typeface="方正隶书_GBK" panose="03000509000000000000" charset="-122"/>
                <a:ea typeface="方正隶书_GBK" panose="03000509000000000000" charset="-122"/>
              </a:rPr>
              <a:t>作用？</a:t>
            </a:r>
            <a:endParaRPr lang="en-US" altLang="x-none" sz="2800" dirty="0" err="1">
              <a:solidFill>
                <a:srgbClr val="FF0000"/>
              </a:solidFill>
              <a:latin typeface="方正隶书_GBK" panose="03000509000000000000" charset="-122"/>
              <a:ea typeface="方正隶书_GBK" panose="03000509000000000000" charset="-122"/>
            </a:endParaRPr>
          </a:p>
        </p:txBody>
      </p:sp>
      <p:sp>
        <p:nvSpPr>
          <p:cNvPr id="19460" name="文本框 13313"/>
          <p:cNvSpPr txBox="1"/>
          <p:nvPr/>
        </p:nvSpPr>
        <p:spPr>
          <a:xfrm>
            <a:off x="22860" y="4036695"/>
            <a:ext cx="4758055" cy="1048385"/>
          </a:xfrm>
          <a:prstGeom prst="rect">
            <a:avLst/>
          </a:prstGeom>
          <a:solidFill>
            <a:srgbClr val="FFFFFF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7500" tIns="35100" rIns="67500" bIns="35100" anchor="ctr"/>
          <a:p>
            <a:pPr defTabSz="0"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sz="2800" dirty="0" err="1">
                <a:solidFill>
                  <a:srgbClr val="000000"/>
                </a:solidFill>
                <a:latin typeface="方正隶书_GBK" panose="03000509000000000000" charset="-122"/>
                <a:ea typeface="方正隶书_GBK" panose="03000509000000000000" charset="-122"/>
              </a:rPr>
              <a:t>写兰芝严妆，和婆婆告别，和小姑告别，有何作用？</a:t>
            </a:r>
            <a:r>
              <a:rPr sz="3600" dirty="0" err="1">
                <a:solidFill>
                  <a:srgbClr val="000000"/>
                </a:solidFill>
                <a:latin typeface="方正隶书_GBK" panose="03000509000000000000" charset="-122"/>
                <a:ea typeface="方正隶书_GBK" panose="03000509000000000000" charset="-122"/>
              </a:rPr>
              <a:t> </a:t>
            </a:r>
            <a:endParaRPr sz="3600" dirty="0" err="1">
              <a:solidFill>
                <a:srgbClr val="000000"/>
              </a:solidFill>
              <a:latin typeface="方正隶书_GBK" panose="03000509000000000000" charset="-122"/>
              <a:ea typeface="方正隶书_GBK" panose="03000509000000000000" charset="-122"/>
            </a:endParaRPr>
          </a:p>
        </p:txBody>
      </p:sp>
      <p:sp>
        <p:nvSpPr>
          <p:cNvPr id="2" name="文本框 13313"/>
          <p:cNvSpPr txBox="1"/>
          <p:nvPr/>
        </p:nvSpPr>
        <p:spPr>
          <a:xfrm>
            <a:off x="22860" y="5549265"/>
            <a:ext cx="4758690" cy="1048385"/>
          </a:xfrm>
          <a:prstGeom prst="rect">
            <a:avLst/>
          </a:prstGeom>
          <a:solidFill>
            <a:srgbClr val="FFFFFF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7500" tIns="35100" rIns="67500" bIns="35100" anchor="ctr"/>
          <a:p>
            <a:pPr defTabSz="0"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sz="2800" dirty="0" err="1">
                <a:solidFill>
                  <a:srgbClr val="7030A0"/>
                </a:solidFill>
                <a:latin typeface="方正隶书_GBK" panose="03000509000000000000" charset="-122"/>
                <a:ea typeface="方正隶书_GBK" panose="03000509000000000000" charset="-122"/>
              </a:rPr>
              <a:t>“夫妻誓别”这一情节结构上起什么作用？</a:t>
            </a:r>
            <a:r>
              <a:rPr sz="3600" dirty="0" err="1">
                <a:solidFill>
                  <a:srgbClr val="7030A0"/>
                </a:solidFill>
                <a:latin typeface="方正隶书_GBK" panose="03000509000000000000" charset="-122"/>
                <a:ea typeface="方正隶书_GBK" panose="03000509000000000000" charset="-122"/>
              </a:rPr>
              <a:t>  </a:t>
            </a:r>
            <a:endParaRPr sz="3600" dirty="0" err="1">
              <a:solidFill>
                <a:srgbClr val="7030A0"/>
              </a:solidFill>
              <a:latin typeface="方正隶书_GBK" panose="03000509000000000000" charset="-122"/>
              <a:ea typeface="方正隶书_GBK" panose="03000509000000000000" charset="-122"/>
            </a:endParaRPr>
          </a:p>
        </p:txBody>
      </p:sp>
      <p:pic>
        <p:nvPicPr>
          <p:cNvPr id="3" name="图片 2" descr="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6010" y="165100"/>
            <a:ext cx="4229100" cy="643255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 bldLvl="0" animBg="1"/>
      <p:bldP spid="19458" grpId="0" bldLvl="0" animBg="1"/>
      <p:bldP spid="19459" grpId="0" bldLvl="0" animBg="1"/>
      <p:bldP spid="19460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13312"/>
          <p:cNvSpPr txBox="1"/>
          <p:nvPr/>
        </p:nvSpPr>
        <p:spPr>
          <a:xfrm>
            <a:off x="2679065" y="200660"/>
            <a:ext cx="3769995" cy="827405"/>
          </a:xfrm>
          <a:prstGeom prst="rect">
            <a:avLst/>
          </a:prstGeom>
          <a:solidFill>
            <a:srgbClr val="FFFFFF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7500" tIns="35100" rIns="67500" bIns="35100" anchor="ctr"/>
          <a:p>
            <a:pPr defTabSz="0"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</a:tabLst>
            </a:pPr>
            <a:r>
              <a:rPr sz="4400" b="1" dirty="0" err="1">
                <a:solidFill>
                  <a:srgbClr val="00B0F0"/>
                </a:solidFill>
                <a:latin typeface="方正正粗黑简体" panose="02000000000000000000" charset="-122"/>
                <a:ea typeface="方正正粗黑简体" panose="02000000000000000000" charset="-122"/>
              </a:rPr>
              <a:t>探  究  问  题</a:t>
            </a:r>
            <a:endParaRPr sz="4400" b="1" dirty="0" err="1">
              <a:solidFill>
                <a:srgbClr val="00B0F0"/>
              </a:solidFill>
              <a:latin typeface="方正正粗黑简体" panose="02000000000000000000" charset="-122"/>
              <a:ea typeface="方正正粗黑简体" panose="02000000000000000000" charset="-122"/>
            </a:endParaRPr>
          </a:p>
        </p:txBody>
      </p:sp>
      <p:sp>
        <p:nvSpPr>
          <p:cNvPr id="19458" name="文本框 13313"/>
          <p:cNvSpPr txBox="1"/>
          <p:nvPr/>
        </p:nvSpPr>
        <p:spPr>
          <a:xfrm>
            <a:off x="15240" y="1291590"/>
            <a:ext cx="9098280" cy="1091565"/>
          </a:xfrm>
          <a:prstGeom prst="rect">
            <a:avLst/>
          </a:prstGeom>
          <a:solidFill>
            <a:srgbClr val="FFFFFF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7500" tIns="35100" rIns="67500" bIns="35100" anchor="ctr"/>
          <a:p>
            <a:pPr defTabSz="0"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sz="4400" dirty="0" err="1">
                <a:solidFill>
                  <a:srgbClr val="000000"/>
                </a:solidFill>
                <a:latin typeface="方正隶书_GBK" panose="03000509000000000000" charset="-122"/>
                <a:ea typeface="方正隶书_GBK" panose="03000509000000000000" charset="-122"/>
              </a:rPr>
              <a:t>刘兰芝是否可以屈从焦母，请求焦母留下自己？</a:t>
            </a:r>
            <a:r>
              <a:rPr sz="3600" dirty="0" err="1">
                <a:solidFill>
                  <a:srgbClr val="000000"/>
                </a:solidFill>
                <a:latin typeface="方正隶书_GBK" panose="03000509000000000000" charset="-122"/>
                <a:ea typeface="方正隶书_GBK" panose="03000509000000000000" charset="-122"/>
              </a:rPr>
              <a:t> </a:t>
            </a:r>
            <a:endParaRPr sz="3600" dirty="0" err="1">
              <a:solidFill>
                <a:srgbClr val="000000"/>
              </a:solidFill>
              <a:latin typeface="方正隶书_GBK" panose="03000509000000000000" charset="-122"/>
              <a:ea typeface="方正隶书_GBK" panose="03000509000000000000" charset="-122"/>
            </a:endParaRPr>
          </a:p>
        </p:txBody>
      </p:sp>
      <p:sp>
        <p:nvSpPr>
          <p:cNvPr id="19459" name="文本框 13314"/>
          <p:cNvSpPr txBox="1"/>
          <p:nvPr/>
        </p:nvSpPr>
        <p:spPr>
          <a:xfrm>
            <a:off x="22860" y="2679700"/>
            <a:ext cx="9098280" cy="1136015"/>
          </a:xfrm>
          <a:prstGeom prst="rect">
            <a:avLst/>
          </a:prstGeom>
          <a:solidFill>
            <a:srgbClr val="FFFFFF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7500" tIns="35100" rIns="67500" bIns="35100" anchor="ctr"/>
          <a:p>
            <a:pPr defTabSz="0"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altLang="x-none" sz="4400" dirty="0" err="1">
                <a:solidFill>
                  <a:srgbClr val="FF0000"/>
                </a:solidFill>
                <a:latin typeface="方正隶书_GBK" panose="03000509000000000000" charset="-122"/>
                <a:ea typeface="方正隶书_GBK" panose="03000509000000000000" charset="-122"/>
              </a:rPr>
              <a:t>焦仲卿是否可以脱离焦母而带兰芝另立门户？</a:t>
            </a:r>
            <a:endParaRPr lang="en-US" altLang="x-none" sz="4400" dirty="0" err="1">
              <a:solidFill>
                <a:srgbClr val="FF0000"/>
              </a:solidFill>
              <a:latin typeface="方正隶书_GBK" panose="03000509000000000000" charset="-122"/>
              <a:ea typeface="方正隶书_GBK" panose="03000509000000000000" charset="-122"/>
            </a:endParaRPr>
          </a:p>
        </p:txBody>
      </p:sp>
      <p:pic>
        <p:nvPicPr>
          <p:cNvPr id="2" name="图片 1" descr="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5" y="4022725"/>
            <a:ext cx="9091930" cy="263588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 bldLvl="0" animBg="1"/>
      <p:bldP spid="19458" grpId="0" bldLvl="0" animBg="1"/>
      <p:bldP spid="1945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13312"/>
          <p:cNvSpPr txBox="1"/>
          <p:nvPr/>
        </p:nvSpPr>
        <p:spPr>
          <a:xfrm>
            <a:off x="639445" y="158115"/>
            <a:ext cx="4973320" cy="827405"/>
          </a:xfrm>
          <a:prstGeom prst="rect">
            <a:avLst/>
          </a:prstGeom>
          <a:solidFill>
            <a:srgbClr val="FFFFFF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7500" tIns="35100" rIns="67500" bIns="35100" anchor="ctr"/>
          <a:p>
            <a:pPr defTabSz="0"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</a:tabLst>
            </a:pPr>
            <a:r>
              <a:rPr sz="4400" b="1" dirty="0" err="1">
                <a:solidFill>
                  <a:srgbClr val="00B0F0"/>
                </a:solidFill>
                <a:latin typeface="方正正粗黑简体" panose="02000000000000000000" charset="-122"/>
                <a:ea typeface="方正正粗黑简体" panose="02000000000000000000" charset="-122"/>
              </a:rPr>
              <a:t>研读“进一步发展”</a:t>
            </a:r>
            <a:endParaRPr sz="4400" b="1" dirty="0" err="1">
              <a:solidFill>
                <a:srgbClr val="00B0F0"/>
              </a:solidFill>
              <a:latin typeface="方正正粗黑简体" panose="02000000000000000000" charset="-122"/>
              <a:ea typeface="方正正粗黑简体" panose="02000000000000000000" charset="-122"/>
            </a:endParaRPr>
          </a:p>
        </p:txBody>
      </p:sp>
      <p:sp>
        <p:nvSpPr>
          <p:cNvPr id="19458" name="文本框 13313"/>
          <p:cNvSpPr txBox="1"/>
          <p:nvPr/>
        </p:nvSpPr>
        <p:spPr>
          <a:xfrm>
            <a:off x="15240" y="1376045"/>
            <a:ext cx="6212205" cy="1007110"/>
          </a:xfrm>
          <a:prstGeom prst="rect">
            <a:avLst/>
          </a:prstGeom>
          <a:solidFill>
            <a:srgbClr val="FFFFFF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7500" tIns="35100" rIns="67500" bIns="35100" anchor="ctr"/>
          <a:p>
            <a:pPr defTabSz="0"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sz="2800" dirty="0" err="1">
                <a:solidFill>
                  <a:srgbClr val="000000"/>
                </a:solidFill>
                <a:latin typeface="方正隶书_GBK" panose="03000509000000000000" charset="-122"/>
                <a:ea typeface="方正隶书_GBK" panose="03000509000000000000" charset="-122"/>
              </a:rPr>
              <a:t>兰芝母亲在此处重复兰芝开头的话“十三教汝织”一段有没有必要？为什么？</a:t>
            </a:r>
            <a:endParaRPr sz="2800" dirty="0" err="1">
              <a:solidFill>
                <a:srgbClr val="000000"/>
              </a:solidFill>
              <a:latin typeface="方正隶书_GBK" panose="03000509000000000000" charset="-122"/>
              <a:ea typeface="方正隶书_GBK" panose="03000509000000000000" charset="-122"/>
            </a:endParaRPr>
          </a:p>
        </p:txBody>
      </p:sp>
      <p:sp>
        <p:nvSpPr>
          <p:cNvPr id="19459" name="文本框 13314"/>
          <p:cNvSpPr txBox="1"/>
          <p:nvPr/>
        </p:nvSpPr>
        <p:spPr>
          <a:xfrm>
            <a:off x="22860" y="3308350"/>
            <a:ext cx="6205220" cy="1136015"/>
          </a:xfrm>
          <a:prstGeom prst="rect">
            <a:avLst/>
          </a:prstGeom>
          <a:solidFill>
            <a:srgbClr val="FFFFFF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7500" tIns="35100" rIns="67500" bIns="35100" anchor="ctr"/>
          <a:p>
            <a:pPr defTabSz="0"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altLang="x-none" sz="2800" dirty="0" err="1">
                <a:solidFill>
                  <a:srgbClr val="FF0000"/>
                </a:solidFill>
                <a:latin typeface="方正隶书_GBK" panose="03000509000000000000" charset="-122"/>
                <a:ea typeface="方正隶书_GBK" panose="03000509000000000000" charset="-122"/>
              </a:rPr>
              <a:t>面对兄长的威逼利诱，兰芝一口应婚，这与她对母亲的态度形成鲜明的对比，为什么？</a:t>
            </a:r>
            <a:endParaRPr lang="en-US" altLang="x-none" sz="2800" dirty="0" err="1">
              <a:solidFill>
                <a:srgbClr val="FF0000"/>
              </a:solidFill>
              <a:latin typeface="方正隶书_GBK" panose="03000509000000000000" charset="-122"/>
              <a:ea typeface="方正隶书_GBK" panose="03000509000000000000" charset="-122"/>
            </a:endParaRPr>
          </a:p>
        </p:txBody>
      </p:sp>
      <p:sp>
        <p:nvSpPr>
          <p:cNvPr id="19460" name="文本框 13313"/>
          <p:cNvSpPr txBox="1"/>
          <p:nvPr/>
        </p:nvSpPr>
        <p:spPr>
          <a:xfrm>
            <a:off x="22860" y="5218430"/>
            <a:ext cx="6205855" cy="1048385"/>
          </a:xfrm>
          <a:prstGeom prst="rect">
            <a:avLst/>
          </a:prstGeom>
          <a:solidFill>
            <a:srgbClr val="FFFFFF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7500" tIns="35100" rIns="67500" bIns="35100" anchor="ctr"/>
          <a:p>
            <a:pPr algn="l" defTabSz="0"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sz="2800" dirty="0" err="1">
                <a:solidFill>
                  <a:srgbClr val="000000"/>
                </a:solidFill>
                <a:latin typeface="方正隶书_GBK" panose="03000509000000000000" charset="-122"/>
                <a:ea typeface="方正隶书_GBK" panose="03000509000000000000" charset="-122"/>
                <a:sym typeface="+mn-ea"/>
              </a:rPr>
              <a:t>作者运用铺陈和排比大肆渲染太守家对婚事的排场，其用意是什么？</a:t>
            </a:r>
            <a:endParaRPr sz="2800" dirty="0" err="1">
              <a:solidFill>
                <a:srgbClr val="000000"/>
              </a:solidFill>
              <a:latin typeface="方正隶书_GBK" panose="03000509000000000000" charset="-122"/>
              <a:ea typeface="方正隶书_GBK" panose="03000509000000000000" charset="-122"/>
              <a:sym typeface="+mn-ea"/>
            </a:endParaRPr>
          </a:p>
        </p:txBody>
      </p:sp>
      <p:pic>
        <p:nvPicPr>
          <p:cNvPr id="2" name="图片 1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23330" y="157480"/>
            <a:ext cx="2792730" cy="61087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 bldLvl="0" animBg="1"/>
      <p:bldP spid="19458" grpId="0" bldLvl="0" animBg="1"/>
      <p:bldP spid="19459" grpId="0" bldLvl="0" animBg="1"/>
      <p:bldP spid="1946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13312"/>
          <p:cNvSpPr txBox="1"/>
          <p:nvPr/>
        </p:nvSpPr>
        <p:spPr>
          <a:xfrm>
            <a:off x="436245" y="200660"/>
            <a:ext cx="4323080" cy="827405"/>
          </a:xfrm>
          <a:prstGeom prst="rect">
            <a:avLst/>
          </a:prstGeom>
          <a:solidFill>
            <a:srgbClr val="FFFFFF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7500" tIns="35100" rIns="67500" bIns="35100" anchor="ctr"/>
          <a:p>
            <a:pPr defTabSz="0"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</a:tabLst>
            </a:pPr>
            <a:r>
              <a:rPr sz="4400" b="1" dirty="0" err="1">
                <a:solidFill>
                  <a:srgbClr val="00B0F0"/>
                </a:solidFill>
                <a:latin typeface="方正正粗黑简体" panose="02000000000000000000" charset="-122"/>
                <a:ea typeface="方正正粗黑简体" panose="02000000000000000000" charset="-122"/>
              </a:rPr>
              <a:t>研读“高潮结局”</a:t>
            </a:r>
            <a:endParaRPr sz="4400" b="1" dirty="0" err="1">
              <a:solidFill>
                <a:srgbClr val="00B0F0"/>
              </a:solidFill>
              <a:latin typeface="方正正粗黑简体" panose="02000000000000000000" charset="-122"/>
              <a:ea typeface="方正正粗黑简体" panose="02000000000000000000" charset="-122"/>
            </a:endParaRPr>
          </a:p>
        </p:txBody>
      </p:sp>
      <p:sp>
        <p:nvSpPr>
          <p:cNvPr id="19458" name="文本框 13313"/>
          <p:cNvSpPr txBox="1"/>
          <p:nvPr/>
        </p:nvSpPr>
        <p:spPr>
          <a:xfrm>
            <a:off x="22860" y="1132840"/>
            <a:ext cx="4957445" cy="2548255"/>
          </a:xfrm>
          <a:prstGeom prst="rect">
            <a:avLst/>
          </a:prstGeom>
          <a:solidFill>
            <a:srgbClr val="FFFFFF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7500" tIns="35100" rIns="67500" bIns="35100" anchor="ctr"/>
          <a:p>
            <a:pPr defTabSz="0"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sz="2800" dirty="0" err="1">
                <a:solidFill>
                  <a:srgbClr val="000000"/>
                </a:solidFill>
                <a:latin typeface="方正隶书_GBK" panose="03000509000000000000" charset="-122"/>
                <a:ea typeface="方正隶书_GBK" panose="03000509000000000000" charset="-122"/>
              </a:rPr>
              <a:t>“君当做磐石,妾当做蒲苇，蒲苇韧如丝,磐石无转移”，”磐石方且厚,可以卒千年，蒲苇一时纫,便作旦夕间”，两句话的比喻本体和喻体都一样，意思有什么不同？</a:t>
            </a:r>
            <a:r>
              <a:rPr sz="3600" dirty="0" err="1">
                <a:solidFill>
                  <a:srgbClr val="000000"/>
                </a:solidFill>
                <a:latin typeface="方正隶书_GBK" panose="03000509000000000000" charset="-122"/>
                <a:ea typeface="方正隶书_GBK" panose="03000509000000000000" charset="-122"/>
              </a:rPr>
              <a:t> </a:t>
            </a:r>
            <a:endParaRPr sz="3600" dirty="0" err="1">
              <a:solidFill>
                <a:srgbClr val="000000"/>
              </a:solidFill>
              <a:latin typeface="方正隶书_GBK" panose="03000509000000000000" charset="-122"/>
              <a:ea typeface="方正隶书_GBK" panose="03000509000000000000" charset="-122"/>
            </a:endParaRPr>
          </a:p>
        </p:txBody>
      </p:sp>
      <p:sp>
        <p:nvSpPr>
          <p:cNvPr id="19459" name="文本框 13314"/>
          <p:cNvSpPr txBox="1"/>
          <p:nvPr/>
        </p:nvSpPr>
        <p:spPr>
          <a:xfrm>
            <a:off x="22860" y="4343400"/>
            <a:ext cx="4957445" cy="2038350"/>
          </a:xfrm>
          <a:prstGeom prst="rect">
            <a:avLst/>
          </a:prstGeom>
          <a:solidFill>
            <a:srgbClr val="FFFFFF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7500" tIns="35100" rIns="67500" bIns="35100" anchor="ctr"/>
          <a:p>
            <a:pPr defTabSz="0"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altLang="x-none" sz="2800" dirty="0" err="1">
                <a:solidFill>
                  <a:srgbClr val="FF0000"/>
                </a:solidFill>
                <a:latin typeface="方正隶书_GBK" panose="03000509000000000000" charset="-122"/>
                <a:ea typeface="方正隶书_GBK" panose="03000509000000000000" charset="-122"/>
              </a:rPr>
              <a:t>兰芝和仲卿相约“黄泉下相见”，兰芝死时毫不犹豫，仲卿却“上堂拜阿母”“徘徊庭树下”之后才“自挂东南枝”，为什么？</a:t>
            </a:r>
            <a:r>
              <a:rPr lang="en-US" altLang="x-none" sz="3200" dirty="0" err="1">
                <a:solidFill>
                  <a:srgbClr val="FF0000"/>
                </a:solidFill>
                <a:latin typeface="方正隶书_GBK" panose="03000509000000000000" charset="-122"/>
                <a:ea typeface="方正隶书_GBK" panose="03000509000000000000" charset="-122"/>
              </a:rPr>
              <a:t> </a:t>
            </a:r>
            <a:endParaRPr lang="en-US" altLang="x-none" sz="3200" dirty="0" err="1">
              <a:solidFill>
                <a:srgbClr val="FF0000"/>
              </a:solidFill>
              <a:latin typeface="方正隶书_GBK" panose="03000509000000000000" charset="-122"/>
              <a:ea typeface="方正隶书_GBK" panose="03000509000000000000" charset="-122"/>
            </a:endParaRPr>
          </a:p>
        </p:txBody>
      </p:sp>
      <p:pic>
        <p:nvPicPr>
          <p:cNvPr id="2" name="图片 1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6980" y="45720"/>
            <a:ext cx="4064000" cy="678307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 bldLvl="0" animBg="1"/>
      <p:bldP spid="19458" grpId="0" bldLvl="0" animBg="1"/>
      <p:bldP spid="1945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13312"/>
          <p:cNvSpPr txBox="1"/>
          <p:nvPr/>
        </p:nvSpPr>
        <p:spPr>
          <a:xfrm>
            <a:off x="1022985" y="293370"/>
            <a:ext cx="3562350" cy="1388745"/>
          </a:xfrm>
          <a:prstGeom prst="rect">
            <a:avLst/>
          </a:prstGeom>
          <a:solidFill>
            <a:srgbClr val="FFFFFF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7500" tIns="35100" rIns="67500" bIns="35100" anchor="ctr"/>
          <a:p>
            <a:pPr defTabSz="0"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</a:tabLst>
            </a:pPr>
            <a:r>
              <a:rPr sz="7200" b="1" dirty="0" err="1">
                <a:solidFill>
                  <a:srgbClr val="FF0000"/>
                </a:solidFill>
                <a:latin typeface="方正正粗黑简体" panose="02000000000000000000" charset="-122"/>
                <a:ea typeface="方正正粗黑简体" panose="02000000000000000000" charset="-122"/>
              </a:rPr>
              <a:t>尾    声</a:t>
            </a:r>
            <a:r>
              <a:rPr lang="zh-CN" sz="3000" b="1" dirty="0" err="1">
                <a:solidFill>
                  <a:srgbClr val="FF0000"/>
                </a:solidFill>
                <a:latin typeface="方正正粗黑简体" panose="02000000000000000000" charset="-122"/>
                <a:ea typeface="方正正粗黑简体" panose="02000000000000000000" charset="-122"/>
              </a:rPr>
              <a:t>                               </a:t>
            </a:r>
            <a:endParaRPr lang="zh-CN" altLang="en-US" sz="3000" b="1" dirty="0" err="1">
              <a:solidFill>
                <a:srgbClr val="FF0000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9459" name="文本框 13314"/>
          <p:cNvSpPr txBox="1"/>
          <p:nvPr/>
        </p:nvSpPr>
        <p:spPr>
          <a:xfrm>
            <a:off x="1022985" y="2169160"/>
            <a:ext cx="3562350" cy="4431030"/>
          </a:xfrm>
          <a:prstGeom prst="rect">
            <a:avLst/>
          </a:prstGeom>
          <a:solidFill>
            <a:srgbClr val="FFFFFF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7500" tIns="35100" rIns="67500" bIns="35100" anchor="ctr"/>
          <a:p>
            <a:pPr defTabSz="0"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sz="4800" dirty="0" err="1">
                <a:solidFill>
                  <a:srgbClr val="7030A0"/>
                </a:solidFill>
                <a:latin typeface="方正隶书_GBK" panose="03000509000000000000" charset="-122"/>
                <a:ea typeface="方正隶书_GBK" panose="03000509000000000000" charset="-122"/>
              </a:rPr>
              <a:t>诗歌的结尾处写兰芝、仲卿魂化为鸟，这样些有什么用意？</a:t>
            </a:r>
            <a:endParaRPr sz="4800" dirty="0" err="1">
              <a:solidFill>
                <a:srgbClr val="7030A0"/>
              </a:solidFill>
              <a:latin typeface="方正隶书_GBK" panose="03000509000000000000" charset="-122"/>
              <a:ea typeface="方正隶书_GBK" panose="03000509000000000000" charset="-122"/>
            </a:endParaRPr>
          </a:p>
        </p:txBody>
      </p:sp>
      <p:pic>
        <p:nvPicPr>
          <p:cNvPr id="2" name="图片 1" descr="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7570" y="293370"/>
            <a:ext cx="4441825" cy="630682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 bldLvl="0" animBg="1"/>
      <p:bldP spid="1945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13312"/>
          <p:cNvSpPr txBox="1"/>
          <p:nvPr/>
        </p:nvSpPr>
        <p:spPr>
          <a:xfrm>
            <a:off x="1029335" y="200660"/>
            <a:ext cx="3663315" cy="827405"/>
          </a:xfrm>
          <a:prstGeom prst="rect">
            <a:avLst/>
          </a:prstGeom>
          <a:solidFill>
            <a:srgbClr val="FFFFFF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7500" tIns="35100" rIns="67500" bIns="35100" anchor="ctr"/>
          <a:p>
            <a:pPr defTabSz="0"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</a:tabLst>
            </a:pPr>
            <a:r>
              <a:rPr lang="zh-CN" sz="4400" b="1" dirty="0" err="1">
                <a:solidFill>
                  <a:srgbClr val="00B0F0"/>
                </a:solidFill>
                <a:latin typeface="方正正粗黑简体" panose="02000000000000000000" charset="-122"/>
                <a:ea typeface="方正正粗黑简体" panose="02000000000000000000" charset="-122"/>
              </a:rPr>
              <a:t>艺  术  特  点</a:t>
            </a:r>
            <a:endParaRPr lang="zh-CN" sz="4400" b="1" dirty="0" err="1">
              <a:solidFill>
                <a:srgbClr val="00B0F0"/>
              </a:solidFill>
              <a:latin typeface="方正正粗黑简体" panose="02000000000000000000" charset="-122"/>
              <a:ea typeface="方正正粗黑简体" panose="02000000000000000000" charset="-122"/>
            </a:endParaRPr>
          </a:p>
        </p:txBody>
      </p:sp>
      <p:sp>
        <p:nvSpPr>
          <p:cNvPr id="19458" name="文本框 13313"/>
          <p:cNvSpPr txBox="1"/>
          <p:nvPr/>
        </p:nvSpPr>
        <p:spPr>
          <a:xfrm>
            <a:off x="15240" y="1376045"/>
            <a:ext cx="5466715" cy="1007110"/>
          </a:xfrm>
          <a:prstGeom prst="rect">
            <a:avLst/>
          </a:prstGeom>
          <a:solidFill>
            <a:srgbClr val="FFFFFF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7500" tIns="35100" rIns="67500" bIns="35100" anchor="ctr"/>
          <a:p>
            <a:pPr defTabSz="0"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sz="3600" dirty="0" err="1">
                <a:solidFill>
                  <a:srgbClr val="000000"/>
                </a:solidFill>
                <a:latin typeface="方正隶书_GBK" panose="03000509000000000000" charset="-122"/>
                <a:ea typeface="方正隶书_GBK" panose="03000509000000000000" charset="-122"/>
              </a:rPr>
              <a:t>人物语言个性化。</a:t>
            </a:r>
            <a:endParaRPr sz="3600" dirty="0" err="1">
              <a:solidFill>
                <a:srgbClr val="000000"/>
              </a:solidFill>
              <a:latin typeface="方正隶书_GBK" panose="03000509000000000000" charset="-122"/>
              <a:ea typeface="方正隶书_GBK" panose="03000509000000000000" charset="-122"/>
            </a:endParaRPr>
          </a:p>
        </p:txBody>
      </p:sp>
      <p:sp>
        <p:nvSpPr>
          <p:cNvPr id="19459" name="文本框 13314"/>
          <p:cNvSpPr txBox="1"/>
          <p:nvPr/>
        </p:nvSpPr>
        <p:spPr>
          <a:xfrm>
            <a:off x="22860" y="3319145"/>
            <a:ext cx="5459095" cy="1136015"/>
          </a:xfrm>
          <a:prstGeom prst="rect">
            <a:avLst/>
          </a:prstGeom>
          <a:solidFill>
            <a:srgbClr val="FFFFFF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7500" tIns="35100" rIns="67500" bIns="35100" anchor="ctr"/>
          <a:p>
            <a:pPr defTabSz="0"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altLang="x-none" sz="3600" dirty="0" err="1">
                <a:solidFill>
                  <a:srgbClr val="FF0000"/>
                </a:solidFill>
                <a:latin typeface="方正隶书_GBK" panose="03000509000000000000" charset="-122"/>
                <a:ea typeface="方正隶书_GBK" panose="03000509000000000000" charset="-122"/>
              </a:rPr>
              <a:t>富有民歌气息和抒情意味。</a:t>
            </a:r>
            <a:endParaRPr lang="en-US" altLang="x-none" sz="3600" dirty="0" err="1">
              <a:solidFill>
                <a:srgbClr val="FF0000"/>
              </a:solidFill>
              <a:latin typeface="方正隶书_GBK" panose="03000509000000000000" charset="-122"/>
              <a:ea typeface="方正隶书_GBK" panose="03000509000000000000" charset="-122"/>
            </a:endParaRPr>
          </a:p>
        </p:txBody>
      </p:sp>
      <p:sp>
        <p:nvSpPr>
          <p:cNvPr id="19460" name="文本框 13313"/>
          <p:cNvSpPr txBox="1"/>
          <p:nvPr/>
        </p:nvSpPr>
        <p:spPr>
          <a:xfrm>
            <a:off x="22860" y="5218430"/>
            <a:ext cx="5459095" cy="1048385"/>
          </a:xfrm>
          <a:prstGeom prst="rect">
            <a:avLst/>
          </a:prstGeom>
          <a:solidFill>
            <a:srgbClr val="FFFFFF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7500" tIns="35100" rIns="67500" bIns="35100" anchor="ctr"/>
          <a:p>
            <a:pPr defTabSz="0"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sz="3600" dirty="0" err="1">
                <a:solidFill>
                  <a:srgbClr val="000000"/>
                </a:solidFill>
                <a:latin typeface="方正隶书_GBK" panose="03000509000000000000" charset="-122"/>
                <a:ea typeface="方正隶书_GBK" panose="03000509000000000000" charset="-122"/>
              </a:rPr>
              <a:t>铺陈酣畅淋漓。</a:t>
            </a:r>
            <a:endParaRPr sz="3600" dirty="0" err="1">
              <a:solidFill>
                <a:srgbClr val="000000"/>
              </a:solidFill>
              <a:latin typeface="方正隶书_GBK" panose="03000509000000000000" charset="-122"/>
              <a:ea typeface="方正隶书_GBK" panose="03000509000000000000" charset="-122"/>
            </a:endParaRPr>
          </a:p>
        </p:txBody>
      </p:sp>
      <p:pic>
        <p:nvPicPr>
          <p:cNvPr id="2" name="图片 1" descr="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99430" y="-1905"/>
            <a:ext cx="3531235" cy="684149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 bldLvl="0" animBg="1"/>
      <p:bldP spid="19458" grpId="0" bldLvl="0" animBg="1"/>
      <p:bldP spid="19459" grpId="0" bldLvl="0" animBg="1"/>
      <p:bldP spid="1946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矩形 5122"/>
          <p:cNvSpPr/>
          <p:nvPr/>
        </p:nvSpPr>
        <p:spPr>
          <a:xfrm>
            <a:off x="6046788" y="333375"/>
            <a:ext cx="3097212" cy="981075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8477"/>
              </a:avLst>
            </a:prstTxWarp>
            <a:normAutofit/>
            <a:scene3d>
              <a:camera prst="legacyPerspectiveFront">
                <a:rot lat="19800000" lon="19440000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通假字</a:t>
            </a:r>
            <a:endParaRPr lang="zh-CN" altLang="en-US" sz="3600">
              <a:gradFill rotWithShape="0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4" name="文本框 5123"/>
          <p:cNvSpPr txBox="1"/>
          <p:nvPr/>
        </p:nvSpPr>
        <p:spPr>
          <a:xfrm>
            <a:off x="323850" y="620713"/>
            <a:ext cx="3024188" cy="4760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</a:rPr>
              <a:t>终老不复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取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</a:rPr>
              <a:t>箱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帘</a:t>
            </a:r>
            <a:r>
              <a:rPr lang="zh-CN" altLang="en-US" sz="3600" b="1" dirty="0">
                <a:latin typeface="Times New Roman" panose="02020603050405020304" pitchFamily="18" charset="0"/>
              </a:rPr>
              <a:t>六七十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36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</a:rPr>
              <a:t>摧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藏</a:t>
            </a:r>
            <a:r>
              <a:rPr lang="zh-CN" altLang="en-US" sz="3600" b="1" dirty="0">
                <a:latin typeface="Times New Roman" panose="02020603050405020304" pitchFamily="18" charset="0"/>
              </a:rPr>
              <a:t>马悲哀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</a:rPr>
              <a:t>蒲苇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纫</a:t>
            </a:r>
            <a:r>
              <a:rPr lang="zh-CN" altLang="en-US" sz="3600" b="1" dirty="0">
                <a:latin typeface="Times New Roman" panose="02020603050405020304" pitchFamily="18" charset="0"/>
              </a:rPr>
              <a:t>如丝</a:t>
            </a:r>
            <a:endParaRPr lang="zh-CN" altLang="en-US" sz="36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槌</a:t>
            </a:r>
            <a:r>
              <a:rPr lang="zh-CN" altLang="en-US" sz="3600" b="1" dirty="0">
                <a:latin typeface="Times New Roman" panose="02020603050405020304" pitchFamily="18" charset="0"/>
              </a:rPr>
              <a:t>床便大怒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5125" name="文本框 5124"/>
          <p:cNvSpPr txBox="1"/>
          <p:nvPr/>
        </p:nvSpPr>
        <p:spPr>
          <a:xfrm>
            <a:off x="3132138" y="692150"/>
            <a:ext cx="3581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800080"/>
                </a:solidFill>
                <a:latin typeface="Times New Roman" panose="02020603050405020304" pitchFamily="18" charset="0"/>
              </a:rPr>
              <a:t>通“娶”，结婚。</a:t>
            </a:r>
            <a:endParaRPr lang="zh-CN" altLang="en-US" sz="3600">
              <a:solidFill>
                <a:srgbClr val="80008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7" name="文本框 5126"/>
          <p:cNvSpPr txBox="1"/>
          <p:nvPr/>
        </p:nvSpPr>
        <p:spPr>
          <a:xfrm>
            <a:off x="3132138" y="1484313"/>
            <a:ext cx="331152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800080"/>
                </a:solidFill>
                <a:latin typeface="Times New Roman" panose="02020603050405020304" pitchFamily="18" charset="0"/>
              </a:rPr>
              <a:t>通“奁”，梳妆用的镜匣。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5133" name="文本框 5132"/>
          <p:cNvSpPr txBox="1"/>
          <p:nvPr/>
        </p:nvSpPr>
        <p:spPr>
          <a:xfrm>
            <a:off x="2987675" y="3141663"/>
            <a:ext cx="4114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800080"/>
                </a:solidFill>
                <a:latin typeface="Times New Roman" panose="02020603050405020304" pitchFamily="18" charset="0"/>
              </a:rPr>
              <a:t>同“脏”，脏腑。</a:t>
            </a:r>
            <a:endParaRPr lang="zh-CN" altLang="en-US" sz="3600" b="1">
              <a:solidFill>
                <a:srgbClr val="80008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35" name="文本框 5134"/>
          <p:cNvSpPr txBox="1"/>
          <p:nvPr/>
        </p:nvSpPr>
        <p:spPr>
          <a:xfrm>
            <a:off x="2843213" y="3933825"/>
            <a:ext cx="69484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800080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800080"/>
                </a:solidFill>
                <a:latin typeface="Times New Roman" panose="02020603050405020304" pitchFamily="18" charset="0"/>
              </a:rPr>
              <a:t>通“韧”，柔韧。</a:t>
            </a:r>
            <a:endParaRPr lang="zh-CN" altLang="en-US" sz="3600">
              <a:latin typeface="Times New Roman" panose="02020603050405020304" pitchFamily="18" charset="0"/>
            </a:endParaRPr>
          </a:p>
        </p:txBody>
      </p:sp>
      <p:sp>
        <p:nvSpPr>
          <p:cNvPr id="5136" name="文本框 5135"/>
          <p:cNvSpPr txBox="1"/>
          <p:nvPr/>
        </p:nvSpPr>
        <p:spPr>
          <a:xfrm>
            <a:off x="3059113" y="4735513"/>
            <a:ext cx="4464050" cy="64135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660033"/>
                </a:solidFill>
                <a:latin typeface="Arial" panose="020B0604020202020204" pitchFamily="34" charset="0"/>
              </a:rPr>
              <a:t>通“捶”，敲击。</a:t>
            </a:r>
            <a:endParaRPr lang="zh-CN" altLang="en-US" sz="3600" b="1" dirty="0">
              <a:solidFill>
                <a:srgbClr val="660033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12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512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5125" grpId="0" build="p"/>
      <p:bldP spid="5127" grpId="0"/>
      <p:bldP spid="5133" grpId="0"/>
      <p:bldP spid="5135" grpId="0"/>
      <p:bldP spid="51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40030" y="1874520"/>
            <a:ext cx="852741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华文行楷" pitchFamily="2" charset="-122"/>
                <a:ea typeface="华文行楷" pitchFamily="2" charset="-122"/>
              </a:rPr>
              <a:t>文昭关、野猪林、苏武牧羊、关羽走麦城,从来男儿怀悲愤</a:t>
            </a:r>
            <a:endParaRPr lang="zh-CN" altLang="en-US" sz="4000" b="1" dirty="0" smtClean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8595" y="159385"/>
            <a:ext cx="862965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窦娥冤、秦香莲、黛玉葬花、孔雀东南飞,自古女子多薄命</a:t>
            </a:r>
            <a:endParaRPr lang="zh-CN" altLang="en-US" sz="4000" b="1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2" name="图片 1" descr="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75" y="3302000"/>
            <a:ext cx="9112250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build="allAtOnce"/>
      <p:bldP spid="6" grpId="1" bldLvl="0" build="allAtOnce"/>
      <p:bldP spid="6" grpId="2" bldLvl="0" build="allAtOnce"/>
      <p:bldP spid="6" grpId="3" bldLvl="0" build="allAtOnce"/>
      <p:bldP spid="6" grpId="4" bldLvl="0" build="allAtOnce"/>
      <p:bldP spid="6" grpId="5" bldLvl="0" build="allAtOnce"/>
      <p:bldP spid="6" grpId="6" bldLvl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18433"/>
          <p:cNvSpPr/>
          <p:nvPr/>
        </p:nvSpPr>
        <p:spPr>
          <a:xfrm>
            <a:off x="3118168" y="333375"/>
            <a:ext cx="2906712" cy="919163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p>
            <a:pPr algn="ctr"/>
            <a:r>
              <a:rPr lang="zh-CN" altLang="en-US" sz="44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古今异义</a:t>
            </a:r>
            <a:endParaRPr lang="zh-CN" altLang="en-US" sz="44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5" name="文本框 18434"/>
          <p:cNvSpPr txBox="1"/>
          <p:nvPr/>
        </p:nvSpPr>
        <p:spPr>
          <a:xfrm>
            <a:off x="611188" y="1125538"/>
            <a:ext cx="2305050" cy="5457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可怜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体无比</a:t>
            </a:r>
            <a:endParaRPr lang="zh-CN" altLang="en-US" sz="32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汝岂得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自由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再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拜还入户槌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床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便大怒</a:t>
            </a:r>
            <a:endParaRPr lang="zh-CN" altLang="en-US" sz="32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自可断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来信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渠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会永无缘 </a:t>
            </a:r>
            <a:endParaRPr lang="zh-CN" altLang="en-US" sz="32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供养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卒大恩 </a:t>
            </a:r>
            <a:endParaRPr lang="zh-CN" altLang="en-US" sz="32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共事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二三年</a:t>
            </a:r>
            <a:endParaRPr lang="zh-CN" altLang="en-US" sz="32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8" name="文本框 18437"/>
          <p:cNvSpPr txBox="1"/>
          <p:nvPr/>
        </p:nvSpPr>
        <p:spPr>
          <a:xfrm>
            <a:off x="3419475" y="1125538"/>
            <a:ext cx="49688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可爱（今：值得怜悯）</a:t>
            </a:r>
            <a:endParaRPr lang="zh-CN" altLang="en-US" sz="3200" b="1">
              <a:solidFill>
                <a:srgbClr val="00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9" name="文本框 18438"/>
          <p:cNvSpPr txBox="1"/>
          <p:nvPr/>
        </p:nvSpPr>
        <p:spPr>
          <a:xfrm>
            <a:off x="3419475" y="1628775"/>
            <a:ext cx="518477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自作主张（今：不受拘束，不受限制）</a:t>
            </a:r>
            <a:endParaRPr lang="zh-CN" altLang="en-US" sz="32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40" name="文本框 18439"/>
          <p:cNvSpPr txBox="1"/>
          <p:nvPr/>
        </p:nvSpPr>
        <p:spPr>
          <a:xfrm>
            <a:off x="3492500" y="2565400"/>
            <a:ext cx="44640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两次（今：再次）</a:t>
            </a:r>
            <a:endParaRPr lang="zh-CN" altLang="en-US" sz="3200" b="1">
              <a:solidFill>
                <a:srgbClr val="00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41" name="文本框 18440"/>
          <p:cNvSpPr txBox="1"/>
          <p:nvPr/>
        </p:nvSpPr>
        <p:spPr>
          <a:xfrm>
            <a:off x="3419475" y="3213100"/>
            <a:ext cx="54006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坐具（今：供人睡觉用的家具）</a:t>
            </a:r>
            <a:endParaRPr lang="zh-CN" altLang="en-US" sz="28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42" name="文本框 18441"/>
          <p:cNvSpPr txBox="1"/>
          <p:nvPr/>
        </p:nvSpPr>
        <p:spPr>
          <a:xfrm>
            <a:off x="3419475" y="3789363"/>
            <a:ext cx="54006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使者，指媒人（今：信件）</a:t>
            </a:r>
            <a:endParaRPr lang="zh-CN" altLang="en-US" sz="3200" b="1">
              <a:solidFill>
                <a:srgbClr val="00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43" name="文本框 18442"/>
          <p:cNvSpPr txBox="1"/>
          <p:nvPr/>
        </p:nvSpPr>
        <p:spPr>
          <a:xfrm>
            <a:off x="3419475" y="4437063"/>
            <a:ext cx="504031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他（今：渠道；水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</a:rPr>
              <a:t>渠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）</a:t>
            </a:r>
            <a:endParaRPr lang="zh-CN" altLang="en-US" sz="32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45" name="文本框 18444"/>
          <p:cNvSpPr txBox="1"/>
          <p:nvPr/>
        </p:nvSpPr>
        <p:spPr>
          <a:xfrm>
            <a:off x="3419475" y="5084763"/>
            <a:ext cx="54737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侍奉公婆（今：供给长辈或年长的人生活所需）</a:t>
            </a:r>
            <a:endParaRPr lang="zh-CN" altLang="en-US" sz="3200" b="1">
              <a:solidFill>
                <a:srgbClr val="00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46" name="文本框 18445"/>
          <p:cNvSpPr txBox="1"/>
          <p:nvPr/>
        </p:nvSpPr>
        <p:spPr>
          <a:xfrm>
            <a:off x="3419475" y="6165850"/>
            <a:ext cx="57245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一起生活（今：在一起工作）</a:t>
            </a:r>
            <a:endParaRPr lang="zh-CN" altLang="en-US" sz="32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18439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18439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1844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75"/>
                                        <p:tgtEl>
                                          <p:spTgt spid="1844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44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44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75"/>
                                        <p:tgtEl>
                                          <p:spTgt spid="18445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446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446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 build="p"/>
      <p:bldP spid="18439" grpId="0" build="p"/>
      <p:bldP spid="18440" grpId="0" build="p"/>
      <p:bldP spid="18441" grpId="0" build="p"/>
      <p:bldP spid="18442" grpId="0"/>
      <p:bldP spid="18443" grpId="0" build="p"/>
      <p:bldP spid="18445" grpId="0" build="p"/>
      <p:bldP spid="18446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5" name="文本占位符 64514"/>
          <p:cNvSpPr>
            <a:spLocks noGrp="1" noRot="1"/>
          </p:cNvSpPr>
          <p:nvPr>
            <p:ph type="body" idx="1"/>
          </p:nvPr>
        </p:nvSpPr>
        <p:spPr>
          <a:xfrm>
            <a:off x="-73342" y="1694180"/>
            <a:ext cx="8424862" cy="5876925"/>
          </a:xfrm>
        </p:spPr>
        <p:txBody>
          <a:bodyPr/>
          <a:p>
            <a:pPr marL="0" indent="0">
              <a:buNone/>
            </a:pPr>
            <a:r>
              <a:rPr lang="zh-CN" altLang="en-US" b="1" dirty="0"/>
              <a:t>何乃太</a:t>
            </a:r>
            <a:r>
              <a:rPr lang="zh-CN" altLang="en-US" b="1" dirty="0">
                <a:solidFill>
                  <a:srgbClr val="FF0000"/>
                </a:solidFill>
              </a:rPr>
              <a:t>区区</a:t>
            </a:r>
            <a:r>
              <a:rPr lang="en-US" altLang="zh-CN" b="1" dirty="0"/>
              <a:t>/</a:t>
            </a:r>
            <a:r>
              <a:rPr lang="zh-CN" altLang="en-US" b="1" dirty="0"/>
              <a:t>感君</a:t>
            </a:r>
            <a:r>
              <a:rPr lang="zh-CN" altLang="en-US" b="1" dirty="0">
                <a:solidFill>
                  <a:srgbClr val="FF0000"/>
                </a:solidFill>
              </a:rPr>
              <a:t>区区</a:t>
            </a:r>
            <a:r>
              <a:rPr lang="zh-CN" altLang="en-US" b="1" dirty="0"/>
              <a:t>怀  （</a:t>
            </a:r>
            <a:r>
              <a:rPr lang="zh-CN" altLang="en-US" b="1" dirty="0">
                <a:solidFill>
                  <a:srgbClr val="0000FF"/>
                </a:solidFill>
              </a:rPr>
              <a:t>古：愚拙、凡庸</a:t>
            </a:r>
            <a:r>
              <a:rPr lang="en-US" altLang="zh-CN" b="1" dirty="0">
                <a:solidFill>
                  <a:srgbClr val="0000FF"/>
                </a:solidFill>
              </a:rPr>
              <a:t>/</a:t>
            </a:r>
            <a:r>
              <a:rPr lang="zh-CN" altLang="en-US" b="1" dirty="0">
                <a:solidFill>
                  <a:srgbClr val="0000FF"/>
                </a:solidFill>
              </a:rPr>
              <a:t>真情挚意。今：数量少，人或物不重要</a:t>
            </a:r>
            <a:r>
              <a:rPr lang="zh-CN" altLang="en-US" b="1" dirty="0"/>
              <a:t>）</a:t>
            </a:r>
            <a:endParaRPr lang="zh-CN" altLang="en-US" b="1" dirty="0"/>
          </a:p>
          <a:p>
            <a:pPr marL="0" indent="0">
              <a:buNone/>
            </a:pPr>
            <a:r>
              <a:rPr lang="zh-CN" altLang="en-US" b="1" dirty="0"/>
              <a:t>好自相</a:t>
            </a:r>
            <a:r>
              <a:rPr lang="zh-CN" altLang="en-US" b="1" dirty="0">
                <a:solidFill>
                  <a:srgbClr val="FF0000"/>
                </a:solidFill>
              </a:rPr>
              <a:t>扶将   </a:t>
            </a:r>
            <a:r>
              <a:rPr lang="zh-CN" altLang="en-US" b="1" dirty="0"/>
              <a:t>（</a:t>
            </a:r>
            <a:r>
              <a:rPr lang="zh-CN" altLang="en-US" b="1" dirty="0">
                <a:solidFill>
                  <a:srgbClr val="0000FF"/>
                </a:solidFill>
              </a:rPr>
              <a:t>古：服侍。 今：搀扶</a:t>
            </a:r>
            <a:r>
              <a:rPr lang="zh-CN" altLang="en-US" b="1" dirty="0"/>
              <a:t>）</a:t>
            </a:r>
            <a:endParaRPr lang="zh-CN" altLang="en-US" b="1" dirty="0"/>
          </a:p>
          <a:p>
            <a:pPr marL="0" indent="0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处分</a:t>
            </a:r>
            <a:r>
              <a:rPr lang="zh-CN" altLang="en-US" b="1" dirty="0"/>
              <a:t>适兄意   （</a:t>
            </a:r>
            <a:r>
              <a:rPr lang="zh-CN" altLang="en-US" b="1" dirty="0">
                <a:solidFill>
                  <a:srgbClr val="0000FF"/>
                </a:solidFill>
              </a:rPr>
              <a:t>古：处理、安排。 今：对犯罪或犯错误的人按情节轻重做出处罚决定</a:t>
            </a:r>
            <a:r>
              <a:rPr lang="zh-CN" altLang="en-US" b="1" dirty="0"/>
              <a:t>）</a:t>
            </a:r>
            <a:endParaRPr lang="zh-CN" altLang="en-US" b="1" dirty="0"/>
          </a:p>
          <a:p>
            <a:pPr marL="0" indent="0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千万</a:t>
            </a:r>
            <a:r>
              <a:rPr lang="zh-CN" altLang="en-US" b="1" dirty="0"/>
              <a:t>不复全   （</a:t>
            </a:r>
            <a:r>
              <a:rPr lang="zh-CN" altLang="en-US" b="1" dirty="0">
                <a:solidFill>
                  <a:srgbClr val="0000FF"/>
                </a:solidFill>
              </a:rPr>
              <a:t>古：无论如何。  今：表恳切叮咛，务必</a:t>
            </a:r>
            <a:r>
              <a:rPr lang="zh-CN" altLang="en-US" b="1" dirty="0"/>
              <a:t>）</a:t>
            </a:r>
            <a:endParaRPr lang="zh-CN" altLang="en-US" b="1" dirty="0"/>
          </a:p>
          <a:p>
            <a:pPr marL="0" indent="0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零</a:t>
            </a:r>
            <a:r>
              <a:rPr lang="zh-CN" altLang="en-US" b="1" dirty="0"/>
              <a:t>泪应声落   （</a:t>
            </a:r>
            <a:r>
              <a:rPr lang="zh-CN" altLang="en-US" b="1" dirty="0">
                <a:solidFill>
                  <a:srgbClr val="0000FF"/>
                </a:solidFill>
              </a:rPr>
              <a:t>古：下雨。 今：零碎、零数</a:t>
            </a:r>
            <a:r>
              <a:rPr lang="zh-CN" altLang="en-US" b="1" dirty="0"/>
              <a:t>）</a:t>
            </a:r>
            <a:endParaRPr lang="zh-CN" altLang="en-US" b="1" dirty="0"/>
          </a:p>
        </p:txBody>
      </p:sp>
      <p:sp>
        <p:nvSpPr>
          <p:cNvPr id="64516" name="矩形 64515"/>
          <p:cNvSpPr>
            <a:spLocks noTextEdit="1"/>
          </p:cNvSpPr>
          <p:nvPr/>
        </p:nvSpPr>
        <p:spPr>
          <a:xfrm>
            <a:off x="2914968" y="1125855"/>
            <a:ext cx="3313112" cy="21590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ctr"/>
            <a:r>
              <a:rPr sz="4400" b="1" dirty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古今异义</a:t>
            </a:r>
            <a:endParaRPr sz="4400" b="1" dirty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6" grpId="0"/>
      <p:bldP spid="64515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3" name="文本占位符 97282"/>
          <p:cNvSpPr>
            <a:spLocks noGrp="1" noRot="1"/>
          </p:cNvSpPr>
          <p:nvPr>
            <p:ph type="body" idx="1"/>
          </p:nvPr>
        </p:nvSpPr>
        <p:spPr>
          <a:xfrm>
            <a:off x="485140" y="1440815"/>
            <a:ext cx="4999355" cy="5257800"/>
          </a:xfrm>
        </p:spPr>
        <p:txBody>
          <a:bodyPr/>
          <a:p>
            <a:pPr marL="0" indent="0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便利</a:t>
            </a:r>
            <a:r>
              <a:rPr lang="zh-CN" altLang="en-US" b="1" dirty="0"/>
              <a:t>此月内（古：就以－－为最吉利。 今：方便）</a:t>
            </a:r>
            <a:endParaRPr lang="zh-CN" altLang="en-US" b="1" dirty="0"/>
          </a:p>
          <a:p>
            <a:pPr marL="0" indent="0">
              <a:buNone/>
            </a:pPr>
            <a:r>
              <a:rPr lang="zh-CN" altLang="en-US" b="1" dirty="0"/>
              <a:t>叶叶相</a:t>
            </a:r>
            <a:r>
              <a:rPr lang="zh-CN" altLang="en-US" b="1" dirty="0">
                <a:solidFill>
                  <a:srgbClr val="FF0000"/>
                </a:solidFill>
              </a:rPr>
              <a:t>交通</a:t>
            </a:r>
            <a:r>
              <a:rPr lang="zh-CN" altLang="en-US" b="1" dirty="0"/>
              <a:t>（古：交错相通。 今：各种运输和邮电事业的总称）</a:t>
            </a:r>
            <a:endParaRPr lang="zh-CN" altLang="en-US" b="1" dirty="0"/>
          </a:p>
          <a:p>
            <a:pPr marL="0" indent="0">
              <a:buNone/>
            </a:pPr>
            <a:r>
              <a:rPr lang="zh-CN" altLang="en-US" b="1" dirty="0"/>
              <a:t>多</a:t>
            </a:r>
            <a:r>
              <a:rPr lang="zh-CN" altLang="en-US" b="1" dirty="0">
                <a:solidFill>
                  <a:srgbClr val="FF0000"/>
                </a:solidFill>
              </a:rPr>
              <a:t>谢</a:t>
            </a:r>
            <a:r>
              <a:rPr lang="zh-CN" altLang="en-US" b="1" dirty="0"/>
              <a:t>后世人（古：劝告。 今：道谢）</a:t>
            </a:r>
            <a:endParaRPr lang="zh-CN" altLang="en-US" b="1" dirty="0"/>
          </a:p>
          <a:p>
            <a:pPr marL="0" indent="0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涕</a:t>
            </a:r>
            <a:r>
              <a:rPr lang="zh-CN" altLang="en-US" b="1" dirty="0"/>
              <a:t>落百余行（古：眼泪。 今：鼻涕）</a:t>
            </a:r>
            <a:endParaRPr lang="zh-CN" altLang="en-US" b="1" dirty="0"/>
          </a:p>
          <a:p>
            <a:endParaRPr lang="zh-CN" altLang="en-US" b="1" dirty="0"/>
          </a:p>
          <a:p>
            <a:endParaRPr lang="zh-CN" altLang="en-US" dirty="0"/>
          </a:p>
        </p:txBody>
      </p:sp>
      <p:sp>
        <p:nvSpPr>
          <p:cNvPr id="97284" name="矩形 97283"/>
          <p:cNvSpPr/>
          <p:nvPr/>
        </p:nvSpPr>
        <p:spPr>
          <a:xfrm>
            <a:off x="1587183" y="454343"/>
            <a:ext cx="2906712" cy="919162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p>
            <a:pPr algn="ctr"/>
            <a:r>
              <a:rPr lang="zh-CN" altLang="en-US" sz="44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古今异义</a:t>
            </a:r>
            <a:endParaRPr lang="zh-CN" altLang="en-US" sz="44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29555" y="13335"/>
            <a:ext cx="3763010" cy="6789420"/>
          </a:xfrm>
          <a:prstGeom prst="rect">
            <a:avLst/>
          </a:prstGeom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4" grpId="0"/>
      <p:bldP spid="9728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25601"/>
          <p:cNvSpPr txBox="1"/>
          <p:nvPr/>
        </p:nvSpPr>
        <p:spPr>
          <a:xfrm>
            <a:off x="657175" y="1649656"/>
            <a:ext cx="3939015" cy="4189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lnSpc>
                <a:spcPct val="130000"/>
              </a:lnSpc>
            </a:pPr>
            <a:r>
              <a:rPr lang="en-US" altLang="zh-CN" sz="2880" b="1">
                <a:latin typeface="Arial" panose="020B0604020202020204" pitchFamily="34" charset="0"/>
                <a:ea typeface="黑体" panose="02010600030101010101" pitchFamily="49" charset="-122"/>
              </a:rPr>
              <a:t>1. </a:t>
            </a: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孔雀</a:t>
            </a:r>
            <a:r>
              <a:rPr lang="zh-CN" altLang="en-US" sz="2880" b="1" dirty="0">
                <a:solidFill>
                  <a:srgbClr val="00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东南</a:t>
            </a: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飞</a:t>
            </a:r>
            <a:endParaRPr lang="en-US" altLang="zh-CN" sz="186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marL="342900" indent="-342900">
              <a:lnSpc>
                <a:spcPct val="130000"/>
              </a:lnSpc>
            </a:pPr>
            <a:r>
              <a:rPr lang="en-US" altLang="zh-CN" sz="3050" b="1">
                <a:latin typeface="Arial" panose="020B0604020202020204" pitchFamily="34" charset="0"/>
                <a:ea typeface="黑体" panose="02010600030101010101" pitchFamily="49" charset="-122"/>
              </a:rPr>
              <a:t>2. </a:t>
            </a: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何意致不</a:t>
            </a:r>
            <a:r>
              <a:rPr lang="zh-CN" altLang="en-US" sz="3050" b="1" dirty="0">
                <a:solidFill>
                  <a:srgbClr val="00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厚</a:t>
            </a:r>
            <a:endParaRPr lang="en-US" altLang="zh-CN" sz="305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marL="342900" indent="-342900">
              <a:lnSpc>
                <a:spcPct val="130000"/>
              </a:lnSpc>
            </a:pPr>
            <a:r>
              <a:rPr lang="en-US" altLang="zh-CN" sz="3050" b="1">
                <a:latin typeface="Arial" panose="020B0604020202020204" pitchFamily="34" charset="0"/>
                <a:ea typeface="黑体" panose="02010600030101010101" pitchFamily="49" charset="-122"/>
              </a:rPr>
              <a:t>3. </a:t>
            </a: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留待作</a:t>
            </a:r>
            <a:r>
              <a:rPr lang="zh-CN" altLang="en-US" sz="3050" b="1" dirty="0">
                <a:solidFill>
                  <a:srgbClr val="00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遗施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marL="342900" indent="-342900">
              <a:lnSpc>
                <a:spcPct val="130000"/>
              </a:lnSpc>
            </a:pPr>
            <a:r>
              <a:rPr lang="en-US" altLang="zh-CN" sz="2880" b="1">
                <a:latin typeface="Arial" panose="020B0604020202020204" pitchFamily="34" charset="0"/>
                <a:ea typeface="黑体" panose="02010600030101010101" pitchFamily="49" charset="-122"/>
              </a:rPr>
              <a:t>4. </a:t>
            </a: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窈窕</a:t>
            </a:r>
            <a:r>
              <a:rPr lang="zh-CN" altLang="en-US" sz="2880" b="1" dirty="0">
                <a:solidFill>
                  <a:srgbClr val="00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艳</a:t>
            </a: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城郭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marL="342900" indent="-342900">
              <a:lnSpc>
                <a:spcPct val="130000"/>
              </a:lnSpc>
            </a:pPr>
            <a:r>
              <a:rPr lang="en-US" altLang="zh-CN" sz="2880" b="1">
                <a:latin typeface="Arial" panose="020B0604020202020204" pitchFamily="34" charset="0"/>
                <a:ea typeface="黑体" panose="02010600030101010101" pitchFamily="49" charset="-122"/>
              </a:rPr>
              <a:t>5.</a:t>
            </a:r>
            <a:r>
              <a:rPr lang="en-US" altLang="zh-CN" sz="2880" b="1">
                <a:solidFill>
                  <a:schemeClr val="bg1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 </a:t>
            </a:r>
            <a:r>
              <a:rPr lang="zh-CN" altLang="en-US" sz="288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仕宦</a:t>
            </a: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于台阁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marL="342900" indent="-342900">
              <a:lnSpc>
                <a:spcPct val="130000"/>
              </a:lnSpc>
            </a:pPr>
            <a:r>
              <a:rPr lang="en-US" altLang="zh-CN" sz="2880" b="1">
                <a:latin typeface="Arial" panose="020B0604020202020204" pitchFamily="34" charset="0"/>
                <a:ea typeface="黑体" panose="02010600030101010101" pitchFamily="49" charset="-122"/>
              </a:rPr>
              <a:t>6.</a:t>
            </a:r>
            <a:r>
              <a:rPr lang="en-US" altLang="zh-CN" sz="2880" b="1">
                <a:solidFill>
                  <a:schemeClr val="bg1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 </a:t>
            </a:r>
            <a:r>
              <a:rPr lang="zh-CN" altLang="en-US" sz="288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手巾</a:t>
            </a: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掩口蹄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marL="342900" indent="-342900">
              <a:lnSpc>
                <a:spcPct val="130000"/>
              </a:lnSpc>
            </a:pPr>
            <a:r>
              <a:rPr lang="en-US" altLang="zh-CN" sz="2880" b="1">
                <a:latin typeface="Arial" panose="020B0604020202020204" pitchFamily="34" charset="0"/>
                <a:ea typeface="黑体" panose="02010600030101010101" pitchFamily="49" charset="-122"/>
              </a:rPr>
              <a:t>7.</a:t>
            </a:r>
            <a:r>
              <a:rPr lang="en-US" altLang="zh-CN" sz="2880" b="1">
                <a:solidFill>
                  <a:schemeClr val="bg1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 </a:t>
            </a:r>
            <a:r>
              <a:rPr lang="zh-CN" altLang="en-US" sz="288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槌</a:t>
            </a: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床便大怒</a:t>
            </a:r>
            <a:endParaRPr lang="en-US" altLang="zh-CN" sz="203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25603" name="文本框 25602"/>
          <p:cNvSpPr txBox="1"/>
          <p:nvPr/>
        </p:nvSpPr>
        <p:spPr>
          <a:xfrm>
            <a:off x="4263864" y="2403002"/>
            <a:ext cx="4820624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形作动，满意</a:t>
            </a:r>
            <a:endParaRPr lang="zh-CN" altLang="en-US" sz="280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25604" name="文本框 25603"/>
          <p:cNvSpPr txBox="1"/>
          <p:nvPr/>
        </p:nvSpPr>
        <p:spPr>
          <a:xfrm>
            <a:off x="4264244" y="4102302"/>
            <a:ext cx="4820624" cy="50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71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名作动，任官职</a:t>
            </a:r>
            <a:endParaRPr lang="zh-CN" altLang="en-US" sz="271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25605" name="文本框 25604"/>
          <p:cNvSpPr txBox="1"/>
          <p:nvPr/>
        </p:nvSpPr>
        <p:spPr>
          <a:xfrm>
            <a:off x="4264244" y="4678841"/>
            <a:ext cx="4820624" cy="50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71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名作状，用手巾</a:t>
            </a:r>
            <a:endParaRPr lang="zh-CN" altLang="en-US" sz="271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25606" name="文本框 25605"/>
          <p:cNvSpPr txBox="1"/>
          <p:nvPr/>
        </p:nvSpPr>
        <p:spPr>
          <a:xfrm>
            <a:off x="4264244" y="1817733"/>
            <a:ext cx="4820624" cy="50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71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名作状，向东向南</a:t>
            </a:r>
            <a:endParaRPr lang="zh-CN" altLang="en-US" sz="271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25607" name="文本框 25606"/>
          <p:cNvSpPr txBox="1"/>
          <p:nvPr/>
        </p:nvSpPr>
        <p:spPr>
          <a:xfrm>
            <a:off x="4264122" y="3001635"/>
            <a:ext cx="4820625" cy="50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71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动作名，赠送的东西</a:t>
            </a:r>
            <a:endParaRPr lang="zh-CN" altLang="en-US" sz="271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25608" name="文本框 25607"/>
          <p:cNvSpPr txBox="1"/>
          <p:nvPr/>
        </p:nvSpPr>
        <p:spPr>
          <a:xfrm>
            <a:off x="4264244" y="5255381"/>
            <a:ext cx="4820624" cy="50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71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名作动，敲</a:t>
            </a:r>
            <a:endParaRPr lang="zh-CN" altLang="en-US" sz="2710" b="1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25609" name="矩形 25608"/>
          <p:cNvSpPr/>
          <p:nvPr/>
        </p:nvSpPr>
        <p:spPr>
          <a:xfrm>
            <a:off x="2370052" y="495300"/>
            <a:ext cx="3569439" cy="716915"/>
          </a:xfrm>
          <a:prstGeom prst="rect">
            <a:avLst/>
          </a:prstGeom>
          <a:solidFill>
            <a:schemeClr val="bg1"/>
          </a:solidFill>
          <a:ln w="38100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65" b="1" dirty="0">
                <a:solidFill>
                  <a:srgbClr val="993300"/>
                </a:solidFill>
                <a:latin typeface="Arial" panose="020B0604020202020204" pitchFamily="34" charset="0"/>
                <a:ea typeface="华文行楷" pitchFamily="2" charset="-122"/>
              </a:rPr>
              <a:t>活    用</a:t>
            </a:r>
            <a:endParaRPr lang="zh-CN" altLang="en-US" sz="4065" b="1" dirty="0">
              <a:solidFill>
                <a:srgbClr val="9933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25610" name="文本框 25609"/>
          <p:cNvSpPr txBox="1"/>
          <p:nvPr/>
        </p:nvSpPr>
        <p:spPr>
          <a:xfrm>
            <a:off x="4264244" y="3509887"/>
            <a:ext cx="4820624" cy="50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71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形作动，称艳</a:t>
            </a:r>
            <a:endParaRPr lang="zh-CN" altLang="en-US" sz="271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4" grpId="0"/>
      <p:bldP spid="25605" grpId="0"/>
      <p:bldP spid="25606" grpId="0"/>
      <p:bldP spid="25607" grpId="0"/>
      <p:bldP spid="25608" grpId="0"/>
      <p:bldP spid="256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26625"/>
          <p:cNvSpPr txBox="1"/>
          <p:nvPr/>
        </p:nvSpPr>
        <p:spPr>
          <a:xfrm>
            <a:off x="64508" y="722354"/>
            <a:ext cx="6218297" cy="50507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60000"/>
              </a:lnSpc>
            </a:pPr>
            <a:r>
              <a:rPr lang="en-US" altLang="zh-CN" sz="2880" b="1">
                <a:latin typeface="Arial" panose="020B0604020202020204" pitchFamily="34" charset="0"/>
                <a:ea typeface="黑体" panose="02010600030101010101" pitchFamily="49" charset="-122"/>
              </a:rPr>
              <a:t>8. </a:t>
            </a: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头上玳瑁</a:t>
            </a:r>
            <a:r>
              <a:rPr lang="zh-CN" altLang="en-US" sz="288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光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880" b="1">
                <a:latin typeface="Arial" panose="020B0604020202020204" pitchFamily="34" charset="0"/>
                <a:ea typeface="黑体" panose="02010600030101010101" pitchFamily="49" charset="-122"/>
              </a:rPr>
              <a:t>9. </a:t>
            </a: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府吏</a:t>
            </a:r>
            <a:r>
              <a:rPr lang="zh-CN" altLang="en-US" sz="288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马</a:t>
            </a: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在前，新妇</a:t>
            </a:r>
            <a:r>
              <a:rPr lang="zh-CN" altLang="en-US" sz="288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车</a:t>
            </a: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在后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880" b="1">
                <a:latin typeface="Arial" panose="020B0604020202020204" pitchFamily="34" charset="0"/>
                <a:ea typeface="黑体" panose="02010600030101010101" pitchFamily="49" charset="-122"/>
              </a:rPr>
              <a:t>10. </a:t>
            </a: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足以</a:t>
            </a:r>
            <a:r>
              <a:rPr lang="zh-CN" altLang="en-US" sz="288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荣</a:t>
            </a: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汝身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880" b="1">
                <a:latin typeface="Arial" panose="020B0604020202020204" pitchFamily="34" charset="0"/>
                <a:ea typeface="黑体" panose="02010600030101010101" pitchFamily="49" charset="-122"/>
              </a:rPr>
              <a:t>11.</a:t>
            </a:r>
            <a:r>
              <a:rPr lang="en-US" altLang="zh-CN" sz="2880" b="1">
                <a:solidFill>
                  <a:schemeClr val="bg1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 </a:t>
            </a:r>
            <a:r>
              <a:rPr lang="zh-CN" altLang="en-US" sz="288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交广</a:t>
            </a: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市鲑珍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880" b="1">
                <a:latin typeface="Arial" panose="020B0604020202020204" pitchFamily="34" charset="0"/>
                <a:ea typeface="黑体" panose="02010600030101010101" pitchFamily="49" charset="-122"/>
              </a:rPr>
              <a:t>12. </a:t>
            </a: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逆以</a:t>
            </a:r>
            <a:r>
              <a:rPr lang="zh-CN" altLang="en-US" sz="2880" b="1" dirty="0">
                <a:solidFill>
                  <a:srgbClr val="00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煎</a:t>
            </a: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我怀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880" b="1">
                <a:latin typeface="Arial" panose="020B0604020202020204" pitchFamily="34" charset="0"/>
                <a:ea typeface="黑体" panose="02010600030101010101" pitchFamily="49" charset="-122"/>
              </a:rPr>
              <a:t>13.</a:t>
            </a: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兰芝</a:t>
            </a:r>
            <a:r>
              <a:rPr lang="zh-CN" altLang="en-US" sz="2880" b="1" dirty="0">
                <a:solidFill>
                  <a:srgbClr val="00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惭</a:t>
            </a: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阿母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880" b="1">
                <a:latin typeface="Arial" panose="020B0604020202020204" pitchFamily="34" charset="0"/>
                <a:ea typeface="黑体" panose="02010600030101010101" pitchFamily="49" charset="-122"/>
              </a:rPr>
              <a:t>14. </a:t>
            </a: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卿当日</a:t>
            </a:r>
            <a:r>
              <a:rPr lang="zh-CN" altLang="en-US" sz="288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胜贵</a:t>
            </a:r>
            <a:r>
              <a:rPr lang="en-US" altLang="zh-CN" sz="2030" b="1">
                <a:solidFill>
                  <a:schemeClr val="bg1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(25)</a:t>
            </a:r>
            <a:endParaRPr lang="en-US" altLang="zh-CN" sz="2030" b="1">
              <a:solidFill>
                <a:schemeClr val="bg1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26627" name="文本框 26626"/>
          <p:cNvSpPr txBox="1"/>
          <p:nvPr/>
        </p:nvSpPr>
        <p:spPr>
          <a:xfrm>
            <a:off x="4937545" y="1599932"/>
            <a:ext cx="3963207" cy="50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71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名作动，骑马，乘车</a:t>
            </a:r>
            <a:endParaRPr lang="zh-CN" altLang="en-US" sz="271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26628" name="文本框 26627"/>
          <p:cNvSpPr txBox="1"/>
          <p:nvPr/>
        </p:nvSpPr>
        <p:spPr>
          <a:xfrm>
            <a:off x="3616477" y="2407624"/>
            <a:ext cx="5626973" cy="50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71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使动，使</a:t>
            </a:r>
            <a:r>
              <a:rPr lang="en-US" altLang="zh-CN" sz="2710" b="1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……</a:t>
            </a:r>
            <a:r>
              <a:rPr lang="zh-CN" altLang="en-US" sz="271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享受荣华富贵</a:t>
            </a:r>
            <a:endParaRPr lang="zh-CN" altLang="en-US" sz="271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26629" name="文本框 26628"/>
          <p:cNvSpPr txBox="1"/>
          <p:nvPr/>
        </p:nvSpPr>
        <p:spPr>
          <a:xfrm>
            <a:off x="3672921" y="3029858"/>
            <a:ext cx="5628317" cy="50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71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名作状语，从交州、广州</a:t>
            </a:r>
            <a:endParaRPr lang="zh-CN" altLang="en-US" sz="271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26630" name="文本框 26629"/>
          <p:cNvSpPr txBox="1"/>
          <p:nvPr/>
        </p:nvSpPr>
        <p:spPr>
          <a:xfrm>
            <a:off x="3672921" y="3785138"/>
            <a:ext cx="5628317" cy="50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71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动词使动，使</a:t>
            </a:r>
            <a:r>
              <a:rPr lang="en-US" altLang="zh-CN" sz="2710" b="1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……</a:t>
            </a:r>
            <a:r>
              <a:rPr lang="zh-CN" altLang="en-US" sz="271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受煎熬</a:t>
            </a:r>
            <a:endParaRPr lang="zh-CN" altLang="en-US" sz="271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26631" name="文本框 26630"/>
          <p:cNvSpPr txBox="1"/>
          <p:nvPr/>
        </p:nvSpPr>
        <p:spPr>
          <a:xfrm>
            <a:off x="3636635" y="910503"/>
            <a:ext cx="4821968" cy="50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71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名作动，发光</a:t>
            </a:r>
            <a:endParaRPr lang="zh-CN" altLang="en-US" sz="271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26632" name="文本框 26631"/>
          <p:cNvSpPr txBox="1"/>
          <p:nvPr/>
        </p:nvSpPr>
        <p:spPr>
          <a:xfrm>
            <a:off x="3672921" y="4479942"/>
            <a:ext cx="5628317" cy="50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71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形容词做动词，惭愧地说</a:t>
            </a:r>
            <a:endParaRPr lang="zh-CN" altLang="en-US" sz="271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26633" name="文本框 26632"/>
          <p:cNvSpPr txBox="1"/>
          <p:nvPr/>
        </p:nvSpPr>
        <p:spPr>
          <a:xfrm>
            <a:off x="3672921" y="5150556"/>
            <a:ext cx="5628317" cy="50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71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名做状，一天天的</a:t>
            </a:r>
            <a:endParaRPr lang="zh-CN" altLang="en-US" sz="271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25609" name="矩形 25608"/>
          <p:cNvSpPr/>
          <p:nvPr/>
        </p:nvSpPr>
        <p:spPr>
          <a:xfrm>
            <a:off x="2465937" y="119380"/>
            <a:ext cx="3569439" cy="716915"/>
          </a:xfrm>
          <a:prstGeom prst="rect">
            <a:avLst/>
          </a:prstGeom>
          <a:solidFill>
            <a:schemeClr val="bg1"/>
          </a:solidFill>
          <a:ln w="38100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65" b="1" dirty="0">
                <a:solidFill>
                  <a:srgbClr val="993300"/>
                </a:solidFill>
                <a:latin typeface="Arial" panose="020B0604020202020204" pitchFamily="34" charset="0"/>
                <a:ea typeface="华文行楷" pitchFamily="2" charset="-122"/>
              </a:rPr>
              <a:t>活    用</a:t>
            </a:r>
            <a:endParaRPr lang="zh-CN" altLang="en-US" sz="4065" b="1" dirty="0">
              <a:solidFill>
                <a:srgbClr val="9933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8" grpId="0"/>
      <p:bldP spid="26629" grpId="0"/>
      <p:bldP spid="26630" grpId="0"/>
      <p:bldP spid="26631" grpId="0"/>
      <p:bldP spid="26632" grpId="0"/>
      <p:bldP spid="266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28673"/>
          <p:cNvSpPr/>
          <p:nvPr/>
        </p:nvSpPr>
        <p:spPr>
          <a:xfrm>
            <a:off x="0" y="2039392"/>
            <a:ext cx="9144000" cy="3834191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 sz="1525"/>
          </a:p>
        </p:txBody>
      </p:sp>
      <p:sp>
        <p:nvSpPr>
          <p:cNvPr id="28675" name="文本框 28674"/>
          <p:cNvSpPr txBox="1"/>
          <p:nvPr/>
        </p:nvSpPr>
        <p:spPr>
          <a:xfrm>
            <a:off x="395111" y="2160344"/>
            <a:ext cx="8506984" cy="3611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050" b="1">
                <a:solidFill>
                  <a:srgbClr val="9933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1. </a:t>
            </a:r>
            <a:r>
              <a:rPr lang="en-US" altLang="zh-CN" sz="3050" b="1" dirty="0" err="1">
                <a:solidFill>
                  <a:srgbClr val="9933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xiāng</a:t>
            </a:r>
            <a:r>
              <a:rPr lang="en-US" altLang="zh-CN" sz="3050" b="1">
                <a:solidFill>
                  <a:srgbClr val="9933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  adv</a:t>
            </a:r>
            <a:r>
              <a:rPr lang="zh-CN" altLang="en-US" sz="3050" b="1" dirty="0">
                <a:solidFill>
                  <a:srgbClr val="9933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，表示一方对一方有所动</a:t>
            </a:r>
            <a:br>
              <a:rPr lang="zh-CN" altLang="en-US" sz="3050" b="1" dirty="0">
                <a:solidFill>
                  <a:srgbClr val="9933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</a:br>
            <a:r>
              <a:rPr lang="zh-CN" altLang="en-US" sz="3050" b="1" dirty="0">
                <a:solidFill>
                  <a:srgbClr val="9933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　作之词，偏指一方，有称代作用，可</a:t>
            </a:r>
            <a:br>
              <a:rPr lang="zh-CN" altLang="en-US" sz="3050" b="1" dirty="0">
                <a:solidFill>
                  <a:srgbClr val="9933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</a:br>
            <a:r>
              <a:rPr lang="zh-CN" altLang="en-US" sz="3050" b="1" dirty="0">
                <a:solidFill>
                  <a:srgbClr val="9933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　代</a:t>
            </a:r>
            <a:r>
              <a:rPr lang="zh-CN" altLang="en-US" sz="3050" b="1" dirty="0">
                <a:solidFill>
                  <a:srgbClr val="9933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050" b="1" dirty="0">
                <a:solidFill>
                  <a:srgbClr val="9933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你、我、他、它</a:t>
            </a:r>
            <a:r>
              <a:rPr lang="zh-CN" altLang="en-US" sz="3050" b="1" dirty="0">
                <a:solidFill>
                  <a:srgbClr val="9933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050" b="1" dirty="0">
                <a:solidFill>
                  <a:srgbClr val="9933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等等。</a:t>
            </a:r>
            <a:endParaRPr lang="zh-CN" altLang="en-US" sz="3050" b="1" dirty="0">
              <a:solidFill>
                <a:srgbClr val="993300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050" b="1">
                <a:solidFill>
                  <a:srgbClr val="9933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2. </a:t>
            </a:r>
            <a:r>
              <a:rPr lang="en-US" altLang="zh-CN" sz="3050" b="1" dirty="0" err="1">
                <a:solidFill>
                  <a:srgbClr val="9933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xiāng</a:t>
            </a:r>
            <a:r>
              <a:rPr lang="zh-CN" altLang="en-US" sz="3050" b="1" dirty="0">
                <a:solidFill>
                  <a:srgbClr val="9933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　</a:t>
            </a:r>
            <a:r>
              <a:rPr lang="en-US" altLang="zh-CN" sz="3050" b="1">
                <a:solidFill>
                  <a:srgbClr val="9933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adv</a:t>
            </a:r>
            <a:r>
              <a:rPr lang="zh-CN" altLang="en-US" sz="3050" b="1" dirty="0">
                <a:solidFill>
                  <a:srgbClr val="9933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，表示互相、彼此。</a:t>
            </a:r>
            <a:endParaRPr lang="zh-CN" altLang="en-US" sz="3050" b="1" dirty="0">
              <a:solidFill>
                <a:srgbClr val="993300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050" b="1">
                <a:solidFill>
                  <a:srgbClr val="9933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3. </a:t>
            </a:r>
            <a:r>
              <a:rPr lang="en-US" altLang="zh-CN" sz="3050" b="1" dirty="0" err="1">
                <a:solidFill>
                  <a:srgbClr val="9933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xiàng</a:t>
            </a:r>
            <a:r>
              <a:rPr lang="zh-CN" altLang="en-US" sz="3050" b="1" dirty="0">
                <a:solidFill>
                  <a:srgbClr val="9933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　</a:t>
            </a:r>
            <a:r>
              <a:rPr lang="en-US" altLang="zh-CN" sz="3050" b="1">
                <a:solidFill>
                  <a:srgbClr val="9933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n</a:t>
            </a:r>
            <a:r>
              <a:rPr lang="zh-CN" altLang="en-US" sz="3050" b="1" dirty="0">
                <a:solidFill>
                  <a:srgbClr val="9933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，相貌。</a:t>
            </a:r>
            <a:endParaRPr lang="zh-CN" altLang="en-US" sz="3050" b="1" dirty="0">
              <a:solidFill>
                <a:srgbClr val="993300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050" b="1">
                <a:solidFill>
                  <a:srgbClr val="9933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4. </a:t>
            </a:r>
            <a:r>
              <a:rPr lang="en-US" altLang="zh-CN" sz="3050" b="1" dirty="0" err="1">
                <a:solidFill>
                  <a:srgbClr val="9933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xiàng</a:t>
            </a:r>
            <a:r>
              <a:rPr lang="zh-CN" altLang="en-US" sz="3050" b="1" dirty="0">
                <a:solidFill>
                  <a:srgbClr val="9933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　</a:t>
            </a:r>
            <a:r>
              <a:rPr lang="en-US" altLang="zh-CN" sz="3050" b="1">
                <a:solidFill>
                  <a:srgbClr val="9933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v</a:t>
            </a:r>
            <a:r>
              <a:rPr lang="zh-CN" altLang="en-US" sz="3050" b="1" dirty="0">
                <a:solidFill>
                  <a:srgbClr val="9933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，观察</a:t>
            </a:r>
            <a:endParaRPr lang="zh-CN" altLang="en-US" sz="3050" b="1" dirty="0">
              <a:solidFill>
                <a:srgbClr val="993300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28676" name="文本框 28675"/>
          <p:cNvSpPr txBox="1"/>
          <p:nvPr/>
        </p:nvSpPr>
        <p:spPr>
          <a:xfrm>
            <a:off x="3816629" y="1166915"/>
            <a:ext cx="1510561" cy="872490"/>
          </a:xfrm>
          <a:prstGeom prst="rect">
            <a:avLst/>
          </a:prstGeom>
          <a:solidFill>
            <a:schemeClr val="bg1"/>
          </a:solidFill>
          <a:ln w="38100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5080" b="1" dirty="0">
                <a:solidFill>
                  <a:srgbClr val="993300"/>
                </a:solidFill>
                <a:latin typeface="Arial" panose="020B0604020202020204" pitchFamily="34" charset="0"/>
                <a:ea typeface="华文行楷" pitchFamily="2" charset="-122"/>
              </a:rPr>
              <a:t>相</a:t>
            </a:r>
            <a:endParaRPr lang="zh-CN" altLang="en-US" sz="5080" b="1" dirty="0">
              <a:solidFill>
                <a:srgbClr val="9933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27650" name="文本框 27649"/>
          <p:cNvSpPr txBox="1"/>
          <p:nvPr/>
        </p:nvSpPr>
        <p:spPr>
          <a:xfrm>
            <a:off x="1357948" y="75565"/>
            <a:ext cx="6426200" cy="829945"/>
          </a:xfrm>
          <a:prstGeom prst="rect">
            <a:avLst/>
          </a:prstGeom>
          <a:solidFill>
            <a:srgbClr val="FF9900"/>
          </a:solidFill>
          <a:ln w="38100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800" b="1" dirty="0">
                <a:solidFill>
                  <a:srgbClr val="993300"/>
                </a:solidFill>
                <a:latin typeface="Arial" panose="020B0604020202020204" pitchFamily="34" charset="0"/>
                <a:ea typeface="华文行楷" pitchFamily="2" charset="-122"/>
              </a:rPr>
              <a:t>多义词解释</a:t>
            </a:r>
            <a:endParaRPr lang="zh-CN" altLang="en-US" sz="4800" b="1" dirty="0">
              <a:solidFill>
                <a:srgbClr val="9933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29697"/>
          <p:cNvSpPr txBox="1"/>
          <p:nvPr/>
        </p:nvSpPr>
        <p:spPr>
          <a:xfrm>
            <a:off x="2326318" y="1543487"/>
            <a:ext cx="3831502" cy="27457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相见常日稀</a:t>
            </a:r>
            <a:endParaRPr lang="en-US" altLang="zh-CN" sz="203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六合正相应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叶叶相交通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枝枝相覆盖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黄泉下相见</a:t>
            </a:r>
            <a:endParaRPr lang="en-US" altLang="zh-CN" sz="203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29699" name="左大括号 29698"/>
          <p:cNvSpPr/>
          <p:nvPr/>
        </p:nvSpPr>
        <p:spPr>
          <a:xfrm>
            <a:off x="1759186" y="1698037"/>
            <a:ext cx="436772" cy="3202551"/>
          </a:xfrm>
          <a:prstGeom prst="leftBrace">
            <a:avLst>
              <a:gd name="adj1" fmla="val 61102"/>
              <a:gd name="adj2" fmla="val 50000"/>
            </a:avLst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525"/>
          </a:p>
        </p:txBody>
      </p:sp>
      <p:sp>
        <p:nvSpPr>
          <p:cNvPr id="29700" name="文本框 29699"/>
          <p:cNvSpPr txBox="1"/>
          <p:nvPr/>
        </p:nvSpPr>
        <p:spPr>
          <a:xfrm>
            <a:off x="2296752" y="4560577"/>
            <a:ext cx="3393386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儿已薄禄相</a:t>
            </a:r>
            <a:endParaRPr lang="en-US" altLang="zh-CN" sz="203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29701" name="椭圆 29700"/>
          <p:cNvSpPr/>
          <p:nvPr/>
        </p:nvSpPr>
        <p:spPr>
          <a:xfrm>
            <a:off x="295661" y="2859180"/>
            <a:ext cx="1384233" cy="922667"/>
          </a:xfrm>
          <a:prstGeom prst="ellipse">
            <a:avLst/>
          </a:prstGeom>
          <a:solidFill>
            <a:srgbClr val="00FF00"/>
          </a:solidFill>
          <a:ln w="38100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725" b="1" dirty="0">
                <a:latin typeface="Arial" panose="020B0604020202020204" pitchFamily="34" charset="0"/>
                <a:ea typeface="华文行楷" pitchFamily="2" charset="-122"/>
              </a:rPr>
              <a:t>相</a:t>
            </a:r>
            <a:endParaRPr lang="zh-CN" altLang="en-US" sz="3725" b="1" dirty="0"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29702" name="文本框 29701"/>
          <p:cNvSpPr txBox="1"/>
          <p:nvPr/>
        </p:nvSpPr>
        <p:spPr>
          <a:xfrm>
            <a:off x="5635037" y="2609212"/>
            <a:ext cx="3025153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互相　副词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29703" name="右大括号 29702"/>
          <p:cNvSpPr/>
          <p:nvPr/>
        </p:nvSpPr>
        <p:spPr>
          <a:xfrm>
            <a:off x="5375661" y="1812270"/>
            <a:ext cx="221746" cy="2222836"/>
          </a:xfrm>
          <a:prstGeom prst="rightBrace">
            <a:avLst>
              <a:gd name="adj1" fmla="val 83535"/>
              <a:gd name="adj2" fmla="val 50000"/>
            </a:avLst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525"/>
          </a:p>
        </p:txBody>
      </p:sp>
      <p:sp>
        <p:nvSpPr>
          <p:cNvPr id="29704" name="文本框 29703"/>
          <p:cNvSpPr txBox="1"/>
          <p:nvPr/>
        </p:nvSpPr>
        <p:spPr>
          <a:xfrm>
            <a:off x="5278899" y="4582079"/>
            <a:ext cx="3023810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相貌　名词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27650" name="文本框 27649"/>
          <p:cNvSpPr txBox="1"/>
          <p:nvPr/>
        </p:nvSpPr>
        <p:spPr>
          <a:xfrm>
            <a:off x="1357948" y="75565"/>
            <a:ext cx="6426200" cy="829945"/>
          </a:xfrm>
          <a:prstGeom prst="rect">
            <a:avLst/>
          </a:prstGeom>
          <a:solidFill>
            <a:srgbClr val="FF9900"/>
          </a:solidFill>
          <a:ln w="38100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800" b="1" dirty="0">
                <a:solidFill>
                  <a:srgbClr val="993300"/>
                </a:solidFill>
                <a:latin typeface="Arial" panose="020B0604020202020204" pitchFamily="34" charset="0"/>
                <a:ea typeface="华文行楷" pitchFamily="2" charset="-122"/>
              </a:rPr>
              <a:t>多义词解释</a:t>
            </a:r>
            <a:endParaRPr lang="zh-CN" altLang="en-US" sz="4800" b="1" dirty="0">
              <a:solidFill>
                <a:srgbClr val="9933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/>
      <p:bldP spid="2970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矩形 30721"/>
          <p:cNvSpPr/>
          <p:nvPr/>
        </p:nvSpPr>
        <p:spPr>
          <a:xfrm>
            <a:off x="2504914" y="1246925"/>
            <a:ext cx="2920328" cy="54343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及时相遣归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久久莫相忘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会不相从许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嬉戏莫相忘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还必相迎取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好自相扶将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誓天不相负</a:t>
            </a:r>
            <a:endParaRPr lang="en-US" altLang="zh-CN" sz="305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不得便相许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登即相许和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蹑履相逢迎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怅然遥相望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誓不相隔卿</a:t>
            </a:r>
            <a:endParaRPr lang="en-US" altLang="zh-CN" sz="203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0723" name="左大括号 30722"/>
          <p:cNvSpPr/>
          <p:nvPr/>
        </p:nvSpPr>
        <p:spPr>
          <a:xfrm>
            <a:off x="1752466" y="1667117"/>
            <a:ext cx="466339" cy="4750741"/>
          </a:xfrm>
          <a:prstGeom prst="leftBrace">
            <a:avLst>
              <a:gd name="adj1" fmla="val 84894"/>
              <a:gd name="adj2" fmla="val 50000"/>
            </a:avLst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525"/>
          </a:p>
        </p:txBody>
      </p:sp>
      <p:sp>
        <p:nvSpPr>
          <p:cNvPr id="30724" name="文本框 30723"/>
          <p:cNvSpPr txBox="1"/>
          <p:nvPr/>
        </p:nvSpPr>
        <p:spPr>
          <a:xfrm>
            <a:off x="6003270" y="3449606"/>
            <a:ext cx="2734867" cy="1029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你，我，她（他）代词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0725" name="右大括号 30724"/>
          <p:cNvSpPr/>
          <p:nvPr/>
        </p:nvSpPr>
        <p:spPr>
          <a:xfrm>
            <a:off x="5425387" y="1780852"/>
            <a:ext cx="368233" cy="4731926"/>
          </a:xfrm>
          <a:prstGeom prst="rightBrace">
            <a:avLst>
              <a:gd name="adj1" fmla="val 107086"/>
              <a:gd name="adj2" fmla="val 50000"/>
            </a:avLst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525"/>
          </a:p>
        </p:txBody>
      </p:sp>
      <p:sp>
        <p:nvSpPr>
          <p:cNvPr id="30726" name="椭圆 30725"/>
          <p:cNvSpPr/>
          <p:nvPr/>
        </p:nvSpPr>
        <p:spPr>
          <a:xfrm>
            <a:off x="295661" y="3543710"/>
            <a:ext cx="1384233" cy="935087"/>
          </a:xfrm>
          <a:prstGeom prst="ellipse">
            <a:avLst/>
          </a:prstGeom>
          <a:solidFill>
            <a:srgbClr val="00FF00"/>
          </a:solidFill>
          <a:ln w="38100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725" b="1" dirty="0">
                <a:latin typeface="Arial" panose="020B0604020202020204" pitchFamily="34" charset="0"/>
                <a:ea typeface="华文行楷" pitchFamily="2" charset="-122"/>
              </a:rPr>
              <a:t>相</a:t>
            </a:r>
            <a:endParaRPr lang="zh-CN" altLang="en-US" sz="3725" b="1" dirty="0"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27650" name="文本框 27649"/>
          <p:cNvSpPr txBox="1"/>
          <p:nvPr/>
        </p:nvSpPr>
        <p:spPr>
          <a:xfrm>
            <a:off x="1357948" y="75565"/>
            <a:ext cx="6426200" cy="829945"/>
          </a:xfrm>
          <a:prstGeom prst="rect">
            <a:avLst/>
          </a:prstGeom>
          <a:solidFill>
            <a:srgbClr val="FF9900"/>
          </a:solidFill>
          <a:ln w="38100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800" b="1" dirty="0">
                <a:solidFill>
                  <a:srgbClr val="993300"/>
                </a:solidFill>
                <a:latin typeface="Arial" panose="020B0604020202020204" pitchFamily="34" charset="0"/>
                <a:ea typeface="华文行楷" pitchFamily="2" charset="-122"/>
              </a:rPr>
              <a:t>多义词解释</a:t>
            </a:r>
            <a:endParaRPr lang="zh-CN" altLang="en-US" sz="4800" b="1" dirty="0">
              <a:solidFill>
                <a:srgbClr val="9933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椭圆 35841"/>
          <p:cNvSpPr/>
          <p:nvPr/>
        </p:nvSpPr>
        <p:spPr>
          <a:xfrm>
            <a:off x="143836" y="3144171"/>
            <a:ext cx="1603291" cy="938725"/>
          </a:xfrm>
          <a:prstGeom prst="ellipse">
            <a:avLst/>
          </a:prstGeom>
          <a:solidFill>
            <a:srgbClr val="00FF00"/>
          </a:solidFill>
          <a:ln w="38100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725" b="1" dirty="0">
                <a:latin typeface="Arial" panose="020B0604020202020204" pitchFamily="34" charset="0"/>
                <a:ea typeface="华文行楷" pitchFamily="2" charset="-122"/>
              </a:rPr>
              <a:t>自</a:t>
            </a:r>
            <a:endParaRPr lang="zh-CN" altLang="en-US" sz="3725" b="1" dirty="0"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35843" name="文本框 35842"/>
          <p:cNvSpPr txBox="1"/>
          <p:nvPr/>
        </p:nvSpPr>
        <p:spPr>
          <a:xfrm>
            <a:off x="2624667" y="980386"/>
            <a:ext cx="4245428" cy="2461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sz="2800" b="1">
                <a:latin typeface="Arial" panose="020B0604020202020204" pitchFamily="34" charset="0"/>
                <a:ea typeface="黑体" panose="02010600030101010101" pitchFamily="49" charset="-122"/>
              </a:rPr>
              <a:t>我自不驱卿                 </a:t>
            </a:r>
            <a:endParaRPr sz="280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sz="2800" b="1">
                <a:latin typeface="Arial" panose="020B0604020202020204" pitchFamily="34" charset="0"/>
                <a:ea typeface="黑体" panose="02010600030101010101" pitchFamily="49" charset="-122"/>
              </a:rPr>
              <a:t>本自无教训 </a:t>
            </a:r>
            <a:endParaRPr sz="280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sz="2800" b="1">
                <a:latin typeface="Arial" panose="020B0604020202020204" pitchFamily="34" charset="0"/>
                <a:ea typeface="黑体" panose="02010600030101010101" pitchFamily="49" charset="-122"/>
              </a:rPr>
              <a:t>自可断来信                </a:t>
            </a:r>
            <a:endParaRPr sz="280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sz="2800" b="1">
                <a:latin typeface="Arial" panose="020B0604020202020204" pitchFamily="34" charset="0"/>
                <a:ea typeface="黑体" panose="02010600030101010101" pitchFamily="49" charset="-122"/>
              </a:rPr>
              <a:t>葳蕤自生光</a:t>
            </a:r>
            <a:endParaRPr sz="280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5846" name="文本框 35845"/>
          <p:cNvSpPr txBox="1"/>
          <p:nvPr/>
        </p:nvSpPr>
        <p:spPr>
          <a:xfrm>
            <a:off x="2624667" y="3554915"/>
            <a:ext cx="4245428" cy="22866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sz="2800" b="1">
                <a:latin typeface="Arial" panose="020B0604020202020204" pitchFamily="34" charset="0"/>
                <a:ea typeface="黑体" panose="02010600030101010101" pitchFamily="49" charset="-122"/>
              </a:rPr>
              <a:t>自名秦罗敷</a:t>
            </a:r>
            <a:endParaRPr sz="280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sz="2800" b="1">
                <a:latin typeface="Arial" panose="020B0604020202020204" pitchFamily="34" charset="0"/>
                <a:ea typeface="黑体" panose="02010600030101010101" pitchFamily="49" charset="-122"/>
              </a:rPr>
              <a:t>自名为鸳鸯 </a:t>
            </a:r>
            <a:endParaRPr sz="280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sz="2800" b="1">
                <a:latin typeface="Arial" panose="020B0604020202020204" pitchFamily="34" charset="0"/>
                <a:ea typeface="黑体" panose="02010600030101010101" pitchFamily="49" charset="-122"/>
              </a:rPr>
              <a:t>好自相扶将               </a:t>
            </a:r>
            <a:endParaRPr sz="280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sz="2800" b="1">
                <a:latin typeface="Arial" panose="020B0604020202020204" pitchFamily="34" charset="0"/>
                <a:ea typeface="黑体" panose="02010600030101010101" pitchFamily="49" charset="-122"/>
              </a:rPr>
              <a:t>物物各自异</a:t>
            </a:r>
            <a:endParaRPr sz="280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5847" name="文本框 35846"/>
          <p:cNvSpPr txBox="1"/>
          <p:nvPr/>
        </p:nvSpPr>
        <p:spPr>
          <a:xfrm>
            <a:off x="5711015" y="980343"/>
            <a:ext cx="2242995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本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5848" name="文本框 35847"/>
          <p:cNvSpPr txBox="1"/>
          <p:nvPr/>
        </p:nvSpPr>
        <p:spPr>
          <a:xfrm>
            <a:off x="5711015" y="1541148"/>
            <a:ext cx="2242995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本是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5849" name="文本框 35848"/>
          <p:cNvSpPr txBox="1"/>
          <p:nvPr/>
        </p:nvSpPr>
        <p:spPr>
          <a:xfrm>
            <a:off x="5711117" y="2934769"/>
            <a:ext cx="2242994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且，还是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5850" name="文本框 35849"/>
          <p:cNvSpPr txBox="1"/>
          <p:nvPr/>
        </p:nvSpPr>
        <p:spPr>
          <a:xfrm>
            <a:off x="5711117" y="3555009"/>
            <a:ext cx="2242994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其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5851" name="文本框 35850"/>
          <p:cNvSpPr txBox="1"/>
          <p:nvPr/>
        </p:nvSpPr>
        <p:spPr>
          <a:xfrm>
            <a:off x="5711117" y="4201315"/>
            <a:ext cx="2242994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  <a:sym typeface="+mn-ea"/>
              </a:rPr>
              <a:t>其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5852" name="左大括号 35851"/>
          <p:cNvSpPr/>
          <p:nvPr/>
        </p:nvSpPr>
        <p:spPr>
          <a:xfrm>
            <a:off x="2026285" y="1144905"/>
            <a:ext cx="318770" cy="4624070"/>
          </a:xfrm>
          <a:prstGeom prst="leftBrace">
            <a:avLst>
              <a:gd name="adj1" fmla="val 38150"/>
              <a:gd name="adj2" fmla="val 50000"/>
            </a:avLst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525"/>
          </a:p>
        </p:txBody>
      </p:sp>
      <p:sp>
        <p:nvSpPr>
          <p:cNvPr id="35853" name="文本框 35852"/>
          <p:cNvSpPr txBox="1"/>
          <p:nvPr/>
        </p:nvSpPr>
        <p:spPr>
          <a:xfrm>
            <a:off x="5711015" y="2204263"/>
            <a:ext cx="2242995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即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5854" name="文本框 35853"/>
          <p:cNvSpPr txBox="1"/>
          <p:nvPr/>
        </p:nvSpPr>
        <p:spPr>
          <a:xfrm>
            <a:off x="5711117" y="4761939"/>
            <a:ext cx="2242994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亲自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27650" name="文本框 27649"/>
          <p:cNvSpPr txBox="1"/>
          <p:nvPr/>
        </p:nvSpPr>
        <p:spPr>
          <a:xfrm>
            <a:off x="1357948" y="75565"/>
            <a:ext cx="6426200" cy="829945"/>
          </a:xfrm>
          <a:prstGeom prst="rect">
            <a:avLst/>
          </a:prstGeom>
          <a:solidFill>
            <a:srgbClr val="FF9900"/>
          </a:solidFill>
          <a:ln w="38100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800" b="1" dirty="0">
                <a:solidFill>
                  <a:srgbClr val="993300"/>
                </a:solidFill>
                <a:latin typeface="Arial" panose="020B0604020202020204" pitchFamily="34" charset="0"/>
                <a:ea typeface="华文行楷" pitchFamily="2" charset="-122"/>
              </a:rPr>
              <a:t>多义词解释</a:t>
            </a:r>
            <a:endParaRPr lang="zh-CN" altLang="en-US" sz="4800" b="1" dirty="0">
              <a:solidFill>
                <a:srgbClr val="9933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11190" y="5322570"/>
            <a:ext cx="2717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00B0F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助词，无义</a:t>
            </a:r>
            <a:endParaRPr lang="zh-CN" altLang="en-US" sz="2800" b="1">
              <a:solidFill>
                <a:srgbClr val="00B0F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nimBg="1"/>
      <p:bldP spid="35852" grpId="0" animBg="1"/>
      <p:bldP spid="35843" grpId="0"/>
      <p:bldP spid="35846" grpId="0"/>
      <p:bldP spid="35847" grpId="0"/>
      <p:bldP spid="35848" grpId="0"/>
      <p:bldP spid="35853" grpId="0"/>
      <p:bldP spid="35849" grpId="0"/>
      <p:bldP spid="35850" grpId="0"/>
      <p:bldP spid="35851" grpId="0"/>
      <p:bldP spid="35854" grpId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31745"/>
          <p:cNvSpPr txBox="1"/>
          <p:nvPr/>
        </p:nvSpPr>
        <p:spPr>
          <a:xfrm>
            <a:off x="2143545" y="1039519"/>
            <a:ext cx="3831502" cy="21088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相见常日稀</a:t>
            </a:r>
            <a:endParaRPr lang="en-US" altLang="zh-CN" sz="305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君既若见录</a:t>
            </a:r>
            <a:endParaRPr lang="en-US" altLang="zh-CN" sz="305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渐见愁煎迫</a:t>
            </a:r>
            <a:endParaRPr lang="en-US" altLang="zh-CN" sz="203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1747" name="左大括号 31746"/>
          <p:cNvSpPr/>
          <p:nvPr/>
        </p:nvSpPr>
        <p:spPr>
          <a:xfrm>
            <a:off x="1626138" y="1345931"/>
            <a:ext cx="376296" cy="1537439"/>
          </a:xfrm>
          <a:prstGeom prst="leftBrace">
            <a:avLst>
              <a:gd name="adj1" fmla="val 34047"/>
              <a:gd name="adj2" fmla="val 50000"/>
            </a:avLst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525"/>
          </a:p>
        </p:txBody>
      </p:sp>
      <p:sp>
        <p:nvSpPr>
          <p:cNvPr id="31748" name="文本框 31747"/>
          <p:cNvSpPr txBox="1"/>
          <p:nvPr/>
        </p:nvSpPr>
        <p:spPr>
          <a:xfrm>
            <a:off x="5360879" y="1077148"/>
            <a:ext cx="3512995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66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看见</a:t>
            </a:r>
            <a:endParaRPr lang="zh-CN" altLang="en-US" sz="3050" b="1" dirty="0">
              <a:solidFill>
                <a:srgbClr val="66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1749" name="文本框 31748"/>
          <p:cNvSpPr txBox="1"/>
          <p:nvPr/>
        </p:nvSpPr>
        <p:spPr>
          <a:xfrm>
            <a:off x="5360879" y="1843180"/>
            <a:ext cx="4174201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66CCFF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3050" b="1" dirty="0">
                <a:solidFill>
                  <a:srgbClr val="66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我</a:t>
            </a:r>
            <a:r>
              <a:rPr lang="zh-CN" altLang="en-US" sz="3050" b="1" dirty="0">
                <a:solidFill>
                  <a:srgbClr val="66CCFF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3050" b="1" dirty="0">
                <a:solidFill>
                  <a:srgbClr val="66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，代兰芝</a:t>
            </a:r>
            <a:endParaRPr lang="zh-CN" altLang="en-US" sz="3050" b="1" dirty="0">
              <a:solidFill>
                <a:srgbClr val="66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1750" name="文本框 31749"/>
          <p:cNvSpPr txBox="1"/>
          <p:nvPr/>
        </p:nvSpPr>
        <p:spPr>
          <a:xfrm>
            <a:off x="5360879" y="2610556"/>
            <a:ext cx="4174201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66CCFF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3050" b="1" dirty="0">
                <a:solidFill>
                  <a:srgbClr val="66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被</a:t>
            </a:r>
            <a:r>
              <a:rPr lang="zh-CN" altLang="en-US" sz="3050" b="1" dirty="0">
                <a:solidFill>
                  <a:srgbClr val="66CCFF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3050" b="1" dirty="0">
                <a:solidFill>
                  <a:srgbClr val="66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，介词</a:t>
            </a:r>
            <a:endParaRPr lang="zh-CN" altLang="en-US" sz="3050" b="1" dirty="0">
              <a:solidFill>
                <a:srgbClr val="66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1751" name="椭圆 31750"/>
          <p:cNvSpPr/>
          <p:nvPr/>
        </p:nvSpPr>
        <p:spPr>
          <a:xfrm>
            <a:off x="174709" y="1638905"/>
            <a:ext cx="1365418" cy="922667"/>
          </a:xfrm>
          <a:prstGeom prst="ellipse">
            <a:avLst/>
          </a:prstGeom>
          <a:solidFill>
            <a:srgbClr val="00FF00"/>
          </a:solidFill>
          <a:ln w="38100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725" b="1" dirty="0">
                <a:latin typeface="Arial" panose="020B0604020202020204" pitchFamily="34" charset="0"/>
                <a:ea typeface="华文行楷" pitchFamily="2" charset="-122"/>
              </a:rPr>
              <a:t>见</a:t>
            </a:r>
            <a:endParaRPr lang="zh-CN" altLang="en-US" sz="3725" b="1" dirty="0"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31752" name="椭圆 31751"/>
          <p:cNvSpPr/>
          <p:nvPr/>
        </p:nvSpPr>
        <p:spPr>
          <a:xfrm>
            <a:off x="210995" y="4106333"/>
            <a:ext cx="1455460" cy="922667"/>
          </a:xfrm>
          <a:prstGeom prst="ellipse">
            <a:avLst/>
          </a:prstGeom>
          <a:solidFill>
            <a:srgbClr val="00FF00"/>
          </a:solidFill>
          <a:ln w="38100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725" b="1" dirty="0">
                <a:latin typeface="Arial" panose="020B0604020202020204" pitchFamily="34" charset="0"/>
                <a:ea typeface="华文行楷" pitchFamily="2" charset="-122"/>
              </a:rPr>
              <a:t>故</a:t>
            </a:r>
            <a:endParaRPr lang="zh-CN" altLang="en-US" sz="3725" b="1" dirty="0"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31753" name="左大括号 31752"/>
          <p:cNvSpPr/>
          <p:nvPr/>
        </p:nvSpPr>
        <p:spPr>
          <a:xfrm>
            <a:off x="1882826" y="3712567"/>
            <a:ext cx="352106" cy="1710804"/>
          </a:xfrm>
          <a:prstGeom prst="leftBrace">
            <a:avLst>
              <a:gd name="adj1" fmla="val 40489"/>
              <a:gd name="adj2" fmla="val 50000"/>
            </a:avLst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525"/>
          </a:p>
        </p:txBody>
      </p:sp>
      <p:sp>
        <p:nvSpPr>
          <p:cNvPr id="31754" name="文本框 31753"/>
          <p:cNvSpPr txBox="1"/>
          <p:nvPr/>
        </p:nvSpPr>
        <p:spPr>
          <a:xfrm>
            <a:off x="2234932" y="3549952"/>
            <a:ext cx="5000709" cy="21088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大人故嫌迟</a:t>
            </a:r>
            <a:endParaRPr lang="en-US" altLang="zh-CN" sz="305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知是故人来</a:t>
            </a:r>
            <a:endParaRPr lang="en-US" altLang="zh-CN" sz="305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故作不良计</a:t>
            </a:r>
            <a:endParaRPr lang="en-US" altLang="zh-CN" sz="305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1755" name="文本框 31754"/>
          <p:cNvSpPr txBox="1"/>
          <p:nvPr/>
        </p:nvSpPr>
        <p:spPr>
          <a:xfrm>
            <a:off x="5734487" y="3602366"/>
            <a:ext cx="2611227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总是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1756" name="文本框 31755"/>
          <p:cNvSpPr txBox="1"/>
          <p:nvPr/>
        </p:nvSpPr>
        <p:spPr>
          <a:xfrm>
            <a:off x="5734487" y="4333455"/>
            <a:ext cx="2611227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旧的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1757" name="文本框 31756"/>
          <p:cNvSpPr txBox="1"/>
          <p:nvPr/>
        </p:nvSpPr>
        <p:spPr>
          <a:xfrm>
            <a:off x="5734487" y="5064545"/>
            <a:ext cx="2611227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故意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27650" name="文本框 27649"/>
          <p:cNvSpPr txBox="1"/>
          <p:nvPr/>
        </p:nvSpPr>
        <p:spPr>
          <a:xfrm>
            <a:off x="1357948" y="75565"/>
            <a:ext cx="6426200" cy="829945"/>
          </a:xfrm>
          <a:prstGeom prst="rect">
            <a:avLst/>
          </a:prstGeom>
          <a:solidFill>
            <a:srgbClr val="FF9900"/>
          </a:solidFill>
          <a:ln w="38100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800" b="1" dirty="0">
                <a:solidFill>
                  <a:srgbClr val="993300"/>
                </a:solidFill>
                <a:latin typeface="Arial" panose="020B0604020202020204" pitchFamily="34" charset="0"/>
                <a:ea typeface="华文行楷" pitchFamily="2" charset="-122"/>
              </a:rPr>
              <a:t>多义词解释</a:t>
            </a:r>
            <a:endParaRPr lang="zh-CN" altLang="en-US" sz="4800" b="1" dirty="0">
              <a:solidFill>
                <a:srgbClr val="9933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31749" grpId="0"/>
      <p:bldP spid="31750" grpId="0"/>
      <p:bldP spid="31755" grpId="0"/>
      <p:bldP spid="31756" grpId="0"/>
      <p:bldP spid="3175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1135" y="908685"/>
            <a:ext cx="8623300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/>
              <a:t>               </a:t>
            </a:r>
            <a:endParaRPr lang="zh-CN" altLang="en-US" sz="4400" b="1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4400" b="1" dirty="0" smtClean="0">
                <a:latin typeface="华文行楷" pitchFamily="2" charset="-122"/>
                <a:ea typeface="华文行楷" pitchFamily="2" charset="-122"/>
              </a:rPr>
              <a:t>      红酥手，黄籘酒，满城春色宫墙柳。东风恶，欢情薄，一怀愁绪，几年离索。错，错，错！  </a:t>
            </a:r>
            <a:endParaRPr lang="zh-CN" altLang="en-US" sz="4400" b="1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4400" b="1" dirty="0" smtClean="0">
                <a:latin typeface="华文行楷" pitchFamily="2" charset="-122"/>
                <a:ea typeface="华文行楷" pitchFamily="2" charset="-122"/>
              </a:rPr>
              <a:t>     </a:t>
            </a:r>
            <a:r>
              <a:rPr lang="zh-CN" altLang="en-US" sz="4400" b="1" dirty="0" smtClean="0">
                <a:solidFill>
                  <a:srgbClr val="7030A0"/>
                </a:solidFill>
                <a:latin typeface="华文行楷" pitchFamily="2" charset="-122"/>
                <a:ea typeface="华文行楷" pitchFamily="2" charset="-122"/>
              </a:rPr>
              <a:t> 春如旧，人空瘦，泪痕红浥鲛绡透。桃花落，闲池阁，山盟虽在，锦书难托。莫，莫，莫！</a:t>
            </a:r>
            <a:endParaRPr lang="zh-CN" altLang="en-US" sz="4400" b="1" dirty="0" smtClean="0">
              <a:solidFill>
                <a:srgbClr val="7030A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371" y="246762"/>
            <a:ext cx="7488832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/>
              <a:t>            </a:t>
            </a:r>
            <a:r>
              <a:rPr lang="zh-CN" altLang="en-US" sz="4800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  <a:sym typeface="+mn-ea"/>
              </a:rPr>
              <a:t>【钗头凤】陆游</a:t>
            </a:r>
            <a:endParaRPr lang="zh-CN" altLang="en-US" sz="4800" b="1" dirty="0" smtClean="0">
              <a:solidFill>
                <a:srgbClr val="FF0000"/>
              </a:solidFill>
              <a:latin typeface="华文行楷" pitchFamily="2" charset="-122"/>
              <a:ea typeface="华文行楷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椭圆 32769"/>
          <p:cNvSpPr/>
          <p:nvPr/>
        </p:nvSpPr>
        <p:spPr>
          <a:xfrm>
            <a:off x="365545" y="1599932"/>
            <a:ext cx="1524000" cy="922667"/>
          </a:xfrm>
          <a:prstGeom prst="ellipse">
            <a:avLst/>
          </a:prstGeom>
          <a:solidFill>
            <a:srgbClr val="00FF00"/>
          </a:solidFill>
          <a:ln w="38100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725" b="1" dirty="0">
                <a:latin typeface="Arial" panose="020B0604020202020204" pitchFamily="34" charset="0"/>
                <a:ea typeface="华文行楷" pitchFamily="2" charset="-122"/>
              </a:rPr>
              <a:t>泰</a:t>
            </a:r>
            <a:endParaRPr lang="zh-CN" altLang="en-US" sz="3725" b="1" dirty="0"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32771" name="左大括号 32770"/>
          <p:cNvSpPr/>
          <p:nvPr/>
        </p:nvSpPr>
        <p:spPr>
          <a:xfrm>
            <a:off x="2107259" y="1211540"/>
            <a:ext cx="306413" cy="1536096"/>
          </a:xfrm>
          <a:prstGeom prst="leftBrace">
            <a:avLst>
              <a:gd name="adj1" fmla="val 38294"/>
              <a:gd name="adj2" fmla="val 50000"/>
            </a:avLst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525"/>
          </a:p>
        </p:txBody>
      </p:sp>
      <p:sp>
        <p:nvSpPr>
          <p:cNvPr id="32772" name="文本框 32771"/>
          <p:cNvSpPr txBox="1"/>
          <p:nvPr/>
        </p:nvSpPr>
        <p:spPr>
          <a:xfrm>
            <a:off x="2576286" y="1018016"/>
            <a:ext cx="3659481" cy="1826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否泰如天地</a:t>
            </a:r>
            <a:endParaRPr lang="en-US" altLang="zh-CN" sz="305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泰山北斗</a:t>
            </a:r>
            <a:endParaRPr lang="zh-CN" altLang="en-US" sz="305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泰然自若</a:t>
            </a:r>
            <a:endParaRPr lang="zh-CN" altLang="en-US" sz="3050" b="1" dirty="0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2773" name="文本框 32772"/>
          <p:cNvSpPr txBox="1"/>
          <p:nvPr/>
        </p:nvSpPr>
        <p:spPr>
          <a:xfrm>
            <a:off x="5788244" y="1038175"/>
            <a:ext cx="2611227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好运气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2774" name="文本框 32773"/>
          <p:cNvSpPr txBox="1"/>
          <p:nvPr/>
        </p:nvSpPr>
        <p:spPr>
          <a:xfrm>
            <a:off x="5829905" y="1669815"/>
            <a:ext cx="2611228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山名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2775" name="文本框 32774"/>
          <p:cNvSpPr txBox="1"/>
          <p:nvPr/>
        </p:nvSpPr>
        <p:spPr>
          <a:xfrm>
            <a:off x="5788244" y="2257106"/>
            <a:ext cx="2611227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从容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2776" name="左大括号 32775"/>
          <p:cNvSpPr/>
          <p:nvPr/>
        </p:nvSpPr>
        <p:spPr>
          <a:xfrm>
            <a:off x="1976900" y="3390027"/>
            <a:ext cx="391079" cy="2120698"/>
          </a:xfrm>
          <a:prstGeom prst="leftBrace">
            <a:avLst>
              <a:gd name="adj1" fmla="val 45189"/>
              <a:gd name="adj2" fmla="val 50000"/>
            </a:avLst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525"/>
          </a:p>
        </p:txBody>
      </p:sp>
      <p:sp>
        <p:nvSpPr>
          <p:cNvPr id="32777" name="椭圆 32776"/>
          <p:cNvSpPr/>
          <p:nvPr/>
        </p:nvSpPr>
        <p:spPr>
          <a:xfrm>
            <a:off x="358826" y="4048545"/>
            <a:ext cx="1505185" cy="922667"/>
          </a:xfrm>
          <a:prstGeom prst="ellipse">
            <a:avLst/>
          </a:prstGeom>
          <a:solidFill>
            <a:srgbClr val="00FF00"/>
          </a:solidFill>
          <a:ln w="38100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725" b="1" dirty="0">
                <a:latin typeface="Arial" panose="020B0604020202020204" pitchFamily="34" charset="0"/>
                <a:ea typeface="华文行楷" pitchFamily="2" charset="-122"/>
              </a:rPr>
              <a:t>尔</a:t>
            </a:r>
            <a:endParaRPr lang="zh-CN" altLang="en-US" sz="3725" b="1" dirty="0"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32778" name="文本框 32777"/>
          <p:cNvSpPr txBox="1"/>
          <p:nvPr/>
        </p:nvSpPr>
        <p:spPr>
          <a:xfrm>
            <a:off x="2388138" y="3160217"/>
            <a:ext cx="3831502" cy="2527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始尔未为久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尔卜尔筮</a:t>
            </a:r>
            <a:endParaRPr lang="zh-CN" altLang="en-US" sz="288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作计乃尔立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君尔妾亦然</a:t>
            </a:r>
            <a:endParaRPr lang="en-US" altLang="zh-CN" sz="203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2779" name="文本框 32778"/>
          <p:cNvSpPr txBox="1"/>
          <p:nvPr/>
        </p:nvSpPr>
        <p:spPr>
          <a:xfrm>
            <a:off x="5512741" y="3129307"/>
            <a:ext cx="3378603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无义　助词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2780" name="文本框 32779"/>
          <p:cNvSpPr txBox="1"/>
          <p:nvPr/>
        </p:nvSpPr>
        <p:spPr>
          <a:xfrm>
            <a:off x="5512741" y="3798577"/>
            <a:ext cx="3378603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你　代词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2781" name="文本框 32780"/>
          <p:cNvSpPr txBox="1"/>
          <p:nvPr/>
        </p:nvSpPr>
        <p:spPr>
          <a:xfrm>
            <a:off x="5512741" y="4467847"/>
            <a:ext cx="3378603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这样　代词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2782" name="文本框 32781"/>
          <p:cNvSpPr txBox="1"/>
          <p:nvPr/>
        </p:nvSpPr>
        <p:spPr>
          <a:xfrm>
            <a:off x="5512741" y="5137117"/>
            <a:ext cx="3378603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这样　副词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27650" name="文本框 27649"/>
          <p:cNvSpPr txBox="1"/>
          <p:nvPr/>
        </p:nvSpPr>
        <p:spPr>
          <a:xfrm>
            <a:off x="1357948" y="75565"/>
            <a:ext cx="6426200" cy="829945"/>
          </a:xfrm>
          <a:prstGeom prst="rect">
            <a:avLst/>
          </a:prstGeom>
          <a:solidFill>
            <a:srgbClr val="FF9900"/>
          </a:solidFill>
          <a:ln w="38100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800" b="1" dirty="0">
                <a:solidFill>
                  <a:srgbClr val="993300"/>
                </a:solidFill>
                <a:latin typeface="Arial" panose="020B0604020202020204" pitchFamily="34" charset="0"/>
                <a:ea typeface="华文行楷" pitchFamily="2" charset="-122"/>
              </a:rPr>
              <a:t>多义词解释</a:t>
            </a:r>
            <a:endParaRPr lang="zh-CN" altLang="en-US" sz="4800" b="1" dirty="0">
              <a:solidFill>
                <a:srgbClr val="9933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P spid="32774" grpId="0"/>
      <p:bldP spid="32775" grpId="0"/>
      <p:bldP spid="32779" grpId="0"/>
      <p:bldP spid="32780" grpId="0"/>
      <p:bldP spid="32781" grpId="0"/>
      <p:bldP spid="3278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左大括号 33793"/>
          <p:cNvSpPr/>
          <p:nvPr/>
        </p:nvSpPr>
        <p:spPr>
          <a:xfrm>
            <a:off x="2327661" y="1478979"/>
            <a:ext cx="415270" cy="1122169"/>
          </a:xfrm>
          <a:prstGeom prst="leftBrace">
            <a:avLst>
              <a:gd name="adj1" fmla="val 22518"/>
              <a:gd name="adj2" fmla="val 50000"/>
            </a:avLst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525"/>
          </a:p>
        </p:txBody>
      </p:sp>
      <p:sp>
        <p:nvSpPr>
          <p:cNvPr id="33795" name="椭圆 33794"/>
          <p:cNvSpPr/>
          <p:nvPr/>
        </p:nvSpPr>
        <p:spPr>
          <a:xfrm>
            <a:off x="642392" y="1642937"/>
            <a:ext cx="1593884" cy="922667"/>
          </a:xfrm>
          <a:prstGeom prst="ellipse">
            <a:avLst/>
          </a:prstGeom>
          <a:solidFill>
            <a:srgbClr val="00FF00"/>
          </a:solidFill>
          <a:ln w="38100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725" b="1" dirty="0">
                <a:latin typeface="Arial" panose="020B0604020202020204" pitchFamily="34" charset="0"/>
                <a:ea typeface="华文行楷" pitchFamily="2" charset="-122"/>
              </a:rPr>
              <a:t>得</a:t>
            </a:r>
            <a:endParaRPr lang="zh-CN" altLang="en-US" sz="3725" b="1" dirty="0"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33796" name="文本框 33795"/>
          <p:cNvSpPr txBox="1"/>
          <p:nvPr/>
        </p:nvSpPr>
        <p:spPr>
          <a:xfrm>
            <a:off x="2784593" y="1227667"/>
            <a:ext cx="4246772" cy="1545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幸复得此妇</a:t>
            </a:r>
            <a:endParaRPr lang="en-US" altLang="zh-CN" sz="305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汝岂得自由</a:t>
            </a:r>
            <a:endParaRPr lang="en-US" altLang="zh-CN" sz="203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3797" name="左大括号 33796"/>
          <p:cNvSpPr/>
          <p:nvPr/>
        </p:nvSpPr>
        <p:spPr>
          <a:xfrm>
            <a:off x="2327661" y="3744821"/>
            <a:ext cx="318508" cy="1458148"/>
          </a:xfrm>
          <a:prstGeom prst="leftBrace">
            <a:avLst>
              <a:gd name="adj1" fmla="val 38150"/>
              <a:gd name="adj2" fmla="val 50000"/>
            </a:avLst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525"/>
          </a:p>
        </p:txBody>
      </p:sp>
      <p:sp>
        <p:nvSpPr>
          <p:cNvPr id="33798" name="椭圆 33797"/>
          <p:cNvSpPr/>
          <p:nvPr/>
        </p:nvSpPr>
        <p:spPr>
          <a:xfrm>
            <a:off x="642392" y="4064672"/>
            <a:ext cx="1593884" cy="922667"/>
          </a:xfrm>
          <a:prstGeom prst="ellipse">
            <a:avLst/>
          </a:prstGeom>
          <a:solidFill>
            <a:srgbClr val="00FF00"/>
          </a:solidFill>
          <a:ln w="38100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725" b="1" dirty="0">
                <a:latin typeface="Arial" panose="020B0604020202020204" pitchFamily="34" charset="0"/>
                <a:ea typeface="华文行楷" pitchFamily="2" charset="-122"/>
              </a:rPr>
              <a:t>为</a:t>
            </a:r>
            <a:endParaRPr lang="zh-CN" altLang="en-US" sz="3725" b="1" dirty="0"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33799" name="文本框 33798"/>
          <p:cNvSpPr txBox="1"/>
          <p:nvPr/>
        </p:nvSpPr>
        <p:spPr>
          <a:xfrm>
            <a:off x="2784593" y="3443783"/>
            <a:ext cx="4246772" cy="1968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非为织作迟</a:t>
            </a:r>
            <a:endParaRPr lang="en-US" altLang="zh-CN" sz="305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君家妇难为</a:t>
            </a:r>
            <a:endParaRPr lang="en-US" altLang="zh-CN" sz="305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阿母为汝求</a:t>
            </a:r>
            <a:endParaRPr lang="en-US" altLang="zh-CN" sz="203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3800" name="文本框 33799"/>
          <p:cNvSpPr txBox="1"/>
          <p:nvPr/>
        </p:nvSpPr>
        <p:spPr>
          <a:xfrm>
            <a:off x="6140350" y="1388937"/>
            <a:ext cx="2242994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得到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3801" name="文本框 33800"/>
          <p:cNvSpPr txBox="1"/>
          <p:nvPr/>
        </p:nvSpPr>
        <p:spPr>
          <a:xfrm>
            <a:off x="6140350" y="2175127"/>
            <a:ext cx="2242994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能够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3802" name="文本框 33801"/>
          <p:cNvSpPr txBox="1"/>
          <p:nvPr/>
        </p:nvSpPr>
        <p:spPr>
          <a:xfrm>
            <a:off x="6140350" y="3461254"/>
            <a:ext cx="2242994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因为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3803" name="文本框 33802"/>
          <p:cNvSpPr txBox="1"/>
          <p:nvPr/>
        </p:nvSpPr>
        <p:spPr>
          <a:xfrm>
            <a:off x="6140350" y="4154714"/>
            <a:ext cx="2242994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做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3804" name="文本框 33803"/>
          <p:cNvSpPr txBox="1"/>
          <p:nvPr/>
        </p:nvSpPr>
        <p:spPr>
          <a:xfrm>
            <a:off x="6140350" y="4848175"/>
            <a:ext cx="2242994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替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27650" name="文本框 27649"/>
          <p:cNvSpPr txBox="1"/>
          <p:nvPr/>
        </p:nvSpPr>
        <p:spPr>
          <a:xfrm>
            <a:off x="1357948" y="75565"/>
            <a:ext cx="6426200" cy="829945"/>
          </a:xfrm>
          <a:prstGeom prst="rect">
            <a:avLst/>
          </a:prstGeom>
          <a:solidFill>
            <a:srgbClr val="FF9900"/>
          </a:solidFill>
          <a:ln w="38100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800" b="1" dirty="0">
                <a:solidFill>
                  <a:srgbClr val="993300"/>
                </a:solidFill>
                <a:latin typeface="Arial" panose="020B0604020202020204" pitchFamily="34" charset="0"/>
                <a:ea typeface="华文行楷" pitchFamily="2" charset="-122"/>
              </a:rPr>
              <a:t>多义词解释</a:t>
            </a:r>
            <a:endParaRPr lang="zh-CN" altLang="en-US" sz="4800" b="1" dirty="0">
              <a:solidFill>
                <a:srgbClr val="9933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0" grpId="0"/>
      <p:bldP spid="33801" grpId="0"/>
      <p:bldP spid="33802" grpId="0"/>
      <p:bldP spid="33803" grpId="0"/>
      <p:bldP spid="3380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左大括号 34817"/>
          <p:cNvSpPr/>
          <p:nvPr/>
        </p:nvSpPr>
        <p:spPr>
          <a:xfrm>
            <a:off x="2433831" y="1591868"/>
            <a:ext cx="318508" cy="1084539"/>
          </a:xfrm>
          <a:prstGeom prst="leftBrace">
            <a:avLst>
              <a:gd name="adj1" fmla="val 28375"/>
              <a:gd name="adj2" fmla="val 50000"/>
            </a:avLst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525"/>
          </a:p>
        </p:txBody>
      </p:sp>
      <p:sp>
        <p:nvSpPr>
          <p:cNvPr id="34819" name="椭圆 34818"/>
          <p:cNvSpPr/>
          <p:nvPr/>
        </p:nvSpPr>
        <p:spPr>
          <a:xfrm>
            <a:off x="706899" y="1718196"/>
            <a:ext cx="1593884" cy="922667"/>
          </a:xfrm>
          <a:prstGeom prst="ellipse">
            <a:avLst/>
          </a:prstGeom>
          <a:solidFill>
            <a:srgbClr val="00FF00"/>
          </a:solidFill>
          <a:ln w="38100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725" b="1" dirty="0">
                <a:latin typeface="Arial" panose="020B0604020202020204" pitchFamily="34" charset="0"/>
                <a:ea typeface="华文行楷" pitchFamily="2" charset="-122"/>
              </a:rPr>
              <a:t>取</a:t>
            </a:r>
            <a:endParaRPr lang="zh-CN" altLang="en-US" sz="3725" b="1" dirty="0"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34820" name="文本框 34819"/>
          <p:cNvSpPr txBox="1"/>
          <p:nvPr/>
        </p:nvSpPr>
        <p:spPr>
          <a:xfrm>
            <a:off x="2918984" y="1302926"/>
            <a:ext cx="4246772" cy="1545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终老不复取</a:t>
            </a:r>
            <a:endParaRPr lang="en-US" altLang="zh-CN" sz="305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还必相迎取</a:t>
            </a:r>
            <a:endParaRPr lang="en-US" altLang="zh-CN" sz="203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4821" name="椭圆 34820"/>
          <p:cNvSpPr/>
          <p:nvPr/>
        </p:nvSpPr>
        <p:spPr>
          <a:xfrm>
            <a:off x="706899" y="3885931"/>
            <a:ext cx="1593884" cy="922667"/>
          </a:xfrm>
          <a:prstGeom prst="ellipse">
            <a:avLst/>
          </a:prstGeom>
          <a:solidFill>
            <a:srgbClr val="00FF00"/>
          </a:solidFill>
          <a:ln w="38100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725" b="1" dirty="0">
                <a:latin typeface="Arial" panose="020B0604020202020204" pitchFamily="34" charset="0"/>
                <a:ea typeface="华文行楷" pitchFamily="2" charset="-122"/>
              </a:rPr>
              <a:t>复</a:t>
            </a:r>
            <a:endParaRPr lang="zh-CN" altLang="en-US" sz="3725" b="1" dirty="0"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34822" name="文本框 34821"/>
          <p:cNvSpPr txBox="1"/>
          <p:nvPr/>
        </p:nvSpPr>
        <p:spPr>
          <a:xfrm>
            <a:off x="2918984" y="3519043"/>
            <a:ext cx="4246772" cy="1545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勿复重纷纭</a:t>
            </a:r>
            <a:endParaRPr lang="en-US" altLang="zh-CN" sz="305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红罗复斗帐</a:t>
            </a:r>
            <a:endParaRPr lang="en-US" altLang="zh-CN" sz="203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4823" name="文本框 34822"/>
          <p:cNvSpPr txBox="1"/>
          <p:nvPr/>
        </p:nvSpPr>
        <p:spPr>
          <a:xfrm>
            <a:off x="6274741" y="1464196"/>
            <a:ext cx="2244339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通“娶”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4824" name="文本框 34823"/>
          <p:cNvSpPr txBox="1"/>
          <p:nvPr/>
        </p:nvSpPr>
        <p:spPr>
          <a:xfrm>
            <a:off x="6274741" y="2250387"/>
            <a:ext cx="2244339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迎接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4825" name="文本框 34824"/>
          <p:cNvSpPr txBox="1"/>
          <p:nvPr/>
        </p:nvSpPr>
        <p:spPr>
          <a:xfrm>
            <a:off x="6274741" y="3657466"/>
            <a:ext cx="2244339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再，又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4826" name="文本框 34825"/>
          <p:cNvSpPr txBox="1"/>
          <p:nvPr/>
        </p:nvSpPr>
        <p:spPr>
          <a:xfrm>
            <a:off x="6274741" y="4508164"/>
            <a:ext cx="2244339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双层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4827" name="左大括号 34826"/>
          <p:cNvSpPr/>
          <p:nvPr/>
        </p:nvSpPr>
        <p:spPr>
          <a:xfrm>
            <a:off x="2433831" y="3838895"/>
            <a:ext cx="318508" cy="1084539"/>
          </a:xfrm>
          <a:prstGeom prst="leftBrace">
            <a:avLst>
              <a:gd name="adj1" fmla="val 28375"/>
              <a:gd name="adj2" fmla="val 50000"/>
            </a:avLst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525"/>
          </a:p>
        </p:txBody>
      </p:sp>
      <p:sp>
        <p:nvSpPr>
          <p:cNvPr id="27650" name="文本框 27649"/>
          <p:cNvSpPr txBox="1"/>
          <p:nvPr/>
        </p:nvSpPr>
        <p:spPr>
          <a:xfrm>
            <a:off x="1357948" y="75565"/>
            <a:ext cx="6426200" cy="829945"/>
          </a:xfrm>
          <a:prstGeom prst="rect">
            <a:avLst/>
          </a:prstGeom>
          <a:solidFill>
            <a:srgbClr val="FF9900"/>
          </a:solidFill>
          <a:ln w="38100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800" b="1" dirty="0">
                <a:solidFill>
                  <a:srgbClr val="993300"/>
                </a:solidFill>
                <a:latin typeface="Arial" panose="020B0604020202020204" pitchFamily="34" charset="0"/>
                <a:ea typeface="华文行楷" pitchFamily="2" charset="-122"/>
              </a:rPr>
              <a:t>多义词解释</a:t>
            </a:r>
            <a:endParaRPr lang="zh-CN" altLang="en-US" sz="4800" b="1" dirty="0">
              <a:solidFill>
                <a:srgbClr val="9933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3" grpId="0"/>
      <p:bldP spid="34824" grpId="0"/>
      <p:bldP spid="34825" grpId="0"/>
      <p:bldP spid="3482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椭圆 35841"/>
          <p:cNvSpPr/>
          <p:nvPr/>
        </p:nvSpPr>
        <p:spPr>
          <a:xfrm>
            <a:off x="271471" y="1483011"/>
            <a:ext cx="1603291" cy="922667"/>
          </a:xfrm>
          <a:prstGeom prst="ellipse">
            <a:avLst/>
          </a:prstGeom>
          <a:solidFill>
            <a:srgbClr val="00FF00"/>
          </a:solidFill>
          <a:ln w="38100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725" b="1" dirty="0">
                <a:latin typeface="Arial" panose="020B0604020202020204" pitchFamily="34" charset="0"/>
                <a:ea typeface="华文行楷" pitchFamily="2" charset="-122"/>
              </a:rPr>
              <a:t>适</a:t>
            </a:r>
            <a:endParaRPr lang="zh-CN" altLang="en-US" sz="3725" b="1" dirty="0"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35843" name="文本框 35842"/>
          <p:cNvSpPr txBox="1"/>
          <p:nvPr/>
        </p:nvSpPr>
        <p:spPr>
          <a:xfrm>
            <a:off x="2624667" y="980386"/>
            <a:ext cx="4245428" cy="1968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处分适兄意</a:t>
            </a:r>
            <a:endParaRPr lang="en-US" altLang="zh-CN" sz="305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始适还家门</a:t>
            </a:r>
            <a:endParaRPr lang="en-US" altLang="zh-CN" sz="305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适得府君门</a:t>
            </a:r>
            <a:endParaRPr lang="en-US" altLang="zh-CN" sz="203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5844" name="左大括号 35843"/>
          <p:cNvSpPr/>
          <p:nvPr/>
        </p:nvSpPr>
        <p:spPr>
          <a:xfrm>
            <a:off x="2197302" y="3656122"/>
            <a:ext cx="260720" cy="1821005"/>
          </a:xfrm>
          <a:prstGeom prst="leftBrace">
            <a:avLst>
              <a:gd name="adj1" fmla="val 58204"/>
              <a:gd name="adj2" fmla="val 50000"/>
            </a:avLst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525"/>
          </a:p>
        </p:txBody>
      </p:sp>
      <p:sp>
        <p:nvSpPr>
          <p:cNvPr id="35845" name="椭圆 35844"/>
          <p:cNvSpPr/>
          <p:nvPr/>
        </p:nvSpPr>
        <p:spPr>
          <a:xfrm>
            <a:off x="271471" y="4096926"/>
            <a:ext cx="1647640" cy="922667"/>
          </a:xfrm>
          <a:prstGeom prst="ellipse">
            <a:avLst/>
          </a:prstGeom>
          <a:solidFill>
            <a:srgbClr val="00FF00"/>
          </a:solidFill>
          <a:ln w="38100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725" b="1" dirty="0">
                <a:latin typeface="Arial" panose="020B0604020202020204" pitchFamily="34" charset="0"/>
                <a:ea typeface="华文行楷" pitchFamily="2" charset="-122"/>
              </a:rPr>
              <a:t>令</a:t>
            </a:r>
            <a:endParaRPr lang="zh-CN" altLang="en-US" sz="3725" b="1" dirty="0"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35846" name="文本框 35845"/>
          <p:cNvSpPr txBox="1"/>
          <p:nvPr/>
        </p:nvSpPr>
        <p:spPr>
          <a:xfrm>
            <a:off x="2624667" y="3305360"/>
            <a:ext cx="4245428" cy="2482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令母在后单</a:t>
            </a:r>
            <a:endParaRPr lang="en-US" altLang="zh-CN" sz="305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县令遣媒来</a:t>
            </a:r>
            <a:endParaRPr lang="en-US" altLang="zh-CN" sz="305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便言多令才</a:t>
            </a:r>
            <a:endParaRPr lang="en-US" altLang="zh-CN" sz="305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莫令事不举</a:t>
            </a:r>
            <a:endParaRPr lang="en-US" altLang="zh-CN" sz="203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5847" name="文本框 35846"/>
          <p:cNvSpPr txBox="1"/>
          <p:nvPr/>
        </p:nvSpPr>
        <p:spPr>
          <a:xfrm>
            <a:off x="6139005" y="991138"/>
            <a:ext cx="2242995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适合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5848" name="文本框 35847"/>
          <p:cNvSpPr txBox="1"/>
          <p:nvPr/>
        </p:nvSpPr>
        <p:spPr>
          <a:xfrm>
            <a:off x="6139005" y="1708788"/>
            <a:ext cx="2242995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出嫁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5849" name="文本框 35848"/>
          <p:cNvSpPr txBox="1"/>
          <p:nvPr/>
        </p:nvSpPr>
        <p:spPr>
          <a:xfrm>
            <a:off x="6094657" y="3263699"/>
            <a:ext cx="2242994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使、让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5850" name="文本框 35849"/>
          <p:cNvSpPr txBox="1"/>
          <p:nvPr/>
        </p:nvSpPr>
        <p:spPr>
          <a:xfrm>
            <a:off x="6094657" y="3907434"/>
            <a:ext cx="2242994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官名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5851" name="文本框 35850"/>
          <p:cNvSpPr txBox="1"/>
          <p:nvPr/>
        </p:nvSpPr>
        <p:spPr>
          <a:xfrm>
            <a:off x="6094657" y="4563265"/>
            <a:ext cx="2242994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美好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5852" name="左大括号 35851"/>
          <p:cNvSpPr/>
          <p:nvPr/>
        </p:nvSpPr>
        <p:spPr>
          <a:xfrm>
            <a:off x="2197302" y="1237074"/>
            <a:ext cx="318508" cy="1458148"/>
          </a:xfrm>
          <a:prstGeom prst="leftBrace">
            <a:avLst>
              <a:gd name="adj1" fmla="val 38150"/>
              <a:gd name="adj2" fmla="val 50000"/>
            </a:avLst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525"/>
          </a:p>
        </p:txBody>
      </p:sp>
      <p:sp>
        <p:nvSpPr>
          <p:cNvPr id="35853" name="文本框 35852"/>
          <p:cNvSpPr txBox="1"/>
          <p:nvPr/>
        </p:nvSpPr>
        <p:spPr>
          <a:xfrm>
            <a:off x="6139005" y="2427783"/>
            <a:ext cx="2242995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刚才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5854" name="文本框 35853"/>
          <p:cNvSpPr txBox="1"/>
          <p:nvPr/>
        </p:nvSpPr>
        <p:spPr>
          <a:xfrm>
            <a:off x="6094657" y="5208344"/>
            <a:ext cx="2242994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使、让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27650" name="文本框 27649"/>
          <p:cNvSpPr txBox="1"/>
          <p:nvPr/>
        </p:nvSpPr>
        <p:spPr>
          <a:xfrm>
            <a:off x="1357948" y="75565"/>
            <a:ext cx="6426200" cy="829945"/>
          </a:xfrm>
          <a:prstGeom prst="rect">
            <a:avLst/>
          </a:prstGeom>
          <a:solidFill>
            <a:srgbClr val="FF9900"/>
          </a:solidFill>
          <a:ln w="38100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800" b="1" dirty="0">
                <a:solidFill>
                  <a:srgbClr val="993300"/>
                </a:solidFill>
                <a:latin typeface="Arial" panose="020B0604020202020204" pitchFamily="34" charset="0"/>
                <a:ea typeface="华文行楷" pitchFamily="2" charset="-122"/>
              </a:rPr>
              <a:t>多义词解释</a:t>
            </a:r>
            <a:endParaRPr lang="zh-CN" altLang="en-US" sz="4800" b="1" dirty="0">
              <a:solidFill>
                <a:srgbClr val="9933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7" grpId="0"/>
      <p:bldP spid="35848" grpId="0"/>
      <p:bldP spid="35849" grpId="0"/>
      <p:bldP spid="35850" grpId="0"/>
      <p:bldP spid="35851" grpId="0"/>
      <p:bldP spid="35853" grpId="0"/>
      <p:bldP spid="3585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左大括号 36865"/>
          <p:cNvSpPr/>
          <p:nvPr/>
        </p:nvSpPr>
        <p:spPr>
          <a:xfrm>
            <a:off x="2197302" y="3841582"/>
            <a:ext cx="318508" cy="1458148"/>
          </a:xfrm>
          <a:prstGeom prst="leftBrace">
            <a:avLst>
              <a:gd name="adj1" fmla="val 38150"/>
              <a:gd name="adj2" fmla="val 50000"/>
            </a:avLst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525"/>
          </a:p>
        </p:txBody>
      </p:sp>
      <p:sp>
        <p:nvSpPr>
          <p:cNvPr id="36867" name="椭圆 36866"/>
          <p:cNvSpPr/>
          <p:nvPr/>
        </p:nvSpPr>
        <p:spPr>
          <a:xfrm>
            <a:off x="271471" y="4040482"/>
            <a:ext cx="1647640" cy="922667"/>
          </a:xfrm>
          <a:prstGeom prst="ellipse">
            <a:avLst/>
          </a:prstGeom>
          <a:solidFill>
            <a:srgbClr val="00FF00"/>
          </a:solidFill>
          <a:ln w="38100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725" b="1" dirty="0">
                <a:latin typeface="Arial" panose="020B0604020202020204" pitchFamily="34" charset="0"/>
                <a:ea typeface="华文行楷" pitchFamily="2" charset="-122"/>
              </a:rPr>
              <a:t>会</a:t>
            </a:r>
            <a:endParaRPr lang="zh-CN" altLang="en-US" sz="3725" b="1" dirty="0"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36868" name="文本框 36867"/>
          <p:cNvSpPr txBox="1"/>
          <p:nvPr/>
        </p:nvSpPr>
        <p:spPr>
          <a:xfrm>
            <a:off x="2624667" y="3540545"/>
            <a:ext cx="4245428" cy="1968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会不相从许</a:t>
            </a:r>
            <a:endParaRPr lang="en-US" altLang="zh-CN" sz="305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于今无会因</a:t>
            </a:r>
            <a:endParaRPr lang="en-US" altLang="zh-CN" sz="305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会天大雨</a:t>
            </a:r>
            <a:endParaRPr lang="zh-CN" altLang="en-US" sz="2030" b="1" dirty="0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6869" name="文本框 36868"/>
          <p:cNvSpPr txBox="1"/>
          <p:nvPr/>
        </p:nvSpPr>
        <p:spPr>
          <a:xfrm>
            <a:off x="6069122" y="3558016"/>
            <a:ext cx="2242995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当、决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6870" name="文本框 36869"/>
          <p:cNvSpPr txBox="1"/>
          <p:nvPr/>
        </p:nvSpPr>
        <p:spPr>
          <a:xfrm>
            <a:off x="6069122" y="4251476"/>
            <a:ext cx="2242995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相会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6871" name="文本框 36870"/>
          <p:cNvSpPr txBox="1"/>
          <p:nvPr/>
        </p:nvSpPr>
        <p:spPr>
          <a:xfrm>
            <a:off x="6069122" y="4944937"/>
            <a:ext cx="2242995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恰逢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6872" name="左大括号 36871"/>
          <p:cNvSpPr/>
          <p:nvPr/>
        </p:nvSpPr>
        <p:spPr>
          <a:xfrm>
            <a:off x="2251059" y="1503170"/>
            <a:ext cx="318508" cy="1458148"/>
          </a:xfrm>
          <a:prstGeom prst="leftBrace">
            <a:avLst>
              <a:gd name="adj1" fmla="val 38150"/>
              <a:gd name="adj2" fmla="val 50000"/>
            </a:avLst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525"/>
          </a:p>
        </p:txBody>
      </p:sp>
      <p:sp>
        <p:nvSpPr>
          <p:cNvPr id="36873" name="椭圆 36872"/>
          <p:cNvSpPr/>
          <p:nvPr/>
        </p:nvSpPr>
        <p:spPr>
          <a:xfrm>
            <a:off x="325228" y="1702069"/>
            <a:ext cx="1647640" cy="922667"/>
          </a:xfrm>
          <a:prstGeom prst="ellipse">
            <a:avLst/>
          </a:prstGeom>
          <a:solidFill>
            <a:srgbClr val="00FF00"/>
          </a:solidFill>
          <a:ln w="38100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725" b="1" dirty="0">
                <a:latin typeface="Arial" panose="020B0604020202020204" pitchFamily="34" charset="0"/>
                <a:ea typeface="华文行楷" pitchFamily="2" charset="-122"/>
              </a:rPr>
              <a:t>谢</a:t>
            </a:r>
            <a:endParaRPr lang="zh-CN" altLang="en-US" sz="3725" b="1" dirty="0"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36874" name="文本框 36873"/>
          <p:cNvSpPr txBox="1"/>
          <p:nvPr/>
        </p:nvSpPr>
        <p:spPr>
          <a:xfrm>
            <a:off x="2678424" y="1202133"/>
            <a:ext cx="4246772" cy="1968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谢家事夫婿</a:t>
            </a:r>
            <a:endParaRPr lang="en-US" altLang="zh-CN" sz="305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阿母谢媒人</a:t>
            </a:r>
            <a:endParaRPr lang="en-US" altLang="zh-CN" sz="305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多谢后世人</a:t>
            </a:r>
            <a:endParaRPr lang="en-US" altLang="zh-CN" sz="203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6875" name="文本框 36874"/>
          <p:cNvSpPr txBox="1"/>
          <p:nvPr/>
        </p:nvSpPr>
        <p:spPr>
          <a:xfrm>
            <a:off x="6122878" y="1219603"/>
            <a:ext cx="2242995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辞别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6876" name="文本框 36875"/>
          <p:cNvSpPr txBox="1"/>
          <p:nvPr/>
        </p:nvSpPr>
        <p:spPr>
          <a:xfrm>
            <a:off x="6122878" y="1913063"/>
            <a:ext cx="2242995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辞谢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6877" name="文本框 36876"/>
          <p:cNvSpPr txBox="1"/>
          <p:nvPr/>
        </p:nvSpPr>
        <p:spPr>
          <a:xfrm>
            <a:off x="6122878" y="2606524"/>
            <a:ext cx="2242995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劝告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27650" name="文本框 27649"/>
          <p:cNvSpPr txBox="1"/>
          <p:nvPr/>
        </p:nvSpPr>
        <p:spPr>
          <a:xfrm>
            <a:off x="1357948" y="75565"/>
            <a:ext cx="6426200" cy="829945"/>
          </a:xfrm>
          <a:prstGeom prst="rect">
            <a:avLst/>
          </a:prstGeom>
          <a:solidFill>
            <a:srgbClr val="FF9900"/>
          </a:solidFill>
          <a:ln w="38100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800" b="1" dirty="0">
                <a:solidFill>
                  <a:srgbClr val="993300"/>
                </a:solidFill>
                <a:latin typeface="Arial" panose="020B0604020202020204" pitchFamily="34" charset="0"/>
                <a:ea typeface="华文行楷" pitchFamily="2" charset="-122"/>
              </a:rPr>
              <a:t>多义词解释</a:t>
            </a:r>
            <a:endParaRPr lang="zh-CN" altLang="en-US" sz="4800" b="1" dirty="0">
              <a:solidFill>
                <a:srgbClr val="9933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/>
      <p:bldP spid="36870" grpId="0"/>
      <p:bldP spid="36871" grpId="0"/>
      <p:bldP spid="36875" grpId="0"/>
      <p:bldP spid="36876" grpId="0"/>
      <p:bldP spid="3687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左大括号 37889"/>
          <p:cNvSpPr/>
          <p:nvPr/>
        </p:nvSpPr>
        <p:spPr>
          <a:xfrm>
            <a:off x="2251059" y="1955905"/>
            <a:ext cx="318508" cy="1458148"/>
          </a:xfrm>
          <a:prstGeom prst="leftBrace">
            <a:avLst>
              <a:gd name="adj1" fmla="val 38150"/>
              <a:gd name="adj2" fmla="val 50000"/>
            </a:avLst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525"/>
          </a:p>
        </p:txBody>
      </p:sp>
      <p:sp>
        <p:nvSpPr>
          <p:cNvPr id="37891" name="椭圆 37890"/>
          <p:cNvSpPr/>
          <p:nvPr/>
        </p:nvSpPr>
        <p:spPr>
          <a:xfrm>
            <a:off x="325228" y="2043044"/>
            <a:ext cx="1647640" cy="922667"/>
          </a:xfrm>
          <a:prstGeom prst="ellipse">
            <a:avLst/>
          </a:prstGeom>
          <a:solidFill>
            <a:srgbClr val="00FF00"/>
          </a:solidFill>
          <a:ln w="38100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725" b="1" dirty="0">
                <a:latin typeface="Arial" panose="020B0604020202020204" pitchFamily="34" charset="0"/>
                <a:ea typeface="华文行楷" pitchFamily="2" charset="-122"/>
              </a:rPr>
              <a:t>应</a:t>
            </a:r>
            <a:endParaRPr lang="zh-CN" altLang="en-US" sz="3725" b="1" dirty="0"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37892" name="文本框 37891"/>
          <p:cNvSpPr txBox="1"/>
          <p:nvPr/>
        </p:nvSpPr>
        <p:spPr>
          <a:xfrm>
            <a:off x="2570057" y="1355345"/>
            <a:ext cx="4245428" cy="2295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汝可去应之</a:t>
            </a:r>
            <a:endParaRPr lang="en-US" altLang="zh-CN" sz="305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六合正相应</a:t>
            </a:r>
            <a:endParaRPr lang="en-US" altLang="zh-CN" sz="305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零泪应声落</a:t>
            </a:r>
            <a:endParaRPr lang="en-US" altLang="zh-CN" sz="305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以我应他人</a:t>
            </a:r>
            <a:endParaRPr lang="en-US" altLang="zh-CN" sz="203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7893" name="文本框 37892"/>
          <p:cNvSpPr txBox="1"/>
          <p:nvPr/>
        </p:nvSpPr>
        <p:spPr>
          <a:xfrm>
            <a:off x="5814211" y="1156305"/>
            <a:ext cx="2242995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答应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7894" name="文本框 37893"/>
          <p:cNvSpPr txBox="1"/>
          <p:nvPr/>
        </p:nvSpPr>
        <p:spPr>
          <a:xfrm>
            <a:off x="5813959" y="1717060"/>
            <a:ext cx="2242995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合适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7895" name="文本框 37894"/>
          <p:cNvSpPr txBox="1"/>
          <p:nvPr/>
        </p:nvSpPr>
        <p:spPr>
          <a:xfrm>
            <a:off x="5782844" y="2404486"/>
            <a:ext cx="2242995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随着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7896" name="文本框 37895"/>
          <p:cNvSpPr txBox="1"/>
          <p:nvPr/>
        </p:nvSpPr>
        <p:spPr>
          <a:xfrm>
            <a:off x="5813959" y="3089628"/>
            <a:ext cx="2242995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应许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7897" name="左大括号 37896"/>
          <p:cNvSpPr/>
          <p:nvPr/>
        </p:nvSpPr>
        <p:spPr>
          <a:xfrm>
            <a:off x="2267864" y="4454871"/>
            <a:ext cx="302381" cy="2132794"/>
          </a:xfrm>
          <a:prstGeom prst="leftBrace">
            <a:avLst>
              <a:gd name="adj1" fmla="val 58777"/>
              <a:gd name="adj2" fmla="val 50000"/>
            </a:avLst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1525"/>
          </a:p>
        </p:txBody>
      </p:sp>
      <p:sp>
        <p:nvSpPr>
          <p:cNvPr id="37898" name="椭圆 37897"/>
          <p:cNvSpPr/>
          <p:nvPr/>
        </p:nvSpPr>
        <p:spPr>
          <a:xfrm>
            <a:off x="324811" y="5223638"/>
            <a:ext cx="1647640" cy="922667"/>
          </a:xfrm>
          <a:prstGeom prst="ellipse">
            <a:avLst/>
          </a:prstGeom>
          <a:solidFill>
            <a:srgbClr val="00FF00"/>
          </a:solidFill>
          <a:ln w="38100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725" b="1" dirty="0">
                <a:latin typeface="Arial" panose="020B0604020202020204" pitchFamily="34" charset="0"/>
                <a:ea typeface="华文行楷" pitchFamily="2" charset="-122"/>
              </a:rPr>
              <a:t>举</a:t>
            </a:r>
            <a:endParaRPr lang="zh-CN" altLang="en-US" sz="3725" b="1" dirty="0"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37899" name="文本框 37898"/>
          <p:cNvSpPr txBox="1"/>
          <p:nvPr/>
        </p:nvSpPr>
        <p:spPr>
          <a:xfrm>
            <a:off x="2654233" y="4037323"/>
            <a:ext cx="4246772" cy="26714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举动自专由</a:t>
            </a:r>
            <a:endParaRPr lang="en-US" altLang="zh-CN" sz="305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莫令事不举</a:t>
            </a:r>
            <a:endParaRPr lang="en-US" altLang="zh-CN" sz="305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举手长劳劳</a:t>
            </a:r>
            <a:endParaRPr lang="en-US" altLang="zh-CN" sz="305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举言谓新妇</a:t>
            </a:r>
            <a:endParaRPr lang="en-US" altLang="zh-CN" sz="3050" b="1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举身赴清池</a:t>
            </a:r>
            <a:endParaRPr lang="en-US" altLang="zh-CN" sz="203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7900" name="文本框 37899"/>
          <p:cNvSpPr txBox="1"/>
          <p:nvPr/>
        </p:nvSpPr>
        <p:spPr>
          <a:xfrm>
            <a:off x="5782663" y="3894398"/>
            <a:ext cx="2242995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动作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7901" name="文本框 37900"/>
          <p:cNvSpPr txBox="1"/>
          <p:nvPr/>
        </p:nvSpPr>
        <p:spPr>
          <a:xfrm>
            <a:off x="5782663" y="4464349"/>
            <a:ext cx="2242995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成功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7902" name="文本框 37901"/>
          <p:cNvSpPr txBox="1"/>
          <p:nvPr/>
        </p:nvSpPr>
        <p:spPr>
          <a:xfrm>
            <a:off x="5782663" y="5024702"/>
            <a:ext cx="2242995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举起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7903" name="文本框 37902"/>
          <p:cNvSpPr txBox="1"/>
          <p:nvPr/>
        </p:nvSpPr>
        <p:spPr>
          <a:xfrm>
            <a:off x="5782663" y="5585763"/>
            <a:ext cx="2803407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开口，发言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7904" name="文本框 37903"/>
          <p:cNvSpPr txBox="1"/>
          <p:nvPr/>
        </p:nvSpPr>
        <p:spPr>
          <a:xfrm>
            <a:off x="5813778" y="6027491"/>
            <a:ext cx="2772498" cy="560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50" b="1" dirty="0">
                <a:solidFill>
                  <a:srgbClr val="33CC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跃身，纵身</a:t>
            </a:r>
            <a:endParaRPr lang="zh-CN" altLang="en-US" sz="3050" b="1" dirty="0">
              <a:solidFill>
                <a:srgbClr val="33CC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27650" name="文本框 27649"/>
          <p:cNvSpPr txBox="1"/>
          <p:nvPr/>
        </p:nvSpPr>
        <p:spPr>
          <a:xfrm>
            <a:off x="1357948" y="75565"/>
            <a:ext cx="6426200" cy="829945"/>
          </a:xfrm>
          <a:prstGeom prst="rect">
            <a:avLst/>
          </a:prstGeom>
          <a:solidFill>
            <a:srgbClr val="FF9900"/>
          </a:solidFill>
          <a:ln w="38100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800" b="1" dirty="0">
                <a:solidFill>
                  <a:srgbClr val="993300"/>
                </a:solidFill>
                <a:latin typeface="Arial" panose="020B0604020202020204" pitchFamily="34" charset="0"/>
                <a:ea typeface="华文行楷" pitchFamily="2" charset="-122"/>
              </a:rPr>
              <a:t>多义词解释</a:t>
            </a:r>
            <a:endParaRPr lang="zh-CN" altLang="en-US" sz="4800" b="1" dirty="0">
              <a:solidFill>
                <a:srgbClr val="9933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7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  <p:bldP spid="37894" grpId="0"/>
      <p:bldP spid="37895" grpId="0"/>
      <p:bldP spid="37896" grpId="0"/>
      <p:bldP spid="37900" grpId="0"/>
      <p:bldP spid="37901" grpId="0"/>
      <p:bldP spid="37902" grpId="0"/>
      <p:bldP spid="37903" grpId="0"/>
      <p:bldP spid="3790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11265"/>
          <p:cNvSpPr txBox="1"/>
          <p:nvPr/>
        </p:nvSpPr>
        <p:spPr>
          <a:xfrm>
            <a:off x="468313" y="260350"/>
            <a:ext cx="7704137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偏义复词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（有些词语两字组合在一起，只取其中一字的意义，叫偏义复词。）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8" name="文本框 11267"/>
          <p:cNvSpPr txBox="1"/>
          <p:nvPr/>
        </p:nvSpPr>
        <p:spPr>
          <a:xfrm>
            <a:off x="1371600" y="3581400"/>
            <a:ext cx="2209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2800" b="1" dirty="0">
              <a:solidFill>
                <a:srgbClr val="99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9" name="文本框 11268"/>
          <p:cNvSpPr txBox="1"/>
          <p:nvPr/>
        </p:nvSpPr>
        <p:spPr>
          <a:xfrm>
            <a:off x="1042988" y="2349500"/>
            <a:ext cx="2701925" cy="3506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800080"/>
                </a:solidFill>
                <a:latin typeface="Times New Roman" panose="02020603050405020304" pitchFamily="18" charset="0"/>
              </a:rPr>
              <a:t>便可白公姥</a:t>
            </a:r>
            <a:endParaRPr lang="zh-CN" altLang="en-US" sz="3200" b="1" dirty="0">
              <a:solidFill>
                <a:srgbClr val="80008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800080"/>
                </a:solidFill>
                <a:latin typeface="Times New Roman" panose="02020603050405020304" pitchFamily="18" charset="0"/>
              </a:rPr>
              <a:t>昼夜勤作息</a:t>
            </a:r>
            <a:endParaRPr lang="zh-CN" altLang="en-US" sz="3200" b="1" dirty="0">
              <a:solidFill>
                <a:srgbClr val="80008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800080"/>
                </a:solidFill>
                <a:latin typeface="Times New Roman" panose="02020603050405020304" pitchFamily="18" charset="0"/>
              </a:rPr>
              <a:t>我有亲父兄</a:t>
            </a:r>
            <a:endParaRPr lang="zh-CN" altLang="en-US" sz="3200" b="1" dirty="0">
              <a:solidFill>
                <a:srgbClr val="80008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800080"/>
                </a:solidFill>
                <a:latin typeface="Times New Roman" panose="02020603050405020304" pitchFamily="18" charset="0"/>
              </a:rPr>
              <a:t>逼迫兼弟兄</a:t>
            </a:r>
            <a:endParaRPr lang="zh-CN" altLang="en-US" sz="3200" b="1" dirty="0">
              <a:solidFill>
                <a:srgbClr val="80008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800080"/>
                </a:solidFill>
                <a:latin typeface="Times New Roman" panose="02020603050405020304" pitchFamily="18" charset="0"/>
              </a:rPr>
              <a:t>其日牛马嘶</a:t>
            </a:r>
            <a:endParaRPr lang="zh-CN" altLang="en-US" sz="3200" b="1" dirty="0">
              <a:solidFill>
                <a:srgbClr val="80008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1" name="直接连接符 11270"/>
          <p:cNvSpPr/>
          <p:nvPr/>
        </p:nvSpPr>
        <p:spPr>
          <a:xfrm>
            <a:off x="2484438" y="2997200"/>
            <a:ext cx="609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2" name="直接连接符 11271"/>
          <p:cNvSpPr/>
          <p:nvPr/>
        </p:nvSpPr>
        <p:spPr>
          <a:xfrm>
            <a:off x="2484438" y="3789363"/>
            <a:ext cx="4572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3" name="直接连接符 11272"/>
          <p:cNvSpPr/>
          <p:nvPr/>
        </p:nvSpPr>
        <p:spPr>
          <a:xfrm>
            <a:off x="2484438" y="4508500"/>
            <a:ext cx="533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4" name="直接连接符 11273"/>
          <p:cNvSpPr/>
          <p:nvPr/>
        </p:nvSpPr>
        <p:spPr>
          <a:xfrm>
            <a:off x="2484438" y="5229225"/>
            <a:ext cx="6889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5" name="直接连接符 11274"/>
          <p:cNvSpPr/>
          <p:nvPr/>
        </p:nvSpPr>
        <p:spPr>
          <a:xfrm>
            <a:off x="1979613" y="5949950"/>
            <a:ext cx="6477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7" name="文本框 11276"/>
          <p:cNvSpPr txBox="1"/>
          <p:nvPr/>
        </p:nvSpPr>
        <p:spPr>
          <a:xfrm>
            <a:off x="4284663" y="2417445"/>
            <a:ext cx="1871662" cy="579438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buClrTx/>
            </a:pP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</a:rPr>
              <a:t>姥</a:t>
            </a:r>
            <a:endParaRPr lang="zh-CN" altLang="en-US" sz="32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11278" name="文本框 11277"/>
          <p:cNvSpPr txBox="1"/>
          <p:nvPr/>
        </p:nvSpPr>
        <p:spPr>
          <a:xfrm>
            <a:off x="4284663" y="3139123"/>
            <a:ext cx="661987" cy="579437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buClrTx/>
            </a:pP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</a:rPr>
              <a:t>作</a:t>
            </a:r>
            <a:endParaRPr lang="zh-CN" altLang="en-US" sz="32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11279" name="文本框 11278"/>
          <p:cNvSpPr txBox="1"/>
          <p:nvPr/>
        </p:nvSpPr>
        <p:spPr>
          <a:xfrm>
            <a:off x="4284663" y="3900488"/>
            <a:ext cx="1150937" cy="579437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buClrTx/>
            </a:pP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</a:rPr>
              <a:t>兄</a:t>
            </a:r>
            <a:endParaRPr lang="zh-CN" altLang="en-US" sz="32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11280" name="文本框 11279"/>
          <p:cNvSpPr txBox="1"/>
          <p:nvPr/>
        </p:nvSpPr>
        <p:spPr>
          <a:xfrm>
            <a:off x="4264025" y="4619625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b">
            <a:spAutoFit/>
          </a:bodyPr>
          <a:p>
            <a:pPr>
              <a:buClrTx/>
            </a:pP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</a:rPr>
              <a:t>兄</a:t>
            </a:r>
            <a:endParaRPr lang="zh-CN" altLang="en-US" sz="32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11281" name="文本框 11280"/>
          <p:cNvSpPr txBox="1"/>
          <p:nvPr/>
        </p:nvSpPr>
        <p:spPr>
          <a:xfrm>
            <a:off x="4284663" y="5340350"/>
            <a:ext cx="1150937" cy="579438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buClrTx/>
            </a:pP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</a:rPr>
              <a:t>马</a:t>
            </a:r>
            <a:endParaRPr lang="zh-CN" altLang="en-US" sz="32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pic>
        <p:nvPicPr>
          <p:cNvPr id="2" name="图片 1" descr="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35600" y="1877695"/>
            <a:ext cx="3655695" cy="4444365"/>
          </a:xfrm>
          <a:prstGeom prst="rect">
            <a:avLst/>
          </a:prstGeom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27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27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7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7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28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8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28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28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11265"/>
          <p:cNvSpPr txBox="1"/>
          <p:nvPr/>
        </p:nvSpPr>
        <p:spPr>
          <a:xfrm>
            <a:off x="258445" y="377190"/>
            <a:ext cx="423291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互文的句子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8" name="文本框 11267"/>
          <p:cNvSpPr txBox="1"/>
          <p:nvPr/>
        </p:nvSpPr>
        <p:spPr>
          <a:xfrm>
            <a:off x="1371600" y="3581400"/>
            <a:ext cx="2209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2800" b="1" dirty="0">
              <a:solidFill>
                <a:srgbClr val="99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9" name="文本框 11268"/>
          <p:cNvSpPr txBox="1"/>
          <p:nvPr/>
        </p:nvSpPr>
        <p:spPr>
          <a:xfrm>
            <a:off x="117475" y="2224405"/>
            <a:ext cx="5140325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800080"/>
                </a:solidFill>
                <a:latin typeface="Times New Roman" panose="02020603050405020304" pitchFamily="18" charset="0"/>
              </a:rPr>
              <a:t>左手执刀尺，右手执绫罗</a:t>
            </a:r>
            <a:endParaRPr lang="zh-CN" altLang="en-US" sz="3200" b="1" dirty="0">
              <a:solidFill>
                <a:srgbClr val="80008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800080"/>
                </a:solidFill>
                <a:latin typeface="Times New Roman" panose="02020603050405020304" pitchFamily="18" charset="0"/>
              </a:rPr>
              <a:t>朝成绣夹裙，晚成单罗衫 </a:t>
            </a:r>
            <a:endParaRPr lang="zh-CN" altLang="en-US" sz="3200" b="1" dirty="0">
              <a:solidFill>
                <a:srgbClr val="80008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800080"/>
                </a:solidFill>
                <a:latin typeface="Times New Roman" panose="02020603050405020304" pitchFamily="18" charset="0"/>
              </a:rPr>
              <a:t>东西植松柏，左右种梧桐 </a:t>
            </a:r>
            <a:endParaRPr lang="zh-CN" altLang="en-US" sz="3200" b="1" dirty="0">
              <a:solidFill>
                <a:srgbClr val="80008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800080"/>
                </a:solidFill>
                <a:latin typeface="Times New Roman" panose="02020603050405020304" pitchFamily="18" charset="0"/>
              </a:rPr>
              <a:t>枝枝相覆盖，叶叶相交通</a:t>
            </a:r>
            <a:endParaRPr lang="zh-CN" altLang="en-US" sz="3200" b="1" dirty="0">
              <a:solidFill>
                <a:srgbClr val="80008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图片 1" descr="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0765" y="43815"/>
            <a:ext cx="4240530" cy="6753860"/>
          </a:xfrm>
          <a:prstGeom prst="rect">
            <a:avLst/>
          </a:prstGeom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6" grpId="1"/>
      <p:bldP spid="1126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/>
          <p:nvPr/>
        </p:nvSpPr>
        <p:spPr>
          <a:xfrm>
            <a:off x="457200" y="1374140"/>
            <a:ext cx="8229600" cy="48660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78740" y="60960"/>
            <a:ext cx="89865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焦、刘二命案案情分析会</a:t>
            </a:r>
            <a:endParaRPr lang="zh-CN" altLang="en-US" sz="60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955" y="922020"/>
            <a:ext cx="904430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 第一组调查焦、刘二人的死亡时间。</a:t>
            </a:r>
            <a:endParaRPr lang="zh-CN" altLang="en-US" sz="28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 第二组调查焦、刘二人的死亡地点。</a:t>
            </a:r>
            <a:endParaRPr lang="zh-CN" altLang="en-US" sz="28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 第三组调查焦、刘二人的生前身份。</a:t>
            </a:r>
            <a:endParaRPr lang="zh-CN" altLang="en-US" sz="28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 第四组调查刘兰芝的为人及社会关系。</a:t>
            </a:r>
            <a:endParaRPr lang="zh-CN" altLang="en-US" sz="28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 第五组调查焦仲卿的为人及社会关系。</a:t>
            </a:r>
            <a:endParaRPr lang="zh-CN" altLang="en-US" sz="28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 第六组调查刘兰芝的死亡原因（表面原因、实质原因）。</a:t>
            </a:r>
            <a:endParaRPr lang="zh-CN" altLang="en-US" sz="28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 smtClean="0">
                <a:latin typeface="华文行楷" pitchFamily="2" charset="-122"/>
                <a:ea typeface="华文行楷" pitchFamily="2" charset="-122"/>
              </a:rPr>
              <a:t> 第七组调查焦仲卿的死亡原因（表面原因、实质原因）。</a:t>
            </a:r>
            <a:endParaRPr lang="zh-CN" altLang="en-US" sz="2800" dirty="0" smtClean="0"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2" name="图片 1" descr="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2815" y="4094480"/>
            <a:ext cx="6767830" cy="2816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Text Box 2"/>
          <p:cNvSpPr txBox="1"/>
          <p:nvPr/>
        </p:nvSpPr>
        <p:spPr>
          <a:xfrm>
            <a:off x="57150" y="270510"/>
            <a:ext cx="40995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EE0C32"/>
                </a:solidFill>
                <a:latin typeface="Arial" panose="020B0604020202020204" pitchFamily="34" charset="0"/>
                <a:ea typeface="幼圆" pitchFamily="49" charset="-122"/>
              </a:rPr>
              <a:t>人物形象</a:t>
            </a:r>
            <a:endParaRPr lang="zh-CN" altLang="en-US" sz="6000" b="1" dirty="0">
              <a:solidFill>
                <a:srgbClr val="EE0C32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38915" name="Text Box 3"/>
          <p:cNvSpPr txBox="1"/>
          <p:nvPr/>
        </p:nvSpPr>
        <p:spPr>
          <a:xfrm>
            <a:off x="291465" y="3653155"/>
            <a:ext cx="344233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EE0C32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刘兰芝</a:t>
            </a:r>
            <a:endParaRPr lang="zh-CN" altLang="en-US" sz="6000" dirty="0">
              <a:solidFill>
                <a:srgbClr val="EE0C32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rgbClr val="EE0C32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      </a:t>
            </a:r>
            <a:endParaRPr lang="en-US" altLang="zh-CN" sz="440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pic>
        <p:nvPicPr>
          <p:cNvPr id="2" name="图片 1" descr="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5805" y="365125"/>
            <a:ext cx="5921375" cy="5948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1135" y="908685"/>
            <a:ext cx="8623300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/>
              <a:t>               </a:t>
            </a:r>
            <a:endParaRPr lang="zh-CN" altLang="en-US" sz="4400" b="1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4400" b="1" dirty="0" smtClean="0">
                <a:latin typeface="华文行楷" pitchFamily="2" charset="-122"/>
                <a:ea typeface="华文行楷" pitchFamily="2" charset="-122"/>
              </a:rPr>
              <a:t>     </a:t>
            </a:r>
            <a:r>
              <a:rPr lang="zh-CN" altLang="en-US" sz="4400" b="1" dirty="0" smtClean="0">
                <a:solidFill>
                  <a:srgbClr val="7030A0"/>
                </a:solidFill>
                <a:latin typeface="华文行楷" pitchFamily="2" charset="-122"/>
                <a:ea typeface="华文行楷" pitchFamily="2" charset="-122"/>
              </a:rPr>
              <a:t> 世情薄，人情恶，雨送黄昏花易落。晓风乾，泪痕残，欲笺心事，独语斜栏。难，难，难！</a:t>
            </a:r>
            <a:r>
              <a:rPr lang="zh-CN" altLang="en-US" sz="4400" b="1" dirty="0" smtClean="0">
                <a:latin typeface="华文行楷" pitchFamily="2" charset="-122"/>
                <a:ea typeface="华文行楷" pitchFamily="2" charset="-122"/>
              </a:rPr>
              <a:t>  </a:t>
            </a:r>
            <a:endParaRPr lang="zh-CN" altLang="en-US" sz="4400" b="1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4400" b="1" dirty="0" smtClean="0">
                <a:latin typeface="华文行楷" pitchFamily="2" charset="-122"/>
                <a:ea typeface="华文行楷" pitchFamily="2" charset="-122"/>
              </a:rPr>
              <a:t>     人成各，今非昨，病魂常似秋千索。角声寒，夜阑珊，怕人寻问，咽泪装欢。瞒，瞒，瞒！</a:t>
            </a:r>
            <a:endParaRPr lang="zh-CN" altLang="en-US" sz="4400" b="1" dirty="0" smtClean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371" y="246762"/>
            <a:ext cx="7488832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/>
              <a:t>            </a:t>
            </a:r>
            <a:r>
              <a:rPr lang="zh-CN" altLang="en-US" sz="4800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  <a:sym typeface="+mn-ea"/>
              </a:rPr>
              <a:t>【钗头凤】唐婉</a:t>
            </a:r>
            <a:endParaRPr lang="zh-CN" altLang="en-US" sz="4800" b="1" dirty="0" smtClean="0">
              <a:solidFill>
                <a:srgbClr val="FF0000"/>
              </a:solidFill>
              <a:latin typeface="华文行楷" pitchFamily="2" charset="-122"/>
              <a:ea typeface="华文行楷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539750" y="765175"/>
            <a:ext cx="3033713" cy="294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十三能织素，十四学裁衣，十五弹箜篌，</a:t>
            </a:r>
            <a:endParaRPr lang="zh-CN" altLang="en-US" sz="3600" b="1" dirty="0" smtClean="0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十六诵诗书。</a:t>
            </a:r>
            <a:endParaRPr lang="zh-CN" altLang="en-US" sz="3600" b="1" dirty="0" smtClean="0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28675" name="Picture 3" descr="0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788" y="0"/>
            <a:ext cx="48752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0" y="5154613"/>
            <a:ext cx="42640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ea typeface="黑体" panose="02010600030101010101" pitchFamily="49" charset="-122"/>
              </a:rPr>
              <a:t>（多才多艺，有教养）</a:t>
            </a:r>
            <a:endParaRPr lang="zh-CN" altLang="en-US" sz="3200" b="1" dirty="0" smtClean="0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  <p:sp>
        <p:nvSpPr>
          <p:cNvPr id="28677" name="AutoShape 5"/>
          <p:cNvSpPr>
            <a:spLocks noChangeArrowheads="1"/>
          </p:cNvSpPr>
          <p:nvPr/>
        </p:nvSpPr>
        <p:spPr bwMode="auto">
          <a:xfrm>
            <a:off x="1619250" y="4005263"/>
            <a:ext cx="485775" cy="976312"/>
          </a:xfrm>
          <a:prstGeom prst="downArrow">
            <a:avLst>
              <a:gd name="adj1" fmla="val 50000"/>
              <a:gd name="adj2" fmla="val 50245"/>
            </a:avLst>
          </a:prstGeom>
          <a:solidFill>
            <a:srgbClr val="CC0000"/>
          </a:solidFill>
          <a:ln w="19050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utoUpdateAnimBg="0"/>
      <p:bldP spid="28676" grpId="0" autoUpdateAnimBg="0"/>
      <p:bldP spid="2867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0" y="172244"/>
            <a:ext cx="4500563" cy="5649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  <a:ea typeface="黑体" panose="02010600030101010101" pitchFamily="49" charset="-122"/>
              </a:rPr>
              <a:t>鸡鸣外欲曙，新妇起严妆。</a:t>
            </a:r>
            <a:endParaRPr lang="zh-CN" altLang="en-US" sz="2800" b="1" smtClean="0">
              <a:solidFill>
                <a:srgbClr val="000000"/>
              </a:solidFill>
              <a:ea typeface="黑体" panose="0201060003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</a:rPr>
              <a:t>著我绣夹裙，事事四五通。</a:t>
            </a:r>
            <a:endParaRPr lang="zh-CN" altLang="en-US" sz="2800" b="1" smtClean="0">
              <a:solidFill>
                <a:srgbClr val="000000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</a:rPr>
              <a:t>足下蹑丝履，</a:t>
            </a:r>
            <a:endParaRPr lang="zh-CN" altLang="en-US" sz="2800" b="1" smtClean="0">
              <a:solidFill>
                <a:srgbClr val="000000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</a:rPr>
              <a:t>头上玳瑁光。</a:t>
            </a:r>
            <a:endParaRPr lang="zh-CN" altLang="en-US" sz="2800" b="1" smtClean="0">
              <a:solidFill>
                <a:srgbClr val="000000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</a:rPr>
              <a:t>腰若流纨素，</a:t>
            </a:r>
            <a:endParaRPr lang="zh-CN" altLang="en-US" sz="2800" b="1" smtClean="0">
              <a:solidFill>
                <a:srgbClr val="000000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</a:rPr>
              <a:t>耳著明月珰。</a:t>
            </a:r>
            <a:endParaRPr lang="zh-CN" altLang="en-US" sz="2800" b="1" smtClean="0">
              <a:solidFill>
                <a:srgbClr val="000000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</a:rPr>
              <a:t>指如削葱根，</a:t>
            </a:r>
            <a:endParaRPr lang="zh-CN" altLang="en-US" sz="2800" b="1" smtClean="0">
              <a:solidFill>
                <a:srgbClr val="000000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</a:rPr>
              <a:t>口如含珠丹。</a:t>
            </a:r>
            <a:endParaRPr lang="zh-CN" altLang="en-US" sz="2800" b="1" smtClean="0">
              <a:solidFill>
                <a:srgbClr val="000000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</a:rPr>
              <a:t>纤纤作细步，精妙世无双。</a:t>
            </a:r>
            <a:r>
              <a:rPr lang="zh-CN" altLang="en-US" sz="2800" smtClean="0">
                <a:solidFill>
                  <a:srgbClr val="000000"/>
                </a:solidFill>
              </a:rPr>
              <a:t> </a:t>
            </a:r>
            <a:endParaRPr lang="zh-CN" altLang="en-US" sz="2800" smtClean="0">
              <a:solidFill>
                <a:srgbClr val="000000"/>
              </a:solidFill>
            </a:endParaRPr>
          </a:p>
        </p:txBody>
      </p:sp>
      <p:pic>
        <p:nvPicPr>
          <p:cNvPr id="30723" name="Picture 3" descr="0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363" y="0"/>
            <a:ext cx="4875212" cy="630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AutoShape 4"/>
          <p:cNvSpPr/>
          <p:nvPr/>
        </p:nvSpPr>
        <p:spPr bwMode="auto">
          <a:xfrm>
            <a:off x="2195513" y="1628775"/>
            <a:ext cx="296862" cy="3384550"/>
          </a:xfrm>
          <a:prstGeom prst="rightBrace">
            <a:avLst>
              <a:gd name="adj1" fmla="val 95009"/>
              <a:gd name="adj2" fmla="val 50000"/>
            </a:avLst>
          </a:prstGeom>
          <a:noFill/>
          <a:ln w="38100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2700338" y="2997200"/>
            <a:ext cx="158432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FF0000"/>
                </a:solidFill>
              </a:rPr>
              <a:t>貌美</a:t>
            </a:r>
            <a:endParaRPr lang="zh-CN" altLang="en-US" sz="3600" b="1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animBg="1"/>
      <p:bldP spid="30725" grpId="0" bldLvl="0" animBg="1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468313" y="549275"/>
            <a:ext cx="4092575" cy="311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000000"/>
                </a:solidFill>
                <a:ea typeface="黑体" panose="02010600030101010101" pitchFamily="49" charset="-122"/>
              </a:rPr>
              <a:t>鸡鸣入机织，</a:t>
            </a:r>
            <a:endParaRPr lang="zh-CN" altLang="en-US" sz="3600" b="1" smtClean="0">
              <a:solidFill>
                <a:srgbClr val="000000"/>
              </a:solidFill>
              <a:ea typeface="黑体" panose="0201060003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000000"/>
                </a:solidFill>
                <a:ea typeface="黑体" panose="02010600030101010101" pitchFamily="49" charset="-122"/>
              </a:rPr>
              <a:t>夜夜不得息。</a:t>
            </a:r>
            <a:endParaRPr lang="zh-CN" altLang="en-US" sz="3600" b="1" smtClean="0">
              <a:solidFill>
                <a:srgbClr val="000000"/>
              </a:solidFill>
              <a:ea typeface="黑体" panose="0201060003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000000"/>
                </a:solidFill>
                <a:ea typeface="黑体" panose="02010600030101010101" pitchFamily="49" charset="-122"/>
              </a:rPr>
              <a:t>三日断五匹，</a:t>
            </a:r>
            <a:endParaRPr lang="zh-CN" altLang="en-US" sz="3600" b="1" smtClean="0">
              <a:solidFill>
                <a:srgbClr val="000000"/>
              </a:solidFill>
              <a:ea typeface="黑体" panose="0201060003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000000"/>
                </a:solidFill>
                <a:ea typeface="黑体" panose="02010600030101010101" pitchFamily="49" charset="-122"/>
              </a:rPr>
              <a:t>大人故嫌迟。</a:t>
            </a:r>
            <a:endParaRPr lang="zh-CN" altLang="en-US" sz="3600" b="1" smtClean="0">
              <a:solidFill>
                <a:srgbClr val="000000"/>
              </a:solidFill>
              <a:ea typeface="黑体" panose="02010600030101010101" pitchFamily="49" charset="-122"/>
            </a:endParaRPr>
          </a:p>
        </p:txBody>
      </p:sp>
      <p:pic>
        <p:nvPicPr>
          <p:cNvPr id="29699" name="Picture 3" descr="0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788" y="0"/>
            <a:ext cx="48752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250825" y="4581525"/>
            <a:ext cx="29368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FF0000"/>
                </a:solidFill>
                <a:ea typeface="黑体" panose="02010600030101010101" pitchFamily="49" charset="-122"/>
              </a:rPr>
              <a:t>（勤劳能干）</a:t>
            </a:r>
            <a:endParaRPr lang="zh-CN" altLang="en-US" sz="3600" b="1" smtClean="0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  <p:sp>
        <p:nvSpPr>
          <p:cNvPr id="29701" name="AutoShape 5"/>
          <p:cNvSpPr>
            <a:spLocks noChangeArrowheads="1"/>
          </p:cNvSpPr>
          <p:nvPr/>
        </p:nvSpPr>
        <p:spPr bwMode="auto">
          <a:xfrm>
            <a:off x="1619250" y="3716338"/>
            <a:ext cx="485775" cy="976312"/>
          </a:xfrm>
          <a:prstGeom prst="downArrow">
            <a:avLst>
              <a:gd name="adj1" fmla="val 50000"/>
              <a:gd name="adj2" fmla="val 50245"/>
            </a:avLst>
          </a:prstGeom>
          <a:solidFill>
            <a:srgbClr val="CC0000"/>
          </a:solidFill>
          <a:ln w="19050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autoUpdateAnimBg="0"/>
      <p:bldP spid="2970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468313" y="981075"/>
            <a:ext cx="4035425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000000"/>
                </a:solidFill>
                <a:ea typeface="黑体" panose="02010600030101010101" pitchFamily="49" charset="-122"/>
              </a:rPr>
              <a:t>上堂拜阿母，</a:t>
            </a:r>
            <a:endParaRPr lang="zh-CN" altLang="en-US" sz="3600" b="1" smtClean="0">
              <a:solidFill>
                <a:srgbClr val="000000"/>
              </a:solidFill>
              <a:ea typeface="黑体" panose="0201060003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000000"/>
                </a:solidFill>
                <a:ea typeface="黑体" panose="02010600030101010101" pitchFamily="49" charset="-122"/>
              </a:rPr>
              <a:t>阿母怒不止。</a:t>
            </a:r>
            <a:endParaRPr lang="zh-CN" altLang="en-US" sz="3600" b="1" smtClean="0">
              <a:solidFill>
                <a:srgbClr val="000000"/>
              </a:solidFill>
              <a:ea typeface="黑体" panose="02010600030101010101" pitchFamily="49" charset="-122"/>
            </a:endParaRPr>
          </a:p>
        </p:txBody>
      </p:sp>
      <p:pic>
        <p:nvPicPr>
          <p:cNvPr id="31747" name="Picture 3" descr="0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788" y="0"/>
            <a:ext cx="48752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AutoShape 4"/>
          <p:cNvSpPr>
            <a:spLocks noChangeArrowheads="1"/>
          </p:cNvSpPr>
          <p:nvPr/>
        </p:nvSpPr>
        <p:spPr bwMode="auto">
          <a:xfrm>
            <a:off x="1547813" y="2708275"/>
            <a:ext cx="485775" cy="976313"/>
          </a:xfrm>
          <a:prstGeom prst="downArrow">
            <a:avLst>
              <a:gd name="adj1" fmla="val 50000"/>
              <a:gd name="adj2" fmla="val 50245"/>
            </a:avLst>
          </a:prstGeom>
          <a:solidFill>
            <a:srgbClr val="CC0000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592138" y="3775075"/>
            <a:ext cx="3043237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000000"/>
                </a:solidFill>
              </a:rPr>
              <a:t>今日还家去，</a:t>
            </a:r>
            <a:endParaRPr lang="zh-CN" altLang="en-US" sz="3600" b="1" smtClean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000000"/>
                </a:solidFill>
              </a:rPr>
              <a:t>念母劳家里</a:t>
            </a:r>
            <a:r>
              <a:rPr lang="zh-CN" altLang="en-US" sz="2800" b="1" smtClean="0">
                <a:solidFill>
                  <a:srgbClr val="000000"/>
                </a:solidFill>
              </a:rPr>
              <a:t> 。</a:t>
            </a:r>
            <a:endParaRPr lang="zh-CN" altLang="en-US" sz="2800" b="1" smtClean="0">
              <a:solidFill>
                <a:srgbClr val="000000"/>
              </a:solidFill>
            </a:endParaRPr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-38100" y="5229225"/>
            <a:ext cx="4465638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FF0000"/>
                </a:solidFill>
              </a:rPr>
              <a:t>（</a:t>
            </a:r>
            <a:r>
              <a:rPr lang="zh-CN" altLang="en-US" sz="3200" b="1" smtClean="0">
                <a:solidFill>
                  <a:srgbClr val="FF0000"/>
                </a:solidFill>
              </a:rPr>
              <a:t>善良，有修养，识大体）</a:t>
            </a:r>
            <a:endParaRPr lang="zh-CN" altLang="en-US" sz="3200" b="1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nimBg="1"/>
      <p:bldP spid="31749" grpId="0" autoUpdateAnimBg="0"/>
      <p:bldP spid="31750" grpId="0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611188" y="692150"/>
            <a:ext cx="4179887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000000"/>
                </a:solidFill>
                <a:ea typeface="黑体" panose="02010600030101010101" pitchFamily="49" charset="-122"/>
              </a:rPr>
              <a:t>却与小姑别，</a:t>
            </a:r>
            <a:endParaRPr lang="zh-CN" altLang="en-US" sz="3600" b="1" smtClean="0">
              <a:solidFill>
                <a:srgbClr val="000000"/>
              </a:solidFill>
              <a:ea typeface="黑体" panose="0201060003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3600" b="1" smtClean="0">
              <a:solidFill>
                <a:srgbClr val="000000"/>
              </a:solidFill>
              <a:ea typeface="黑体" panose="02010600030101010101" pitchFamily="49" charset="-122"/>
            </a:endParaRPr>
          </a:p>
        </p:txBody>
      </p:sp>
      <p:pic>
        <p:nvPicPr>
          <p:cNvPr id="32771" name="Picture 3" descr="0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5938" y="11113"/>
            <a:ext cx="48752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2" name="AutoShape 4"/>
          <p:cNvSpPr>
            <a:spLocks noChangeArrowheads="1"/>
          </p:cNvSpPr>
          <p:nvPr/>
        </p:nvSpPr>
        <p:spPr bwMode="auto">
          <a:xfrm>
            <a:off x="1763713" y="1557338"/>
            <a:ext cx="485775" cy="976312"/>
          </a:xfrm>
          <a:prstGeom prst="downArrow">
            <a:avLst>
              <a:gd name="adj1" fmla="val 50000"/>
              <a:gd name="adj2" fmla="val 50245"/>
            </a:avLst>
          </a:prstGeom>
          <a:solidFill>
            <a:srgbClr val="CC0000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684213" y="2708275"/>
            <a:ext cx="2936875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000000"/>
                </a:solidFill>
                <a:ea typeface="黑体" panose="02010600030101010101" pitchFamily="49" charset="-122"/>
              </a:rPr>
              <a:t>泪落连珠子。</a:t>
            </a:r>
            <a:endParaRPr lang="zh-CN" altLang="en-US" sz="3600" b="1" smtClean="0">
              <a:solidFill>
                <a:srgbClr val="000000"/>
              </a:solidFill>
              <a:ea typeface="黑体" panose="0201060003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000000"/>
                </a:solidFill>
                <a:ea typeface="黑体" panose="02010600030101010101" pitchFamily="49" charset="-122"/>
              </a:rPr>
              <a:t>勤心养公姥，</a:t>
            </a:r>
            <a:endParaRPr lang="zh-CN" altLang="en-US" sz="3600" b="1" smtClean="0">
              <a:solidFill>
                <a:srgbClr val="000000"/>
              </a:solidFill>
              <a:ea typeface="黑体" panose="0201060003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000000"/>
                </a:solidFill>
                <a:ea typeface="黑体" panose="02010600030101010101" pitchFamily="49" charset="-122"/>
              </a:rPr>
              <a:t>好自相扶将</a:t>
            </a:r>
            <a:r>
              <a:rPr lang="zh-CN" altLang="en-US" smtClean="0">
                <a:solidFill>
                  <a:srgbClr val="000000"/>
                </a:solidFill>
              </a:rPr>
              <a:t>。 </a:t>
            </a: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303213" y="4889500"/>
            <a:ext cx="34671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3200" b="1" smtClean="0">
                <a:solidFill>
                  <a:srgbClr val="FF0000"/>
                </a:solidFill>
                <a:ea typeface="隶书" pitchFamily="49" charset="-122"/>
              </a:rPr>
              <a:t>  </a:t>
            </a:r>
            <a:r>
              <a:rPr lang="zh-CN" altLang="en-US" sz="4000" b="1" smtClean="0">
                <a:solidFill>
                  <a:srgbClr val="FF0000"/>
                </a:solidFill>
                <a:ea typeface="黑体" panose="02010600030101010101" pitchFamily="49" charset="-122"/>
              </a:rPr>
              <a:t>（善良友爱）</a:t>
            </a:r>
            <a:endParaRPr lang="zh-CN" altLang="en-US" sz="4000" b="1" smtClean="0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animBg="1"/>
      <p:bldP spid="32773" grpId="0" autoUpdateAnimBg="0"/>
      <p:bldP spid="32774" grpId="0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0" y="2032000"/>
            <a:ext cx="40782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3600" b="1" smtClean="0">
              <a:solidFill>
                <a:srgbClr val="FFFFFF"/>
              </a:solidFill>
              <a:ea typeface="黑体" panose="02010600030101010101" pitchFamily="49" charset="-122"/>
            </a:endParaRP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0" y="44450"/>
            <a:ext cx="4625975" cy="372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交语速装束，络绎如浮云。青雀白鹄舫，四角龙子幡，</a:t>
            </a:r>
            <a:endParaRPr lang="zh-CN" altLang="en-US" sz="2800" b="1" smtClean="0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婀娜随风转。金车玉作轮，</a:t>
            </a:r>
            <a:endParaRPr lang="zh-CN" altLang="en-US" sz="2800" b="1" smtClean="0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踯躅青骢马，流苏金缕鞍。</a:t>
            </a:r>
            <a:endParaRPr lang="zh-CN" altLang="en-US" sz="2800" b="1" smtClean="0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赍钱三百万，皆用青丝穿。杂彩三百匹，交广市鲑珍。从人四五百，郁郁登郡门。</a:t>
            </a:r>
            <a:r>
              <a:rPr lang="zh-CN" altLang="en-US" sz="2800" smtClean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endParaRPr lang="zh-CN" altLang="en-US" sz="2800" smtClean="0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33796" name="Picture 4" descr="1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788" y="0"/>
            <a:ext cx="48752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7" name="AutoShape 5"/>
          <p:cNvSpPr/>
          <p:nvPr/>
        </p:nvSpPr>
        <p:spPr bwMode="auto">
          <a:xfrm rot="16200000">
            <a:off x="1889920" y="2078831"/>
            <a:ext cx="360362" cy="3781425"/>
          </a:xfrm>
          <a:prstGeom prst="leftBrace">
            <a:avLst>
              <a:gd name="adj1" fmla="val 87445"/>
              <a:gd name="adj2" fmla="val 50000"/>
            </a:avLst>
          </a:prstGeom>
          <a:noFill/>
          <a:ln w="38100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611188" y="45085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0" y="4149725"/>
            <a:ext cx="42481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smtClean="0">
                <a:solidFill>
                  <a:srgbClr val="000000"/>
                </a:solidFill>
                <a:ea typeface="黑体" panose="02010600030101010101" pitchFamily="49" charset="-122"/>
              </a:rPr>
              <a:t>迎娶场面很热闹、奢华</a:t>
            </a:r>
            <a:endParaRPr lang="zh-CN" altLang="en-US" sz="3200" smtClean="0">
              <a:solidFill>
                <a:srgbClr val="000000"/>
              </a:solidFill>
              <a:ea typeface="黑体" panose="02010600030101010101" pitchFamily="49" charset="-122"/>
            </a:endParaRP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1944688" y="46878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33801" name="AutoShape 9"/>
          <p:cNvSpPr>
            <a:spLocks noChangeArrowheads="1"/>
          </p:cNvSpPr>
          <p:nvPr/>
        </p:nvSpPr>
        <p:spPr bwMode="auto">
          <a:xfrm>
            <a:off x="1908175" y="4797425"/>
            <a:ext cx="485775" cy="720725"/>
          </a:xfrm>
          <a:prstGeom prst="downArrow">
            <a:avLst>
              <a:gd name="adj1" fmla="val 50000"/>
              <a:gd name="adj2" fmla="val 37092"/>
            </a:avLst>
          </a:prstGeom>
          <a:solidFill>
            <a:srgbClr val="CC0000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215900" y="5578475"/>
            <a:ext cx="43561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ea typeface="黑体" panose="02010600030101010101" pitchFamily="49" charset="-122"/>
              </a:rPr>
              <a:t>侧面表现兰芝貌美，不慕富贵、爱情专一</a:t>
            </a:r>
            <a:endParaRPr lang="zh-CN" altLang="en-US" sz="2800" b="1" dirty="0" smtClean="0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utoUpdateAnimBg="0"/>
      <p:bldP spid="33797" grpId="0" animBg="1"/>
      <p:bldP spid="33799" grpId="0" autoUpdateAnimBg="0"/>
      <p:bldP spid="33801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250825" y="1341438"/>
            <a:ext cx="3529013" cy="146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000000"/>
                </a:solidFill>
                <a:ea typeface="黑体" panose="02010600030101010101" pitchFamily="49" charset="-122"/>
              </a:rPr>
              <a:t>揽裙脱丝履，</a:t>
            </a:r>
            <a:endParaRPr lang="zh-CN" altLang="en-US" sz="3600" b="1" smtClean="0">
              <a:solidFill>
                <a:srgbClr val="000000"/>
              </a:solidFill>
              <a:ea typeface="黑体" panose="0201060003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000000"/>
                </a:solidFill>
                <a:ea typeface="黑体" panose="02010600030101010101" pitchFamily="49" charset="-122"/>
              </a:rPr>
              <a:t>举身赴清池。</a:t>
            </a:r>
            <a:endParaRPr lang="zh-CN" altLang="en-US" sz="3600" b="1" smtClean="0">
              <a:solidFill>
                <a:srgbClr val="000000"/>
              </a:solidFill>
              <a:ea typeface="黑体" panose="02010600030101010101" pitchFamily="49" charset="-122"/>
            </a:endParaRPr>
          </a:p>
        </p:txBody>
      </p:sp>
      <p:pic>
        <p:nvPicPr>
          <p:cNvPr id="35843" name="Picture 3" descr="1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788" y="0"/>
            <a:ext cx="48752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0" y="3716338"/>
            <a:ext cx="43275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b="1" smtClean="0">
                <a:solidFill>
                  <a:srgbClr val="FF0000"/>
                </a:solidFill>
              </a:rPr>
              <a:t>（敢于抗争）</a:t>
            </a:r>
            <a:endParaRPr lang="zh-CN" altLang="en-US" sz="4000" b="1" smtClean="0">
              <a:solidFill>
                <a:srgbClr val="FF0000"/>
              </a:solidFill>
            </a:endParaRPr>
          </a:p>
        </p:txBody>
      </p:sp>
      <p:sp>
        <p:nvSpPr>
          <p:cNvPr id="35845" name="AutoShape 5"/>
          <p:cNvSpPr>
            <a:spLocks noChangeArrowheads="1"/>
          </p:cNvSpPr>
          <p:nvPr/>
        </p:nvSpPr>
        <p:spPr bwMode="auto">
          <a:xfrm>
            <a:off x="1403350" y="2924175"/>
            <a:ext cx="485775" cy="720725"/>
          </a:xfrm>
          <a:prstGeom prst="downArrow">
            <a:avLst>
              <a:gd name="adj1" fmla="val 50000"/>
              <a:gd name="adj2" fmla="val 37092"/>
            </a:avLst>
          </a:prstGeom>
          <a:solidFill>
            <a:srgbClr val="CC0000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autoUpdateAnimBg="0"/>
      <p:bldP spid="3584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1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124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3492500" y="260350"/>
            <a:ext cx="4669155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b="1" smtClean="0">
                <a:solidFill>
                  <a:srgbClr val="0000CC"/>
                </a:solidFill>
                <a:latin typeface="Times New Roman" panose="02020603050405020304" pitchFamily="18" charset="0"/>
              </a:rPr>
              <a:t>兰芝“美好”形象</a:t>
            </a:r>
            <a:endParaRPr lang="zh-CN" altLang="en-US" sz="4000" b="1" smtClean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3581400" y="1281113"/>
            <a:ext cx="12954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CC0000"/>
                </a:solidFill>
                <a:latin typeface="Times New Roman" panose="02020603050405020304" pitchFamily="18" charset="0"/>
              </a:rPr>
              <a:t>外表美</a:t>
            </a:r>
            <a:endParaRPr lang="zh-CN" altLang="en-US" sz="2800" b="1" smtClean="0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69" name="AutoShape 5"/>
          <p:cNvSpPr/>
          <p:nvPr/>
        </p:nvSpPr>
        <p:spPr bwMode="auto">
          <a:xfrm>
            <a:off x="4800600" y="1295400"/>
            <a:ext cx="381000" cy="609600"/>
          </a:xfrm>
          <a:prstGeom prst="leftBrace">
            <a:avLst>
              <a:gd name="adj1" fmla="val 13333"/>
              <a:gd name="adj2" fmla="val 50000"/>
            </a:avLst>
          </a:prstGeom>
          <a:noFill/>
          <a:ln w="952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5105400" y="1066800"/>
            <a:ext cx="3352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宋体" panose="02010600030101010101" pitchFamily="2" charset="-122"/>
              </a:rPr>
              <a:t>足 头 腰 耳 指 口 步</a:t>
            </a:r>
            <a:endParaRPr lang="zh-CN" altLang="en-US" sz="2400" b="1" smtClean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5105400" y="1524000"/>
            <a:ext cx="2133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CC0000"/>
                </a:solidFill>
                <a:latin typeface="Times New Roman" panose="02020603050405020304" pitchFamily="18" charset="0"/>
              </a:rPr>
              <a:t>精妙世无双</a:t>
            </a:r>
            <a:endParaRPr lang="zh-CN" altLang="en-US" sz="2800" b="1" smtClean="0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3733800" y="2728913"/>
            <a:ext cx="12954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CC0000"/>
                </a:solidFill>
                <a:latin typeface="Times New Roman" panose="02020603050405020304" pitchFamily="18" charset="0"/>
              </a:rPr>
              <a:t>内在美</a:t>
            </a:r>
            <a:endParaRPr lang="zh-CN" altLang="en-US" sz="2800" b="1" smtClean="0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73" name="AutoShape 9"/>
          <p:cNvSpPr/>
          <p:nvPr/>
        </p:nvSpPr>
        <p:spPr bwMode="auto">
          <a:xfrm>
            <a:off x="4953000" y="2500313"/>
            <a:ext cx="152400" cy="990600"/>
          </a:xfrm>
          <a:prstGeom prst="leftBrace">
            <a:avLst>
              <a:gd name="adj1" fmla="val 54167"/>
              <a:gd name="adj2" fmla="val 50000"/>
            </a:avLst>
          </a:prstGeom>
          <a:noFill/>
          <a:ln w="952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5029200" y="2195513"/>
            <a:ext cx="2971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CC0000"/>
                </a:solidFill>
                <a:latin typeface="Times New Roman" panose="02020603050405020304" pitchFamily="18" charset="0"/>
              </a:rPr>
              <a:t>勤劳</a:t>
            </a:r>
            <a:endParaRPr lang="zh-CN" altLang="en-US" sz="2800" b="1" smtClean="0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5029200" y="2714308"/>
            <a:ext cx="28194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CC0000"/>
                </a:solidFill>
                <a:latin typeface="Times New Roman" panose="02020603050405020304" pitchFamily="18" charset="0"/>
              </a:rPr>
              <a:t>善良</a:t>
            </a:r>
            <a:endParaRPr lang="zh-CN" altLang="en-US" sz="2800" b="1" smtClean="0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76" name="Text Box 12"/>
          <p:cNvSpPr txBox="1">
            <a:spLocks noChangeArrowheads="1"/>
          </p:cNvSpPr>
          <p:nvPr/>
        </p:nvSpPr>
        <p:spPr bwMode="auto">
          <a:xfrm>
            <a:off x="5029200" y="3109913"/>
            <a:ext cx="3429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CC0000"/>
                </a:solidFill>
                <a:latin typeface="Times New Roman" panose="02020603050405020304" pitchFamily="18" charset="0"/>
              </a:rPr>
              <a:t>知书达礼</a:t>
            </a:r>
            <a:r>
              <a:rPr lang="zh-CN" altLang="zh-CN" sz="2800" b="1" smtClean="0">
                <a:solidFill>
                  <a:srgbClr val="CC0000"/>
                </a:solidFill>
                <a:latin typeface="Times New Roman" panose="02020603050405020304" pitchFamily="18" charset="0"/>
              </a:rPr>
              <a:t>……</a:t>
            </a:r>
            <a:endParaRPr lang="zh-CN" altLang="zh-CN" sz="2800" b="1" smtClean="0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80" name="Line 16"/>
          <p:cNvSpPr>
            <a:spLocks noChangeShapeType="1"/>
          </p:cNvSpPr>
          <p:nvPr/>
        </p:nvSpPr>
        <p:spPr bwMode="auto">
          <a:xfrm>
            <a:off x="4267200" y="1828800"/>
            <a:ext cx="0" cy="823913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6882" name="Text Box 18"/>
          <p:cNvSpPr txBox="1">
            <a:spLocks noChangeArrowheads="1"/>
          </p:cNvSpPr>
          <p:nvPr/>
        </p:nvSpPr>
        <p:spPr bwMode="auto">
          <a:xfrm>
            <a:off x="3143240" y="4000504"/>
            <a:ext cx="5256213" cy="158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dirty="0" smtClean="0">
                <a:solidFill>
                  <a:srgbClr val="990099"/>
                </a:solidFill>
                <a:latin typeface="Times New Roman" panose="02020603050405020304" pitchFamily="18" charset="0"/>
              </a:rPr>
              <a:t>　　一个聪明美丽、勤劳能干、善良、知书识礼、坚强忠贞的妇女形象。</a:t>
            </a:r>
            <a:endParaRPr lang="zh-CN" altLang="en-US" sz="3600" b="1" dirty="0" smtClean="0">
              <a:solidFill>
                <a:srgbClr val="99009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368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368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utoUpdateAnimBg="0"/>
      <p:bldP spid="36869" grpId="0" animBg="1"/>
      <p:bldP spid="36872" grpId="0" autoUpdateAnimBg="0"/>
      <p:bldP spid="36873" grpId="0" animBg="1"/>
      <p:bldP spid="36882" grpId="0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Text Box 2"/>
          <p:cNvSpPr txBox="1"/>
          <p:nvPr/>
        </p:nvSpPr>
        <p:spPr>
          <a:xfrm>
            <a:off x="611505" y="260350"/>
            <a:ext cx="40995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EE0C32"/>
                </a:solidFill>
                <a:latin typeface="Arial" panose="020B0604020202020204" pitchFamily="34" charset="0"/>
                <a:ea typeface="幼圆" pitchFamily="49" charset="-122"/>
              </a:rPr>
              <a:t>人物形象</a:t>
            </a:r>
            <a:endParaRPr lang="zh-CN" altLang="en-US" sz="6000" b="1" dirty="0">
              <a:solidFill>
                <a:srgbClr val="EE0C32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38915" name="Text Box 3"/>
          <p:cNvSpPr txBox="1"/>
          <p:nvPr/>
        </p:nvSpPr>
        <p:spPr>
          <a:xfrm>
            <a:off x="57150" y="1853565"/>
            <a:ext cx="4751388" cy="17837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EE0C32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焦仲卿</a:t>
            </a:r>
            <a:endParaRPr lang="zh-CN" altLang="en-US" sz="4400" dirty="0">
              <a:solidFill>
                <a:srgbClr val="EE0C32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rgbClr val="EE0C32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      </a:t>
            </a:r>
            <a:r>
              <a:rPr lang="en-US" altLang="zh-CN" sz="4400">
                <a:solidFill>
                  <a:srgbClr val="3333FF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4400" dirty="0">
                <a:solidFill>
                  <a:srgbClr val="3333FF"/>
                </a:solidFill>
                <a:latin typeface="Arial" panose="020B0604020202020204" pitchFamily="34" charset="0"/>
              </a:rPr>
              <a:t>懦弱拘谨</a:t>
            </a:r>
            <a:endParaRPr lang="en-US" altLang="zh-CN" sz="440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38916" name="Text Box 4"/>
          <p:cNvSpPr txBox="1"/>
          <p:nvPr/>
        </p:nvSpPr>
        <p:spPr>
          <a:xfrm>
            <a:off x="323850" y="4581525"/>
            <a:ext cx="46799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忍辱负重     消极反抗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r>
              <a:rPr lang="zh-CN" altLang="en-US" sz="3600" b="1" dirty="0">
                <a:latin typeface="Arial" panose="020B0604020202020204" pitchFamily="34" charset="0"/>
              </a:rPr>
              <a:t>忠于爱情     走向叛逆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pic>
        <p:nvPicPr>
          <p:cNvPr id="57350" name="Picture 4" descr="CHIP043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08855" y="0"/>
            <a:ext cx="4335145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8916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8916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8916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charRg st="14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38916">
                                            <p:txEl>
                                              <p:charRg st="14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38916">
                                            <p:txEl>
                                              <p:charRg st="14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38916">
                                            <p:txEl>
                                              <p:charRg st="14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13312"/>
          <p:cNvSpPr txBox="1"/>
          <p:nvPr/>
        </p:nvSpPr>
        <p:spPr>
          <a:xfrm>
            <a:off x="1162050" y="125730"/>
            <a:ext cx="7233285" cy="827405"/>
          </a:xfrm>
          <a:prstGeom prst="rect">
            <a:avLst/>
          </a:prstGeom>
          <a:solidFill>
            <a:srgbClr val="FFFFFF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7500" tIns="35100" rIns="67500" bIns="35100" anchor="ctr"/>
          <a:p>
            <a:pPr defTabSz="0"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</a:tabLst>
            </a:pPr>
            <a:r>
              <a:rPr sz="4400" b="1" dirty="0" err="1">
                <a:solidFill>
                  <a:srgbClr val="00B0F0"/>
                </a:solidFill>
                <a:latin typeface="方正正粗黑简体" panose="02000000000000000000" charset="-122"/>
                <a:ea typeface="方正正粗黑简体" panose="02000000000000000000" charset="-122"/>
              </a:rPr>
              <a:t>刘、焦两人的性格差异</a:t>
            </a:r>
            <a:endParaRPr sz="4400" b="1" dirty="0" err="1">
              <a:solidFill>
                <a:srgbClr val="00B0F0"/>
              </a:solidFill>
              <a:latin typeface="方正正粗黑简体" panose="02000000000000000000" charset="-122"/>
              <a:ea typeface="方正正粗黑简体" panose="02000000000000000000" charset="-122"/>
            </a:endParaRPr>
          </a:p>
        </p:txBody>
      </p:sp>
      <p:sp>
        <p:nvSpPr>
          <p:cNvPr id="19458" name="文本框 13313"/>
          <p:cNvSpPr txBox="1"/>
          <p:nvPr/>
        </p:nvSpPr>
        <p:spPr>
          <a:xfrm>
            <a:off x="15240" y="1028700"/>
            <a:ext cx="4607560" cy="1663065"/>
          </a:xfrm>
          <a:prstGeom prst="rect">
            <a:avLst/>
          </a:prstGeom>
          <a:solidFill>
            <a:srgbClr val="FFFFFF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7500" tIns="35100" rIns="67500" bIns="35100" anchor="ctr"/>
          <a:p>
            <a:pPr defTabSz="0"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sz="2800" dirty="0" err="1">
                <a:solidFill>
                  <a:srgbClr val="FF0000"/>
                </a:solidFill>
                <a:latin typeface="方正隶书_GBK" panose="03000509000000000000" charset="-122"/>
                <a:ea typeface="方正隶书_GBK" panose="03000509000000000000" charset="-122"/>
              </a:rPr>
              <a:t>对未来的预想：</a:t>
            </a:r>
            <a:r>
              <a:rPr sz="2800" dirty="0" err="1">
                <a:solidFill>
                  <a:srgbClr val="000000"/>
                </a:solidFill>
                <a:latin typeface="方正隶书_GBK" panose="03000509000000000000" charset="-122"/>
                <a:ea typeface="方正隶书_GBK" panose="03000509000000000000" charset="-122"/>
              </a:rPr>
              <a:t> </a:t>
            </a:r>
            <a:endParaRPr sz="2800" dirty="0" err="1">
              <a:solidFill>
                <a:srgbClr val="000000"/>
              </a:solidFill>
              <a:latin typeface="方正隶书_GBK" panose="03000509000000000000" charset="-122"/>
              <a:ea typeface="方正隶书_GBK" panose="03000509000000000000" charset="-122"/>
            </a:endParaRPr>
          </a:p>
          <a:p>
            <a:pPr defTabSz="0"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sz="2800" dirty="0" err="1">
                <a:solidFill>
                  <a:srgbClr val="000000"/>
                </a:solidFill>
                <a:latin typeface="方正隶书_GBK" panose="03000509000000000000" charset="-122"/>
                <a:ea typeface="方正隶书_GBK" panose="03000509000000000000" charset="-122"/>
              </a:rPr>
              <a:t>刘：对命运、前途有清醒认识，有准确的预见力。 </a:t>
            </a:r>
            <a:endParaRPr sz="2800" dirty="0" err="1">
              <a:solidFill>
                <a:srgbClr val="000000"/>
              </a:solidFill>
              <a:latin typeface="方正隶书_GBK" panose="03000509000000000000" charset="-122"/>
              <a:ea typeface="方正隶书_GBK" panose="03000509000000000000" charset="-122"/>
            </a:endParaRPr>
          </a:p>
          <a:p>
            <a:pPr defTabSz="0"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sz="2800" dirty="0" err="1">
                <a:solidFill>
                  <a:srgbClr val="000000"/>
                </a:solidFill>
                <a:latin typeface="方正隶书_GBK" panose="03000509000000000000" charset="-122"/>
                <a:ea typeface="方正隶书_GBK" panose="03000509000000000000" charset="-122"/>
              </a:rPr>
              <a:t>焦：等待、幻想。</a:t>
            </a:r>
            <a:endParaRPr sz="2800" dirty="0" err="1">
              <a:solidFill>
                <a:srgbClr val="000000"/>
              </a:solidFill>
              <a:latin typeface="方正隶书_GBK" panose="03000509000000000000" charset="-122"/>
              <a:ea typeface="方正隶书_GBK" panose="03000509000000000000" charset="-122"/>
            </a:endParaRPr>
          </a:p>
        </p:txBody>
      </p:sp>
      <p:sp>
        <p:nvSpPr>
          <p:cNvPr id="19459" name="文本框 13314"/>
          <p:cNvSpPr txBox="1"/>
          <p:nvPr/>
        </p:nvSpPr>
        <p:spPr>
          <a:xfrm>
            <a:off x="15240" y="2860675"/>
            <a:ext cx="4599940" cy="1136015"/>
          </a:xfrm>
          <a:prstGeom prst="rect">
            <a:avLst/>
          </a:prstGeom>
          <a:solidFill>
            <a:srgbClr val="FFFFFF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7500" tIns="35100" rIns="67500" bIns="35100" anchor="ctr"/>
          <a:p>
            <a:pPr defTabSz="0"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sz="2800" dirty="0" err="1">
                <a:solidFill>
                  <a:srgbClr val="FF0000"/>
                </a:solidFill>
                <a:latin typeface="方正隶书_GBK" panose="03000509000000000000" charset="-122"/>
                <a:ea typeface="方正隶书_GBK" panose="03000509000000000000" charset="-122"/>
              </a:rPr>
              <a:t>别后重逢时： </a:t>
            </a:r>
            <a:endParaRPr sz="2800" dirty="0" err="1">
              <a:solidFill>
                <a:srgbClr val="FF0000"/>
              </a:solidFill>
              <a:latin typeface="方正隶书_GBK" panose="03000509000000000000" charset="-122"/>
              <a:ea typeface="方正隶书_GBK" panose="03000509000000000000" charset="-122"/>
            </a:endParaRPr>
          </a:p>
          <a:p>
            <a:pPr defTabSz="0"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sz="2800" dirty="0" err="1">
                <a:solidFill>
                  <a:schemeClr val="tx1"/>
                </a:solidFill>
                <a:latin typeface="方正隶书_GBK" panose="03000509000000000000" charset="-122"/>
                <a:ea typeface="方正隶书_GBK" panose="03000509000000000000" charset="-122"/>
              </a:rPr>
              <a:t>焦：讥讽、责难，无所作为。 </a:t>
            </a:r>
            <a:endParaRPr sz="2800" dirty="0" err="1">
              <a:solidFill>
                <a:schemeClr val="tx1"/>
              </a:solidFill>
              <a:latin typeface="方正隶书_GBK" panose="03000509000000000000" charset="-122"/>
              <a:ea typeface="方正隶书_GBK" panose="03000509000000000000" charset="-122"/>
            </a:endParaRPr>
          </a:p>
          <a:p>
            <a:pPr defTabSz="0">
              <a:buClrTx/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sz="2800" dirty="0" err="1">
                <a:solidFill>
                  <a:schemeClr val="tx1"/>
                </a:solidFill>
                <a:latin typeface="方正隶书_GBK" panose="03000509000000000000" charset="-122"/>
                <a:ea typeface="方正隶书_GBK" panose="03000509000000000000" charset="-122"/>
              </a:rPr>
              <a:t>刘：通情达理。</a:t>
            </a:r>
            <a:endParaRPr sz="2800" dirty="0" err="1">
              <a:solidFill>
                <a:schemeClr val="tx1"/>
              </a:solidFill>
              <a:latin typeface="方正隶书_GBK" panose="03000509000000000000" charset="-122"/>
              <a:ea typeface="方正隶书_GBK" panose="03000509000000000000" charset="-122"/>
            </a:endParaRPr>
          </a:p>
        </p:txBody>
      </p:sp>
      <p:sp>
        <p:nvSpPr>
          <p:cNvPr id="19460" name="文本框 13313"/>
          <p:cNvSpPr txBox="1"/>
          <p:nvPr/>
        </p:nvSpPr>
        <p:spPr>
          <a:xfrm>
            <a:off x="22860" y="4154170"/>
            <a:ext cx="4599940" cy="1228725"/>
          </a:xfrm>
          <a:prstGeom prst="rect">
            <a:avLst/>
          </a:prstGeom>
          <a:solidFill>
            <a:srgbClr val="FFFFFF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7500" tIns="35100" rIns="67500" bIns="35100" anchor="ctr"/>
          <a:p>
            <a:pPr defTabSz="0"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sz="2800" dirty="0" err="1">
                <a:solidFill>
                  <a:srgbClr val="FF0000"/>
                </a:solidFill>
                <a:latin typeface="方正隶书_GBK" panose="03000509000000000000" charset="-122"/>
                <a:ea typeface="方正隶书_GBK" panose="03000509000000000000" charset="-122"/>
              </a:rPr>
              <a:t>殉情场面：</a:t>
            </a:r>
            <a:r>
              <a:rPr sz="2800" dirty="0" err="1">
                <a:solidFill>
                  <a:srgbClr val="000000"/>
                </a:solidFill>
                <a:latin typeface="方正隶书_GBK" panose="03000509000000000000" charset="-122"/>
                <a:ea typeface="方正隶书_GBK" panose="03000509000000000000" charset="-122"/>
              </a:rPr>
              <a:t> </a:t>
            </a:r>
            <a:endParaRPr sz="2800" dirty="0" err="1">
              <a:solidFill>
                <a:srgbClr val="000000"/>
              </a:solidFill>
              <a:latin typeface="方正隶书_GBK" panose="03000509000000000000" charset="-122"/>
              <a:ea typeface="方正隶书_GBK" panose="03000509000000000000" charset="-122"/>
            </a:endParaRPr>
          </a:p>
          <a:p>
            <a:pPr defTabSz="0"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sz="2800" dirty="0" err="1">
                <a:solidFill>
                  <a:schemeClr val="tx1"/>
                </a:solidFill>
                <a:latin typeface="方正隶书_GBK" panose="03000509000000000000" charset="-122"/>
                <a:ea typeface="方正隶书_GBK" panose="03000509000000000000" charset="-122"/>
              </a:rPr>
              <a:t>刘：义无反顾、干净果决。 </a:t>
            </a:r>
            <a:endParaRPr sz="2800" dirty="0" err="1">
              <a:solidFill>
                <a:schemeClr val="tx1"/>
              </a:solidFill>
              <a:latin typeface="方正隶书_GBK" panose="03000509000000000000" charset="-122"/>
              <a:ea typeface="方正隶书_GBK" panose="03000509000000000000" charset="-122"/>
            </a:endParaRPr>
          </a:p>
          <a:p>
            <a:pPr defTabSz="0"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sz="2800" dirty="0" err="1">
                <a:solidFill>
                  <a:schemeClr val="tx1"/>
                </a:solidFill>
                <a:latin typeface="方正隶书_GBK" panose="03000509000000000000" charset="-122"/>
                <a:ea typeface="方正隶书_GBK" panose="03000509000000000000" charset="-122"/>
              </a:rPr>
              <a:t>焦：迟疑徘徊、拖泥带水。</a:t>
            </a:r>
            <a:r>
              <a:rPr sz="3600" dirty="0" err="1">
                <a:solidFill>
                  <a:srgbClr val="000000"/>
                </a:solidFill>
                <a:latin typeface="方正隶书_GBK" panose="03000509000000000000" charset="-122"/>
                <a:ea typeface="方正隶书_GBK" panose="03000509000000000000" charset="-122"/>
              </a:rPr>
              <a:t> </a:t>
            </a:r>
            <a:endParaRPr sz="3600" dirty="0" err="1">
              <a:solidFill>
                <a:srgbClr val="000000"/>
              </a:solidFill>
              <a:latin typeface="方正隶书_GBK" panose="03000509000000000000" charset="-122"/>
              <a:ea typeface="方正隶书_GBK" panose="03000509000000000000" charset="-122"/>
            </a:endParaRPr>
          </a:p>
        </p:txBody>
      </p:sp>
      <p:sp>
        <p:nvSpPr>
          <p:cNvPr id="2" name="文本框 13313"/>
          <p:cNvSpPr txBox="1"/>
          <p:nvPr/>
        </p:nvSpPr>
        <p:spPr>
          <a:xfrm>
            <a:off x="22860" y="5549265"/>
            <a:ext cx="4599940" cy="1048385"/>
          </a:xfrm>
          <a:prstGeom prst="rect">
            <a:avLst/>
          </a:prstGeom>
          <a:solidFill>
            <a:srgbClr val="FFFFFF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7500" tIns="35100" rIns="67500" bIns="35100" anchor="ctr"/>
          <a:p>
            <a:pPr defTabSz="0"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sz="2800" dirty="0" err="1">
                <a:solidFill>
                  <a:srgbClr val="FF0000"/>
                </a:solidFill>
                <a:latin typeface="方正隶书_GBK" panose="03000509000000000000" charset="-122"/>
                <a:ea typeface="方正隶书_GBK" panose="03000509000000000000" charset="-122"/>
              </a:rPr>
              <a:t>刘——始终清醒、坚强</a:t>
            </a:r>
            <a:r>
              <a:rPr sz="2800" dirty="0" err="1">
                <a:solidFill>
                  <a:srgbClr val="FF0000"/>
                </a:solidFill>
                <a:latin typeface="方正隶书_GBK" panose="03000509000000000000" charset="-122"/>
                <a:ea typeface="方正隶书_GBK" panose="03000509000000000000" charset="-122"/>
                <a:sym typeface="+mn-ea"/>
              </a:rPr>
              <a:t>。</a:t>
            </a:r>
            <a:endParaRPr lang="en-US" sz="2800" dirty="0" err="1">
              <a:solidFill>
                <a:srgbClr val="FF0000"/>
              </a:solidFill>
              <a:latin typeface="方正隶书_GBK" panose="03000509000000000000" charset="-122"/>
              <a:ea typeface="方正隶书_GBK" panose="03000509000000000000" charset="-122"/>
              <a:sym typeface="+mn-ea"/>
            </a:endParaRPr>
          </a:p>
          <a:p>
            <a:pPr defTabSz="0">
              <a:tabLst>
                <a:tab pos="0" algn="l"/>
                <a:tab pos="263525" algn="l"/>
                <a:tab pos="528955" algn="l"/>
                <a:tab pos="793750" algn="l"/>
                <a:tab pos="1059180" algn="l"/>
                <a:tab pos="1323975" algn="l"/>
                <a:tab pos="1589405" algn="l"/>
                <a:tab pos="1854200" algn="l"/>
                <a:tab pos="2119630" algn="l"/>
                <a:tab pos="2384425" algn="l"/>
                <a:tab pos="2649855" algn="l"/>
                <a:tab pos="2914650" algn="l"/>
                <a:tab pos="3180080" algn="l"/>
                <a:tab pos="3444875" algn="l"/>
                <a:tab pos="3710305" algn="l"/>
                <a:tab pos="3975100" algn="l"/>
                <a:tab pos="4240530" algn="l"/>
                <a:tab pos="4505325" algn="l"/>
                <a:tab pos="4770755" algn="l"/>
                <a:tab pos="5035550" algn="l"/>
                <a:tab pos="530098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sz="2800" dirty="0" err="1">
                <a:solidFill>
                  <a:srgbClr val="FF0000"/>
                </a:solidFill>
                <a:latin typeface="方正隶书_GBK" panose="03000509000000000000" charset="-122"/>
                <a:ea typeface="方正隶书_GBK" panose="03000509000000000000" charset="-122"/>
              </a:rPr>
              <a:t>焦——期待、幻想</a:t>
            </a:r>
            <a:r>
              <a:rPr sz="3600" dirty="0" err="1">
                <a:solidFill>
                  <a:srgbClr val="FF0000"/>
                </a:solidFill>
                <a:latin typeface="方正隶书_GBK" panose="03000509000000000000" charset="-122"/>
                <a:ea typeface="方正隶书_GBK" panose="03000509000000000000" charset="-122"/>
                <a:sym typeface="+mn-ea"/>
              </a:rPr>
              <a:t>。</a:t>
            </a:r>
            <a:r>
              <a:rPr sz="3600" dirty="0" err="1">
                <a:solidFill>
                  <a:srgbClr val="7030A0"/>
                </a:solidFill>
                <a:latin typeface="方正隶书_GBK" panose="03000509000000000000" charset="-122"/>
                <a:ea typeface="方正隶书_GBK" panose="03000509000000000000" charset="-122"/>
              </a:rPr>
              <a:t> </a:t>
            </a:r>
            <a:endParaRPr sz="3600" dirty="0" err="1">
              <a:solidFill>
                <a:srgbClr val="7030A0"/>
              </a:solidFill>
              <a:latin typeface="方正隶书_GBK" panose="03000509000000000000" charset="-122"/>
              <a:ea typeface="方正隶书_GBK" panose="03000509000000000000" charset="-122"/>
            </a:endParaRPr>
          </a:p>
        </p:txBody>
      </p:sp>
      <p:pic>
        <p:nvPicPr>
          <p:cNvPr id="4" name="图片 3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78375" y="1028700"/>
            <a:ext cx="4311650" cy="556958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 bldLvl="0" animBg="1"/>
      <p:bldP spid="19458" grpId="0" bldLvl="0" animBg="1"/>
      <p:bldP spid="19459" grpId="0" bldLvl="0" animBg="1"/>
      <p:bldP spid="19460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6540" y="255905"/>
            <a:ext cx="71685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《孔雀东南飞》明玥</a:t>
            </a:r>
            <a:endParaRPr lang="zh-CN" altLang="en-US" sz="4000" b="1" dirty="0" smtClean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2721" y="1098545"/>
            <a:ext cx="7416824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>
                <a:latin typeface="华文行楷" pitchFamily="2" charset="-122"/>
                <a:ea typeface="华文行楷" pitchFamily="2" charset="-122"/>
              </a:rPr>
              <a:t>孔雀东南飞飞到天涯去不回</a:t>
            </a:r>
            <a:endParaRPr lang="zh-CN" altLang="en-US" sz="2800" b="1" dirty="0">
              <a:latin typeface="华文行楷" pitchFamily="2" charset="-122"/>
              <a:ea typeface="华文行楷" pitchFamily="2" charset="-122"/>
            </a:endParaRPr>
          </a:p>
          <a:p>
            <a:pPr algn="l"/>
            <a:r>
              <a:rPr lang="zh-CN" altLang="en-US" sz="2800" b="1" dirty="0">
                <a:latin typeface="华文行楷" pitchFamily="2" charset="-122"/>
                <a:ea typeface="华文行楷" pitchFamily="2" charset="-122"/>
              </a:rPr>
              <a:t>千般怜爱万种柔情相思成灰</a:t>
            </a:r>
            <a:endParaRPr lang="zh-CN" altLang="en-US" sz="2800" b="1" dirty="0">
              <a:latin typeface="华文行楷" pitchFamily="2" charset="-122"/>
              <a:ea typeface="华文行楷" pitchFamily="2" charset="-122"/>
            </a:endParaRPr>
          </a:p>
          <a:p>
            <a:pPr algn="l"/>
            <a:r>
              <a:rPr lang="zh-CN" altLang="en-US" sz="2800" b="1" dirty="0">
                <a:latin typeface="华文行楷" pitchFamily="2" charset="-122"/>
                <a:ea typeface="华文行楷" pitchFamily="2" charset="-122"/>
              </a:rPr>
              <a:t>心碎的时候秋声格外让人悲</a:t>
            </a:r>
            <a:endParaRPr lang="zh-CN" altLang="en-US" sz="2800" b="1" dirty="0">
              <a:latin typeface="华文行楷" pitchFamily="2" charset="-122"/>
              <a:ea typeface="华文行楷" pitchFamily="2" charset="-122"/>
            </a:endParaRPr>
          </a:p>
          <a:p>
            <a:pPr algn="l"/>
            <a:r>
              <a:rPr lang="zh-CN" altLang="en-US" sz="2800" b="1" dirty="0">
                <a:latin typeface="华文行楷" pitchFamily="2" charset="-122"/>
                <a:ea typeface="华文行楷" pitchFamily="2" charset="-122"/>
              </a:rPr>
              <a:t>天若不尽人意我愿生死相随</a:t>
            </a:r>
            <a:endParaRPr lang="zh-CN" altLang="en-US" sz="2800" b="1" dirty="0">
              <a:latin typeface="华文行楷" pitchFamily="2" charset="-122"/>
              <a:ea typeface="华文行楷" pitchFamily="2" charset="-122"/>
            </a:endParaRPr>
          </a:p>
          <a:p>
            <a:pPr algn="l"/>
            <a:r>
              <a:rPr lang="zh-CN" altLang="en-US" sz="2800" b="1" dirty="0">
                <a:latin typeface="华文行楷" pitchFamily="2" charset="-122"/>
                <a:ea typeface="华文行楷" pitchFamily="2" charset="-122"/>
              </a:rPr>
              <a:t>孔雀东南飞飞到天涯去不回</a:t>
            </a:r>
            <a:endParaRPr lang="zh-CN" altLang="en-US" sz="2800" b="1" dirty="0">
              <a:latin typeface="华文行楷" pitchFamily="2" charset="-122"/>
              <a:ea typeface="华文行楷" pitchFamily="2" charset="-122"/>
            </a:endParaRPr>
          </a:p>
          <a:p>
            <a:pPr algn="l"/>
            <a:r>
              <a:rPr lang="zh-CN" altLang="en-US" sz="2800" b="1" dirty="0">
                <a:latin typeface="华文行楷" pitchFamily="2" charset="-122"/>
                <a:ea typeface="华文行楷" pitchFamily="2" charset="-122"/>
              </a:rPr>
              <a:t>千般怜爱万种柔情相思成灰</a:t>
            </a:r>
            <a:endParaRPr lang="zh-CN" altLang="en-US" sz="2800" b="1" dirty="0">
              <a:latin typeface="华文行楷" pitchFamily="2" charset="-122"/>
              <a:ea typeface="华文行楷" pitchFamily="2" charset="-122"/>
            </a:endParaRPr>
          </a:p>
          <a:p>
            <a:pPr algn="l"/>
            <a:r>
              <a:rPr lang="zh-CN" altLang="en-US" sz="2800" b="1" dirty="0">
                <a:latin typeface="华文行楷" pitchFamily="2" charset="-122"/>
                <a:ea typeface="华文行楷" pitchFamily="2" charset="-122"/>
              </a:rPr>
              <a:t>情深的时候哪种离别不伤悲</a:t>
            </a:r>
            <a:endParaRPr lang="zh-CN" altLang="en-US" sz="2800" b="1" dirty="0">
              <a:latin typeface="华文行楷" pitchFamily="2" charset="-122"/>
              <a:ea typeface="华文行楷" pitchFamily="2" charset="-122"/>
            </a:endParaRPr>
          </a:p>
          <a:p>
            <a:pPr algn="l"/>
            <a:r>
              <a:rPr lang="zh-CN" altLang="en-US" sz="2800" b="1" dirty="0">
                <a:latin typeface="华文行楷" pitchFamily="2" charset="-122"/>
                <a:ea typeface="华文行楷" pitchFamily="2" charset="-122"/>
              </a:rPr>
              <a:t>这次痴心赴水何时何地相会</a:t>
            </a:r>
            <a:endParaRPr lang="zh-CN" altLang="en-US" sz="2800" b="1" dirty="0">
              <a:latin typeface="华文行楷" pitchFamily="2" charset="-122"/>
              <a:ea typeface="华文行楷" pitchFamily="2" charset="-122"/>
            </a:endParaRPr>
          </a:p>
          <a:p>
            <a:pPr algn="l"/>
            <a:r>
              <a:rPr lang="zh-CN" altLang="en-US" sz="2800" b="1" dirty="0">
                <a:latin typeface="华文行楷" pitchFamily="2" charset="-122"/>
                <a:ea typeface="华文行楷" pitchFamily="2" charset="-122"/>
              </a:rPr>
              <a:t>我愿有情人共饮一江水</a:t>
            </a:r>
            <a:endParaRPr lang="zh-CN" altLang="en-US" sz="2800" b="1" dirty="0">
              <a:latin typeface="华文行楷" pitchFamily="2" charset="-122"/>
              <a:ea typeface="华文行楷" pitchFamily="2" charset="-122"/>
            </a:endParaRPr>
          </a:p>
          <a:p>
            <a:pPr algn="l"/>
            <a:r>
              <a:rPr lang="zh-CN" altLang="en-US" sz="2800" b="1" dirty="0">
                <a:latin typeface="华文行楷" pitchFamily="2" charset="-122"/>
                <a:ea typeface="华文行楷" pitchFamily="2" charset="-122"/>
              </a:rPr>
              <a:t>红尘外柔情内有没有断肠的泪</a:t>
            </a:r>
            <a:endParaRPr lang="zh-CN" altLang="en-US" sz="2800" b="1" dirty="0">
              <a:latin typeface="华文行楷" pitchFamily="2" charset="-122"/>
              <a:ea typeface="华文行楷" pitchFamily="2" charset="-122"/>
            </a:endParaRPr>
          </a:p>
          <a:p>
            <a:pPr algn="l"/>
            <a:r>
              <a:rPr lang="zh-CN" altLang="en-US" sz="2800" b="1" dirty="0">
                <a:latin typeface="华文行楷" pitchFamily="2" charset="-122"/>
                <a:ea typeface="华文行楷" pitchFamily="2" charset="-122"/>
              </a:rPr>
              <a:t>我愿有情人共饮一江水</a:t>
            </a:r>
            <a:endParaRPr lang="zh-CN" altLang="en-US" sz="2800" b="1" dirty="0">
              <a:latin typeface="华文行楷" pitchFamily="2" charset="-122"/>
              <a:ea typeface="华文行楷" pitchFamily="2" charset="-122"/>
            </a:endParaRPr>
          </a:p>
          <a:p>
            <a:pPr algn="l"/>
            <a:r>
              <a:rPr lang="zh-CN" altLang="en-US" sz="2800" b="1" dirty="0">
                <a:latin typeface="华文行楷" pitchFamily="2" charset="-122"/>
                <a:ea typeface="华文行楷" pitchFamily="2" charset="-122"/>
              </a:rPr>
              <a:t>但求真心以对今生何惧何悔</a:t>
            </a:r>
            <a:endParaRPr lang="zh-CN" altLang="en-US" sz="2800" b="1" dirty="0"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2" name="孔雀东南飞（歌曲） - 明玥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997575" y="-41910"/>
            <a:ext cx="1811655" cy="1757680"/>
          </a:xfrm>
          <a:prstGeom prst="rect">
            <a:avLst/>
          </a:prstGeom>
        </p:spPr>
      </p:pic>
      <p:pic>
        <p:nvPicPr>
          <p:cNvPr id="3" name="图片 2" descr="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2550" y="1959610"/>
            <a:ext cx="3896360" cy="4401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/>
          </p:cNvSpPr>
          <p:nvPr>
            <p:ph type="title"/>
          </p:nvPr>
        </p:nvSpPr>
        <p:spPr>
          <a:xfrm>
            <a:off x="457200" y="127000"/>
            <a:ext cx="8229600" cy="1290955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solidFill>
                  <a:srgbClr val="00B0F0"/>
                </a:solidFill>
                <a:ea typeface="仿宋_GB2312" panose="02010609030101010101" charset="-122"/>
              </a:rPr>
              <a:t>你怎样看待焦母这个人物？</a:t>
            </a:r>
            <a:endParaRPr lang="zh-CN" altLang="en-US" b="1" dirty="0">
              <a:solidFill>
                <a:srgbClr val="00B0F0"/>
              </a:solidFill>
              <a:ea typeface="仿宋_GB2312" panose="02010609030101010101" charset="-122"/>
            </a:endParaRPr>
          </a:p>
        </p:txBody>
      </p:sp>
      <p:pic>
        <p:nvPicPr>
          <p:cNvPr id="61443" name="Picture 4" descr="7"/>
          <p:cNvPicPr>
            <a:picLocks noChangeAspect="1"/>
          </p:cNvPicPr>
          <p:nvPr>
            <p:ph type="body"/>
          </p:nvPr>
        </p:nvPicPr>
        <p:blipFill>
          <a:blip r:embed="rId1"/>
          <a:srcRect l="7483" t="13657" r="53975" b="34908"/>
          <a:stretch>
            <a:fillRect/>
          </a:stretch>
        </p:blipFill>
        <p:spPr>
          <a:xfrm>
            <a:off x="106680" y="1289050"/>
            <a:ext cx="3817620" cy="5420995"/>
          </a:xfrm>
          <a:ln w="76200" cmpd="tri">
            <a:solidFill>
              <a:srgbClr val="CC9900">
                <a:alpha val="100000"/>
              </a:srgbClr>
            </a:solidFill>
            <a:miter/>
          </a:ln>
        </p:spPr>
      </p:pic>
      <p:sp>
        <p:nvSpPr>
          <p:cNvPr id="32773" name="Text Box 5"/>
          <p:cNvSpPr txBox="1"/>
          <p:nvPr/>
        </p:nvSpPr>
        <p:spPr>
          <a:xfrm>
            <a:off x="4747895" y="3803015"/>
            <a:ext cx="389128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  <a:ea typeface="隶书" pitchFamily="49" charset="-122"/>
              </a:rPr>
              <a:t>蛮横无礼</a:t>
            </a:r>
            <a:endParaRPr lang="zh-CN" altLang="en-US" sz="4000" dirty="0">
              <a:latin typeface="Arial" panose="020B0604020202020204" pitchFamily="34" charset="0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  <a:ea typeface="隶书" pitchFamily="49" charset="-122"/>
              </a:rPr>
              <a:t>独断专行</a:t>
            </a:r>
            <a:endParaRPr lang="zh-CN" altLang="en-US" sz="4000" dirty="0">
              <a:latin typeface="Arial" panose="020B0604020202020204" pitchFamily="34" charset="0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  <a:ea typeface="隶书" pitchFamily="49" charset="-122"/>
              </a:rPr>
              <a:t>无人情味</a:t>
            </a:r>
            <a:endParaRPr lang="zh-CN" altLang="en-US" sz="4000" dirty="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38915" name="Text Box 3"/>
          <p:cNvSpPr txBox="1"/>
          <p:nvPr/>
        </p:nvSpPr>
        <p:spPr>
          <a:xfrm>
            <a:off x="4572000" y="1844675"/>
            <a:ext cx="4067175" cy="1691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EE0C32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焦母</a:t>
            </a:r>
            <a:endParaRPr lang="zh-CN" altLang="en-US" sz="4000" dirty="0">
              <a:solidFill>
                <a:srgbClr val="EE0C32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r>
              <a:rPr lang="en-US" altLang="zh-CN" sz="2800">
                <a:solidFill>
                  <a:srgbClr val="EE0C32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    </a:t>
            </a:r>
            <a:r>
              <a:rPr lang="en-US" altLang="zh-CN" sz="3200">
                <a:solidFill>
                  <a:srgbClr val="EE0C32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 </a:t>
            </a:r>
            <a:r>
              <a:rPr lang="en-US" altLang="zh-CN" sz="3200">
                <a:solidFill>
                  <a:srgbClr val="3333FF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3200" b="0" dirty="0">
                <a:solidFill>
                  <a:srgbClr val="3333FF"/>
                </a:solidFill>
                <a:latin typeface="Arial" panose="020B0604020202020204" pitchFamily="34" charset="0"/>
              </a:rPr>
              <a:t>封建礼教和</a:t>
            </a:r>
            <a:endParaRPr lang="zh-CN" altLang="en-US" sz="3200" b="0" dirty="0">
              <a:solidFill>
                <a:srgbClr val="3333FF"/>
              </a:solidFill>
              <a:latin typeface="Arial" panose="020B0604020202020204" pitchFamily="34" charset="0"/>
            </a:endParaRPr>
          </a:p>
          <a:p>
            <a:r>
              <a:rPr lang="zh-CN" altLang="en-US" sz="3200" b="0" dirty="0">
                <a:solidFill>
                  <a:srgbClr val="3333FF"/>
                </a:solidFill>
                <a:latin typeface="Arial" panose="020B0604020202020204" pitchFamily="34" charset="0"/>
              </a:rPr>
              <a:t>封建家长制的化身</a:t>
            </a:r>
            <a:endParaRPr lang="en-US" altLang="zh-CN" sz="3200" b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P spid="3891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2466" name="Picture 4" descr="200311717644  J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73519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5" name="Text Box 3"/>
          <p:cNvSpPr txBox="1"/>
          <p:nvPr/>
        </p:nvSpPr>
        <p:spPr>
          <a:xfrm>
            <a:off x="5076825" y="1196975"/>
            <a:ext cx="4067175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EE0C32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刘兄</a:t>
            </a:r>
            <a:endParaRPr lang="zh-CN" altLang="en-US" sz="4800" dirty="0">
              <a:solidFill>
                <a:srgbClr val="EE0C32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EE0C32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     </a:t>
            </a:r>
            <a:r>
              <a:rPr lang="en-US" altLang="zh-CN" sz="4000">
                <a:solidFill>
                  <a:srgbClr val="3333FF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4000" dirty="0">
                <a:solidFill>
                  <a:srgbClr val="3333FF"/>
                </a:solidFill>
                <a:latin typeface="Arial" panose="020B0604020202020204" pitchFamily="34" charset="0"/>
              </a:rPr>
              <a:t>典型市侩</a:t>
            </a:r>
            <a:endParaRPr lang="en-US" altLang="zh-CN" sz="400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62469" name="矩形 62468"/>
          <p:cNvSpPr/>
          <p:nvPr/>
        </p:nvSpPr>
        <p:spPr>
          <a:xfrm>
            <a:off x="4735195" y="4149725"/>
            <a:ext cx="44088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性行暴戾   趋炎附势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r>
              <a:rPr lang="zh-CN" altLang="en-US" sz="3600" b="1" dirty="0">
                <a:latin typeface="Arial" panose="020B0604020202020204" pitchFamily="34" charset="0"/>
              </a:rPr>
              <a:t>尖酸刻薄   冷酷无情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9" name="Picture 4" descr="200311813957 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71646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矩形 66564"/>
          <p:cNvSpPr/>
          <p:nvPr/>
        </p:nvSpPr>
        <p:spPr>
          <a:xfrm>
            <a:off x="4961255" y="2250440"/>
            <a:ext cx="3960813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eaLnBrk="0" hangingPunct="0"/>
            <a:r>
              <a:rPr lang="zh-CN" altLang="en-US" sz="4800" dirty="0" smtClean="0">
                <a:sym typeface="+mn-ea"/>
              </a:rPr>
              <a:t> </a:t>
            </a:r>
            <a:r>
              <a:rPr lang="zh-CN" altLang="en-US" sz="6000" b="1" dirty="0" smtClean="0">
                <a:latin typeface="华文行楷" pitchFamily="2" charset="-122"/>
                <a:ea typeface="华文行楷" pitchFamily="2" charset="-122"/>
                <a:sym typeface="+mn-ea"/>
              </a:rPr>
              <a:t>悲剧是把美好的东西撕毁了给人看</a:t>
            </a:r>
            <a:r>
              <a:rPr lang="zh-CN" altLang="en-US" sz="4800" b="1" dirty="0" smtClean="0">
                <a:latin typeface="华文行楷" pitchFamily="2" charset="-122"/>
                <a:ea typeface="华文行楷" pitchFamily="2" charset="-122"/>
                <a:sym typeface="+mn-ea"/>
              </a:rPr>
              <a:t>。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1" name="WordArt 3"/>
          <p:cNvSpPr/>
          <p:nvPr/>
        </p:nvSpPr>
        <p:spPr>
          <a:xfrm>
            <a:off x="5260975" y="91440"/>
            <a:ext cx="3095625" cy="2159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悲剧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0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4461" y="112056"/>
            <a:ext cx="385765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个性解读</a:t>
            </a:r>
            <a:endParaRPr lang="zh-CN" altLang="en-US" sz="6000" dirty="0" smtClean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472" y="1126794"/>
            <a:ext cx="8001056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/>
              <a:t>                 </a:t>
            </a:r>
            <a:r>
              <a:rPr lang="zh-CN" altLang="en-US" sz="3600" b="1" smtClean="0">
                <a:latin typeface="仿宋_GB2312" panose="02010609030101010101" charset="-122"/>
                <a:ea typeface="仿宋_GB2312" panose="02010609030101010101" charset="-122"/>
              </a:rPr>
              <a:t>刘兰芝聪慧美丽，勤劳能干，知书达礼，焦仲卿与她又情深似海，可是焦母为何非休她不可？刘兰芝被谴归的原因是什么？导致焦刘二人爱情悲剧的根源是什么？</a:t>
            </a:r>
            <a:endParaRPr lang="zh-CN" altLang="en-US" sz="3600" b="1" smtClean="0">
              <a:latin typeface="仿宋_GB2312" panose="02010609030101010101" charset="-122"/>
              <a:ea typeface="仿宋_GB2312" panose="02010609030101010101" charset="-122"/>
            </a:endParaRPr>
          </a:p>
        </p:txBody>
      </p:sp>
      <p:pic>
        <p:nvPicPr>
          <p:cNvPr id="4" name="图片 3" descr="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" y="3987800"/>
            <a:ext cx="9036685" cy="2915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Text Box 2"/>
          <p:cNvSpPr txBox="1"/>
          <p:nvPr/>
        </p:nvSpPr>
        <p:spPr>
          <a:xfrm>
            <a:off x="570230" y="401320"/>
            <a:ext cx="7286625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EE0C32"/>
                </a:solidFill>
                <a:latin typeface="Arial" panose="020B0604020202020204" pitchFamily="34" charset="0"/>
                <a:ea typeface="幼圆" pitchFamily="49" charset="-122"/>
              </a:rPr>
              <a:t>悲剧根源？</a:t>
            </a:r>
            <a:endParaRPr lang="zh-CN" altLang="en-US" sz="4800" b="1" dirty="0">
              <a:solidFill>
                <a:srgbClr val="EE0C32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39939" name="Text Box 3"/>
          <p:cNvSpPr txBox="1"/>
          <p:nvPr/>
        </p:nvSpPr>
        <p:spPr>
          <a:xfrm>
            <a:off x="570230" y="1672590"/>
            <a:ext cx="721106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兰芝不会生育 ？</a:t>
            </a:r>
            <a:endParaRPr lang="en-US" altLang="x-none" sz="28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sz="360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门不当户不对</a:t>
            </a:r>
            <a:r>
              <a:rPr lang="zh-CN" sz="360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  <a:endParaRPr lang="zh-CN" sz="360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1" name="Rectangle 5"/>
          <p:cNvSpPr/>
          <p:nvPr/>
        </p:nvSpPr>
        <p:spPr>
          <a:xfrm>
            <a:off x="570230" y="3523933"/>
            <a:ext cx="45720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焦母恋子情结？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2" name="Rectangle 6"/>
          <p:cNvSpPr/>
          <p:nvPr/>
        </p:nvSpPr>
        <p:spPr>
          <a:xfrm>
            <a:off x="570230" y="4628515"/>
            <a:ext cx="51117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美色误人？</a:t>
            </a:r>
            <a:endParaRPr lang="zh-CN" altLang="en-US" sz="3600" b="1" dirty="0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2771" name="Picture 3" descr="0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5938" y="11113"/>
            <a:ext cx="48752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993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993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993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charRg st="1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39">
                                            <p:txEl>
                                              <p:charRg st="1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9939">
                                            <p:txEl>
                                              <p:charRg st="1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41" grpId="0"/>
      <p:bldP spid="3994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6051" y="-25104"/>
            <a:ext cx="38576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拓展延伸</a:t>
            </a:r>
            <a:endParaRPr lang="zh-CN" altLang="en-US" sz="60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472" y="829614"/>
            <a:ext cx="8001056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/>
              <a:t>                     </a:t>
            </a:r>
            <a:r>
              <a:rPr lang="zh-CN" altLang="en-US" sz="4400" smtClean="0">
                <a:latin typeface="华文行楷" pitchFamily="2" charset="-122"/>
                <a:ea typeface="华文行楷" pitchFamily="2" charset="-122"/>
              </a:rPr>
              <a:t>穿越时空的对话——我想对兰芝说，从自己的角度说出我心目中的刘兰芝</a:t>
            </a:r>
            <a:endParaRPr lang="zh-CN" altLang="en-US" sz="440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4400" smtClean="0">
                <a:latin typeface="华文行楷" pitchFamily="2" charset="-122"/>
                <a:ea typeface="华文行楷" pitchFamily="2" charset="-122"/>
              </a:rPr>
              <a:t>       </a:t>
            </a:r>
            <a:r>
              <a:rPr lang="zh-CN" altLang="en-US" sz="4400" u="sng" smtClean="0">
                <a:solidFill>
                  <a:srgbClr val="00B0F0"/>
                </a:solidFill>
                <a:latin typeface="华文行楷" pitchFamily="2" charset="-122"/>
                <a:ea typeface="华文行楷" pitchFamily="2" charset="-122"/>
              </a:rPr>
              <a:t>           </a:t>
            </a:r>
            <a:r>
              <a:rPr lang="zh-CN" altLang="en-US" sz="4400" smtClean="0">
                <a:solidFill>
                  <a:srgbClr val="00B0F0"/>
                </a:solidFill>
                <a:latin typeface="华文行楷" pitchFamily="2" charset="-122"/>
                <a:ea typeface="华文行楷" pitchFamily="2" charset="-122"/>
              </a:rPr>
              <a:t>哉，兰芝!</a:t>
            </a:r>
            <a:endParaRPr lang="zh-CN" altLang="en-US" sz="4400" smtClean="0">
              <a:solidFill>
                <a:srgbClr val="00B0F0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4" name="图片 3" descr="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85" y="3722370"/>
            <a:ext cx="9053830" cy="3169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8003" name="矩形 128002"/>
          <p:cNvSpPr/>
          <p:nvPr/>
        </p:nvSpPr>
        <p:spPr>
          <a:xfrm>
            <a:off x="116840" y="1258570"/>
            <a:ext cx="5749290" cy="4923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latin typeface="华文行楷" pitchFamily="2" charset="-122"/>
                <a:ea typeface="华文行楷" pitchFamily="2" charset="-122"/>
              </a:rPr>
              <a:t>   </a:t>
            </a:r>
            <a:r>
              <a:rPr lang="en-US" altLang="zh-CN" sz="3600" dirty="0">
                <a:latin typeface="华文行楷" pitchFamily="2" charset="-122"/>
                <a:ea typeface="华文行楷" pitchFamily="2" charset="-122"/>
              </a:rPr>
              <a:t> 《</a:t>
            </a:r>
            <a:r>
              <a:rPr lang="zh-CN" altLang="en-US" sz="3600" dirty="0">
                <a:latin typeface="华文行楷" pitchFamily="2" charset="-122"/>
                <a:ea typeface="华文行楷" pitchFamily="2" charset="-122"/>
              </a:rPr>
              <a:t>孔雀东南飞</a:t>
            </a:r>
            <a:r>
              <a:rPr lang="en-US" altLang="zh-CN" sz="3600" dirty="0">
                <a:latin typeface="华文行楷" pitchFamily="2" charset="-122"/>
                <a:ea typeface="华文行楷" pitchFamily="2" charset="-122"/>
              </a:rPr>
              <a:t>》</a:t>
            </a:r>
            <a:r>
              <a:rPr lang="zh-CN" altLang="en-US" sz="3600" dirty="0">
                <a:latin typeface="华文行楷" pitchFamily="2" charset="-122"/>
                <a:ea typeface="华文行楷" pitchFamily="2" charset="-122"/>
              </a:rPr>
              <a:t>是古乐府民歌的代表作之一，</a:t>
            </a:r>
            <a:r>
              <a:rPr lang="zh-CN" altLang="en-US" sz="3600" dirty="0">
                <a:solidFill>
                  <a:srgbClr val="800000"/>
                </a:solidFill>
                <a:latin typeface="华文行楷" pitchFamily="2" charset="-122"/>
                <a:ea typeface="华文行楷" pitchFamily="2" charset="-122"/>
              </a:rPr>
              <a:t>与北朝的</a:t>
            </a:r>
            <a:r>
              <a:rPr lang="en-US" altLang="zh-CN" sz="3600" dirty="0">
                <a:solidFill>
                  <a:srgbClr val="800000"/>
                </a:solidFill>
                <a:latin typeface="华文行楷" pitchFamily="2" charset="-122"/>
                <a:ea typeface="华文行楷" pitchFamily="2" charset="-122"/>
              </a:rPr>
              <a:t>《</a:t>
            </a:r>
            <a:r>
              <a:rPr lang="zh-CN" altLang="en-US" sz="3600" dirty="0">
                <a:solidFill>
                  <a:srgbClr val="800000"/>
                </a:solidFill>
                <a:latin typeface="华文行楷" pitchFamily="2" charset="-122"/>
                <a:ea typeface="华文行楷" pitchFamily="2" charset="-122"/>
              </a:rPr>
              <a:t>木兰诗</a:t>
            </a:r>
            <a:r>
              <a:rPr lang="en-US" altLang="zh-CN" sz="3600" dirty="0">
                <a:solidFill>
                  <a:srgbClr val="800000"/>
                </a:solidFill>
                <a:latin typeface="华文行楷" pitchFamily="2" charset="-122"/>
                <a:ea typeface="华文行楷" pitchFamily="2" charset="-122"/>
              </a:rPr>
              <a:t>》</a:t>
            </a:r>
            <a:r>
              <a:rPr lang="zh-CN" altLang="en-US" sz="3600" dirty="0">
                <a:solidFill>
                  <a:srgbClr val="800000"/>
                </a:solidFill>
                <a:latin typeface="华文行楷" pitchFamily="2" charset="-122"/>
                <a:ea typeface="华文行楷" pitchFamily="2" charset="-122"/>
              </a:rPr>
              <a:t>并称“乐府双璧”</a:t>
            </a:r>
            <a:r>
              <a:rPr lang="zh-CN" altLang="en-US" sz="3600" dirty="0">
                <a:latin typeface="华文行楷" pitchFamily="2" charset="-122"/>
                <a:ea typeface="华文行楷" pitchFamily="2" charset="-122"/>
              </a:rPr>
              <a:t>。</a:t>
            </a:r>
            <a:endParaRPr lang="zh-CN" altLang="en-US" sz="3600" dirty="0">
              <a:latin typeface="华文行楷" pitchFamily="2" charset="-122"/>
              <a:ea typeface="华文行楷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dirty="0">
                <a:latin typeface="华文行楷" pitchFamily="2" charset="-122"/>
                <a:ea typeface="华文行楷" pitchFamily="2" charset="-122"/>
              </a:rPr>
              <a:t>      选自</a:t>
            </a:r>
            <a:r>
              <a:rPr lang="zh-CN" altLang="en-US" sz="3600" dirty="0">
                <a:solidFill>
                  <a:srgbClr val="800000"/>
                </a:solidFill>
                <a:latin typeface="华文行楷" pitchFamily="2" charset="-122"/>
                <a:ea typeface="华文行楷" pitchFamily="2" charset="-122"/>
              </a:rPr>
              <a:t>南朝徐陵</a:t>
            </a:r>
            <a:r>
              <a:rPr lang="zh-CN" altLang="en-US" sz="3600" dirty="0">
                <a:latin typeface="华文行楷" pitchFamily="2" charset="-122"/>
                <a:ea typeface="华文行楷" pitchFamily="2" charset="-122"/>
              </a:rPr>
              <a:t>编的</a:t>
            </a:r>
            <a:r>
              <a:rPr lang="en-US" altLang="zh-CN" sz="3600" dirty="0">
                <a:solidFill>
                  <a:srgbClr val="800000"/>
                </a:solidFill>
                <a:latin typeface="华文行楷" pitchFamily="2" charset="-122"/>
                <a:ea typeface="华文行楷" pitchFamily="2" charset="-122"/>
              </a:rPr>
              <a:t>《</a:t>
            </a:r>
            <a:r>
              <a:rPr lang="zh-CN" altLang="en-US" sz="3600" dirty="0">
                <a:solidFill>
                  <a:srgbClr val="800000"/>
                </a:solidFill>
                <a:latin typeface="华文行楷" pitchFamily="2" charset="-122"/>
                <a:ea typeface="华文行楷" pitchFamily="2" charset="-122"/>
              </a:rPr>
              <a:t>玉台新咏</a:t>
            </a:r>
            <a:r>
              <a:rPr lang="en-US" altLang="zh-CN" sz="3600">
                <a:solidFill>
                  <a:srgbClr val="800000"/>
                </a:solidFill>
                <a:latin typeface="华文行楷" pitchFamily="2" charset="-122"/>
                <a:ea typeface="华文行楷" pitchFamily="2" charset="-122"/>
              </a:rPr>
              <a:t>》</a:t>
            </a:r>
            <a:r>
              <a:rPr lang="zh-CN" altLang="en-US" sz="3600" dirty="0">
                <a:latin typeface="华文行楷" pitchFamily="2" charset="-122"/>
                <a:ea typeface="华文行楷" pitchFamily="2" charset="-122"/>
              </a:rPr>
              <a:t>卷一，原题为</a:t>
            </a:r>
            <a:r>
              <a:rPr lang="en-US" altLang="zh-CN" sz="3600" dirty="0">
                <a:solidFill>
                  <a:srgbClr val="800000"/>
                </a:solidFill>
                <a:latin typeface="华文行楷" pitchFamily="2" charset="-122"/>
                <a:ea typeface="华文行楷" pitchFamily="2" charset="-122"/>
              </a:rPr>
              <a:t>《</a:t>
            </a:r>
            <a:r>
              <a:rPr lang="zh-CN" altLang="en-US" sz="3600" dirty="0">
                <a:solidFill>
                  <a:srgbClr val="800000"/>
                </a:solidFill>
                <a:latin typeface="华文行楷" pitchFamily="2" charset="-122"/>
                <a:ea typeface="华文行楷" pitchFamily="2" charset="-122"/>
              </a:rPr>
              <a:t>古诗为焦仲卿妻作</a:t>
            </a:r>
            <a:r>
              <a:rPr lang="en-US" altLang="zh-CN" sz="3600">
                <a:solidFill>
                  <a:srgbClr val="800000"/>
                </a:solidFill>
                <a:latin typeface="华文行楷" pitchFamily="2" charset="-122"/>
                <a:ea typeface="华文行楷" pitchFamily="2" charset="-122"/>
              </a:rPr>
              <a:t>》</a:t>
            </a:r>
            <a:r>
              <a:rPr lang="zh-CN" altLang="en-US" sz="3600" dirty="0">
                <a:latin typeface="华文行楷" pitchFamily="2" charset="-122"/>
                <a:ea typeface="华文行楷" pitchFamily="2" charset="-122"/>
              </a:rPr>
              <a:t>。它是</a:t>
            </a:r>
            <a:r>
              <a:rPr lang="zh-CN" altLang="en-US" sz="3600" dirty="0">
                <a:solidFill>
                  <a:srgbClr val="800000"/>
                </a:solidFill>
                <a:latin typeface="华文行楷" pitchFamily="2" charset="-122"/>
                <a:ea typeface="华文行楷" pitchFamily="2" charset="-122"/>
              </a:rPr>
              <a:t>我国古代最长的叙事诗</a:t>
            </a:r>
            <a:r>
              <a:rPr lang="zh-CN" altLang="en-US" sz="4000" dirty="0">
                <a:latin typeface="华文行楷" pitchFamily="2" charset="-122"/>
                <a:ea typeface="华文行楷" pitchFamily="2" charset="-122"/>
              </a:rPr>
              <a:t>。</a:t>
            </a:r>
            <a:endParaRPr lang="zh-CN" altLang="en-US" sz="40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33780" y="-28575"/>
            <a:ext cx="44005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孔雀东南飞</a:t>
            </a:r>
            <a:endParaRPr lang="zh-CN" altLang="en-US" sz="5400" b="1" dirty="0" smtClean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2" name="图片 1" descr="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5495" y="36830"/>
            <a:ext cx="3312795" cy="6821170"/>
          </a:xfrm>
          <a:prstGeom prst="rect">
            <a:avLst/>
          </a:prstGeom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128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1075" name="文本框 131074"/>
          <p:cNvSpPr txBox="1"/>
          <p:nvPr/>
        </p:nvSpPr>
        <p:spPr>
          <a:xfrm>
            <a:off x="1360805" y="499745"/>
            <a:ext cx="7345363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3600" b="1" dirty="0">
                <a:latin typeface="Arial" panose="020B0604020202020204" pitchFamily="34" charset="0"/>
              </a:rPr>
              <a:t>    </a:t>
            </a: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乐府概念的流变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131076" name="文本框 131075"/>
          <p:cNvSpPr txBox="1"/>
          <p:nvPr/>
        </p:nvSpPr>
        <p:spPr>
          <a:xfrm>
            <a:off x="667385" y="1329690"/>
            <a:ext cx="7416800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000" dirty="0">
                <a:solidFill>
                  <a:schemeClr val="tx1"/>
                </a:solidFill>
                <a:latin typeface="Arial" panose="020B0604020202020204" pitchFamily="34" charset="0"/>
                <a:ea typeface="华文行楷" pitchFamily="2" charset="-122"/>
              </a:rPr>
              <a:t>汉：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音乐机构</a:t>
            </a:r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——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音乐性诗体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  <a:ea typeface="华文行楷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4000" dirty="0">
                <a:solidFill>
                  <a:schemeClr val="tx1"/>
                </a:solidFill>
                <a:latin typeface="Arial" panose="020B0604020202020204" pitchFamily="34" charset="0"/>
                <a:ea typeface="华文行楷" pitchFamily="2" charset="-122"/>
              </a:rPr>
              <a:t>唐（新乐府运动）：</a:t>
            </a:r>
            <a:r>
              <a:rPr lang="zh-CN" altLang="en-US" sz="4000" dirty="0">
                <a:solidFill>
                  <a:srgbClr val="0070C0"/>
                </a:solidFill>
                <a:latin typeface="Arial" panose="020B0604020202020204" pitchFamily="34" charset="0"/>
                <a:ea typeface="华文行楷" pitchFamily="2" charset="-122"/>
              </a:rPr>
              <a:t>政治讽喻诗</a:t>
            </a:r>
            <a:endParaRPr lang="zh-CN" altLang="en-US" sz="4000" dirty="0">
              <a:solidFill>
                <a:srgbClr val="0070C0"/>
              </a:solidFill>
              <a:latin typeface="Arial" panose="020B0604020202020204" pitchFamily="34" charset="0"/>
              <a:ea typeface="华文行楷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4000" dirty="0">
                <a:solidFill>
                  <a:schemeClr val="tx1"/>
                </a:solidFill>
                <a:latin typeface="Arial" panose="020B0604020202020204" pitchFamily="34" charset="0"/>
                <a:ea typeface="华文行楷" pitchFamily="2" charset="-122"/>
              </a:rPr>
              <a:t>宋元以后：</a:t>
            </a:r>
            <a:r>
              <a:rPr lang="zh-CN" altLang="en-US" sz="4000" dirty="0">
                <a:solidFill>
                  <a:srgbClr val="7030A0"/>
                </a:solidFill>
                <a:latin typeface="Arial" panose="020B0604020202020204" pitchFamily="34" charset="0"/>
                <a:ea typeface="华文行楷" pitchFamily="2" charset="-122"/>
              </a:rPr>
              <a:t>词、曲</a:t>
            </a:r>
            <a:endParaRPr lang="zh-CN" altLang="en-US" sz="4000" dirty="0">
              <a:solidFill>
                <a:srgbClr val="7030A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pic>
        <p:nvPicPr>
          <p:cNvPr id="2" name="图片 1" descr="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80" y="3882390"/>
            <a:ext cx="9109710" cy="3028315"/>
          </a:xfrm>
          <a:prstGeom prst="rect">
            <a:avLst/>
          </a:prstGeom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1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5" grpId="0"/>
      <p:bldP spid="13107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18433"/>
          <p:cNvSpPr/>
          <p:nvPr/>
        </p:nvSpPr>
        <p:spPr>
          <a:xfrm>
            <a:off x="0" y="1980259"/>
            <a:ext cx="9144000" cy="3799249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 sz="1525"/>
          </a:p>
        </p:txBody>
      </p:sp>
      <p:sp>
        <p:nvSpPr>
          <p:cNvPr id="18435" name="文本框 18434"/>
          <p:cNvSpPr txBox="1"/>
          <p:nvPr/>
        </p:nvSpPr>
        <p:spPr>
          <a:xfrm>
            <a:off x="2783155" y="616458"/>
            <a:ext cx="3233460" cy="716915"/>
          </a:xfrm>
          <a:prstGeom prst="rect">
            <a:avLst/>
          </a:prstGeom>
          <a:solidFill>
            <a:srgbClr val="FF9900"/>
          </a:solidFill>
          <a:ln w="38100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65" b="1" dirty="0">
                <a:solidFill>
                  <a:srgbClr val="993300"/>
                </a:solidFill>
                <a:latin typeface="Arial" panose="020B0604020202020204" pitchFamily="34" charset="0"/>
                <a:ea typeface="华文行楷" pitchFamily="2" charset="-122"/>
              </a:rPr>
              <a:t>读    音</a:t>
            </a:r>
            <a:endParaRPr lang="zh-CN" altLang="en-US" sz="4065" b="1" dirty="0">
              <a:solidFill>
                <a:srgbClr val="9933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18436" name="文本框 18435"/>
          <p:cNvSpPr txBox="1"/>
          <p:nvPr/>
        </p:nvSpPr>
        <p:spPr>
          <a:xfrm>
            <a:off x="0" y="2063582"/>
            <a:ext cx="9144000" cy="35801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2880" b="1" dirty="0">
                <a:solidFill>
                  <a:srgbClr val="CC33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徘徊</a:t>
            </a: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（　　　　　）	</a:t>
            </a:r>
            <a:r>
              <a:rPr lang="zh-CN" altLang="en-US" sz="2880" b="1" dirty="0">
                <a:solidFill>
                  <a:srgbClr val="CC33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箜篌</a:t>
            </a: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（　　　　　）</a:t>
            </a:r>
            <a:endParaRPr lang="zh-CN" altLang="en-US" sz="288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公</a:t>
            </a:r>
            <a:r>
              <a:rPr lang="zh-CN" altLang="en-US" sz="2880" b="1" dirty="0">
                <a:solidFill>
                  <a:srgbClr val="CC33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姥</a:t>
            </a: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（　　　　　）	姥</a:t>
            </a:r>
            <a:r>
              <a:rPr lang="zh-CN" altLang="en-US" sz="2880" b="1" dirty="0">
                <a:solidFill>
                  <a:srgbClr val="CC33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姥</a:t>
            </a: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（　　　　　）</a:t>
            </a:r>
            <a:endParaRPr lang="zh-CN" altLang="en-US" sz="288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80" b="1" dirty="0">
                <a:solidFill>
                  <a:srgbClr val="CC33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槌</a:t>
            </a: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（　　　　　）　	</a:t>
            </a:r>
            <a:r>
              <a:rPr lang="zh-CN" altLang="en-US" sz="2880" b="1" dirty="0">
                <a:solidFill>
                  <a:srgbClr val="CC33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伶俜</a:t>
            </a: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（　　　　　）</a:t>
            </a:r>
            <a:endParaRPr lang="zh-CN" altLang="en-US" sz="288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腰</a:t>
            </a:r>
            <a:r>
              <a:rPr lang="zh-CN" altLang="en-US" sz="2880" b="1" dirty="0">
                <a:solidFill>
                  <a:srgbClr val="CC33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襦</a:t>
            </a: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（　　　　　）	</a:t>
            </a:r>
            <a:r>
              <a:rPr lang="zh-CN" altLang="en-US" sz="2880" b="1" dirty="0">
                <a:solidFill>
                  <a:srgbClr val="CC33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葳蕤</a:t>
            </a: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（　　　　　）</a:t>
            </a:r>
            <a:endParaRPr lang="zh-CN" altLang="en-US" sz="288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80" b="1" dirty="0">
                <a:solidFill>
                  <a:srgbClr val="CC33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奁</a:t>
            </a: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（　　　　　）　	</a:t>
            </a:r>
            <a:r>
              <a:rPr lang="zh-CN" altLang="en-US" sz="2880" b="1" dirty="0">
                <a:solidFill>
                  <a:srgbClr val="CC33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玳瑁</a:t>
            </a: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（　　　　　）</a:t>
            </a:r>
            <a:endParaRPr lang="zh-CN" altLang="en-US" sz="288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自</a:t>
            </a:r>
            <a:r>
              <a:rPr lang="zh-CN" altLang="en-US" sz="2880" b="1" dirty="0">
                <a:solidFill>
                  <a:srgbClr val="CC33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缢</a:t>
            </a: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（　　　　　）   </a:t>
            </a:r>
            <a:r>
              <a:rPr lang="zh-CN" altLang="en-US" sz="3050" b="1" dirty="0">
                <a:solidFill>
                  <a:srgbClr val="CC33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纨</a:t>
            </a:r>
            <a:r>
              <a:rPr lang="zh-CN" altLang="en-US" sz="3050" b="1" dirty="0">
                <a:latin typeface="Arial" panose="020B0604020202020204" pitchFamily="34" charset="0"/>
                <a:ea typeface="黑体" panose="02010600030101010101" pitchFamily="49" charset="-122"/>
              </a:rPr>
              <a:t>素（　　　　　）</a:t>
            </a:r>
            <a:endParaRPr lang="zh-CN" altLang="en-US" sz="3050" b="1" dirty="0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8437" name="文本框 18436"/>
          <p:cNvSpPr txBox="1"/>
          <p:nvPr/>
        </p:nvSpPr>
        <p:spPr>
          <a:xfrm>
            <a:off x="1341228" y="2148249"/>
            <a:ext cx="2549408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80" b="1" dirty="0" err="1">
                <a:latin typeface="Arial" panose="020B0604020202020204" pitchFamily="34" charset="0"/>
                <a:ea typeface="黑体" panose="02010600030101010101" pitchFamily="49" charset="-122"/>
              </a:rPr>
              <a:t>pái</a:t>
            </a:r>
            <a:r>
              <a:rPr lang="en-US" altLang="zh-CN" sz="2880" b="1">
                <a:latin typeface="Arial" panose="020B0604020202020204" pitchFamily="34" charset="0"/>
                <a:ea typeface="黑体" panose="02010600030101010101" pitchFamily="49" charset="-122"/>
              </a:rPr>
              <a:t>  </a:t>
            </a:r>
            <a:r>
              <a:rPr lang="en-US" altLang="zh-CN" sz="2880" b="1" dirty="0" err="1">
                <a:latin typeface="Arial" panose="020B0604020202020204" pitchFamily="34" charset="0"/>
                <a:ea typeface="黑体" panose="02010600030101010101" pitchFamily="49" charset="-122"/>
              </a:rPr>
              <a:t>huái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8438" name="矩形 18437"/>
          <p:cNvSpPr/>
          <p:nvPr/>
        </p:nvSpPr>
        <p:spPr>
          <a:xfrm>
            <a:off x="1381048" y="2682301"/>
            <a:ext cx="690880" cy="5340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80" b="1" dirty="0" err="1">
                <a:latin typeface="Times New Roman" panose="02020603050405020304" pitchFamily="18" charset="0"/>
                <a:ea typeface="黑体" panose="02010600030101010101" pitchFamily="49" charset="-122"/>
              </a:rPr>
              <a:t>mŭ</a:t>
            </a:r>
            <a:endParaRPr lang="en-US" altLang="zh-CN" sz="2880" b="1"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18439" name="文本框 18438"/>
          <p:cNvSpPr txBox="1"/>
          <p:nvPr/>
        </p:nvSpPr>
        <p:spPr>
          <a:xfrm>
            <a:off x="4937545" y="2148249"/>
            <a:ext cx="2549408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80" b="1" dirty="0" err="1">
                <a:latin typeface="Arial" panose="020B0604020202020204" pitchFamily="34" charset="0"/>
                <a:ea typeface="黑体" panose="02010600030101010101" pitchFamily="49" charset="-122"/>
              </a:rPr>
              <a:t>kōng</a:t>
            </a:r>
            <a:r>
              <a:rPr lang="en-US" altLang="zh-CN" sz="2880" b="1">
                <a:latin typeface="Arial" panose="020B0604020202020204" pitchFamily="34" charset="0"/>
                <a:ea typeface="黑体" panose="02010600030101010101" pitchFamily="49" charset="-122"/>
              </a:rPr>
              <a:t> </a:t>
            </a:r>
            <a:r>
              <a:rPr lang="en-US" altLang="zh-CN" sz="2880" b="1" dirty="0" err="1">
                <a:latin typeface="Arial" panose="020B0604020202020204" pitchFamily="34" charset="0"/>
                <a:ea typeface="黑体" panose="02010600030101010101" pitchFamily="49" charset="-122"/>
              </a:rPr>
              <a:t>hóu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8440" name="文本框 18439"/>
          <p:cNvSpPr txBox="1"/>
          <p:nvPr/>
        </p:nvSpPr>
        <p:spPr>
          <a:xfrm>
            <a:off x="4937663" y="2772357"/>
            <a:ext cx="2549408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80" b="1" dirty="0" err="1">
                <a:latin typeface="Arial" panose="020B0604020202020204" pitchFamily="34" charset="0"/>
                <a:ea typeface="黑体" panose="02010600030101010101" pitchFamily="49" charset="-122"/>
              </a:rPr>
              <a:t>lǎo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8441" name="文本框 18440"/>
          <p:cNvSpPr txBox="1"/>
          <p:nvPr/>
        </p:nvSpPr>
        <p:spPr>
          <a:xfrm>
            <a:off x="1341076" y="3292539"/>
            <a:ext cx="2549408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80" b="1" dirty="0" err="1">
                <a:latin typeface="Arial" panose="020B0604020202020204" pitchFamily="34" charset="0"/>
                <a:ea typeface="黑体" panose="02010600030101010101" pitchFamily="49" charset="-122"/>
              </a:rPr>
              <a:t>chuí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8442" name="文本框 18441"/>
          <p:cNvSpPr txBox="1"/>
          <p:nvPr/>
        </p:nvSpPr>
        <p:spPr>
          <a:xfrm>
            <a:off x="4937922" y="3306704"/>
            <a:ext cx="2549407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80" b="1" dirty="0" err="1">
                <a:latin typeface="Arial" panose="020B0604020202020204" pitchFamily="34" charset="0"/>
                <a:ea typeface="黑体" panose="02010600030101010101" pitchFamily="49" charset="-122"/>
              </a:rPr>
              <a:t>líng</a:t>
            </a:r>
            <a:r>
              <a:rPr lang="en-US" altLang="zh-CN" sz="2880" b="1">
                <a:latin typeface="Arial" panose="020B0604020202020204" pitchFamily="34" charset="0"/>
                <a:ea typeface="黑体" panose="02010600030101010101" pitchFamily="49" charset="-122"/>
              </a:rPr>
              <a:t> </a:t>
            </a:r>
            <a:r>
              <a:rPr lang="en-US" altLang="zh-CN" sz="2880" b="1" dirty="0" err="1">
                <a:latin typeface="Arial" panose="020B0604020202020204" pitchFamily="34" charset="0"/>
                <a:ea typeface="黑体" panose="02010600030101010101" pitchFamily="49" charset="-122"/>
              </a:rPr>
              <a:t>pīng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8443" name="文本框 18442"/>
          <p:cNvSpPr txBox="1"/>
          <p:nvPr/>
        </p:nvSpPr>
        <p:spPr>
          <a:xfrm>
            <a:off x="1380994" y="3871236"/>
            <a:ext cx="1900296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80" b="1" dirty="0" err="1">
                <a:latin typeface="Arial" panose="020B0604020202020204" pitchFamily="34" charset="0"/>
                <a:ea typeface="黑体" panose="02010600030101010101" pitchFamily="49" charset="-122"/>
              </a:rPr>
              <a:t>rú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8444" name="文本框 18443"/>
          <p:cNvSpPr txBox="1"/>
          <p:nvPr/>
        </p:nvSpPr>
        <p:spPr>
          <a:xfrm>
            <a:off x="5001163" y="3931447"/>
            <a:ext cx="2549408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80" b="1" dirty="0" err="1">
                <a:latin typeface="Arial" panose="020B0604020202020204" pitchFamily="34" charset="0"/>
                <a:ea typeface="黑体" panose="02010600030101010101" pitchFamily="49" charset="-122"/>
              </a:rPr>
              <a:t>wēi</a:t>
            </a:r>
            <a:r>
              <a:rPr lang="en-US" altLang="zh-CN" sz="2880" b="1">
                <a:latin typeface="Arial" panose="020B0604020202020204" pitchFamily="34" charset="0"/>
                <a:ea typeface="黑体" panose="02010600030101010101" pitchFamily="49" charset="-122"/>
              </a:rPr>
              <a:t> </a:t>
            </a:r>
            <a:r>
              <a:rPr lang="en-US" altLang="zh-CN" sz="2880" b="1" dirty="0" err="1">
                <a:latin typeface="Arial" panose="020B0604020202020204" pitchFamily="34" charset="0"/>
                <a:ea typeface="黑体" panose="02010600030101010101" pitchFamily="49" charset="-122"/>
              </a:rPr>
              <a:t>ruí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8445" name="文本框 18444"/>
          <p:cNvSpPr txBox="1"/>
          <p:nvPr/>
        </p:nvSpPr>
        <p:spPr>
          <a:xfrm>
            <a:off x="1380910" y="4404683"/>
            <a:ext cx="2549407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80" b="1" dirty="0" err="1">
                <a:latin typeface="Arial" panose="020B0604020202020204" pitchFamily="34" charset="0"/>
                <a:ea typeface="黑体" panose="02010600030101010101" pitchFamily="49" charset="-122"/>
              </a:rPr>
              <a:t>lián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8446" name="文本框 18445"/>
          <p:cNvSpPr txBox="1"/>
          <p:nvPr/>
        </p:nvSpPr>
        <p:spPr>
          <a:xfrm>
            <a:off x="5001572" y="4465159"/>
            <a:ext cx="2550751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80" b="1" dirty="0" err="1">
                <a:latin typeface="Arial" panose="020B0604020202020204" pitchFamily="34" charset="0"/>
                <a:ea typeface="黑体" panose="02010600030101010101" pitchFamily="49" charset="-122"/>
              </a:rPr>
              <a:t>dài</a:t>
            </a:r>
            <a:r>
              <a:rPr lang="en-US" altLang="zh-CN" sz="2880" b="1">
                <a:latin typeface="Arial" panose="020B0604020202020204" pitchFamily="34" charset="0"/>
                <a:ea typeface="黑体" panose="02010600030101010101" pitchFamily="49" charset="-122"/>
              </a:rPr>
              <a:t> </a:t>
            </a:r>
            <a:r>
              <a:rPr lang="en-US" altLang="zh-CN" sz="2880" b="1" dirty="0" err="1">
                <a:latin typeface="Arial" panose="020B0604020202020204" pitchFamily="34" charset="0"/>
                <a:ea typeface="黑体" panose="02010600030101010101" pitchFamily="49" charset="-122"/>
              </a:rPr>
              <a:t>mào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8447" name="矩形 18446"/>
          <p:cNvSpPr/>
          <p:nvPr/>
        </p:nvSpPr>
        <p:spPr>
          <a:xfrm>
            <a:off x="1381437" y="4999507"/>
            <a:ext cx="487680" cy="5340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en-US" sz="2880" b="1" dirty="0" err="1">
                <a:latin typeface="Arial" panose="020B0604020202020204" pitchFamily="34" charset="0"/>
                <a:ea typeface="黑体" panose="02010600030101010101" pitchFamily="49" charset="-122"/>
              </a:rPr>
              <a:t>yì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8448" name="矩形 18447"/>
          <p:cNvSpPr/>
          <p:nvPr/>
        </p:nvSpPr>
        <p:spPr>
          <a:xfrm>
            <a:off x="5122750" y="5109587"/>
            <a:ext cx="894080" cy="5340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en-US" sz="2880" b="1" dirty="0" err="1">
                <a:latin typeface="Arial" panose="020B0604020202020204" pitchFamily="34" charset="0"/>
                <a:ea typeface="黑体" panose="02010600030101010101" pitchFamily="49" charset="-122"/>
              </a:rPr>
              <a:t>wán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18438" grpId="0"/>
      <p:bldP spid="18439" grpId="0"/>
      <p:bldP spid="18440" grpId="0"/>
      <p:bldP spid="18441" grpId="0"/>
      <p:bldP spid="18442" grpId="0"/>
      <p:bldP spid="18443" grpId="0"/>
      <p:bldP spid="18444" grpId="0"/>
      <p:bldP spid="18445" grpId="0"/>
      <p:bldP spid="18446" grpId="0"/>
      <p:bldP spid="18447" grpId="0"/>
      <p:bldP spid="184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19457"/>
          <p:cNvSpPr/>
          <p:nvPr/>
        </p:nvSpPr>
        <p:spPr>
          <a:xfrm>
            <a:off x="0" y="831212"/>
            <a:ext cx="9144000" cy="5114942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 sz="1525"/>
          </a:p>
        </p:txBody>
      </p:sp>
      <p:sp>
        <p:nvSpPr>
          <p:cNvPr id="19459" name="文本框 19458"/>
          <p:cNvSpPr txBox="1"/>
          <p:nvPr/>
        </p:nvSpPr>
        <p:spPr>
          <a:xfrm>
            <a:off x="16127" y="863466"/>
            <a:ext cx="9127873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endParaRPr lang="zh-CN" altLang="en-US" sz="3050" b="1" dirty="0">
              <a:solidFill>
                <a:schemeClr val="bg1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9460" name="文本框 19459"/>
          <p:cNvSpPr txBox="1"/>
          <p:nvPr/>
        </p:nvSpPr>
        <p:spPr>
          <a:xfrm>
            <a:off x="266848" y="863435"/>
            <a:ext cx="8787862" cy="49676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2710" b="1" dirty="0">
                <a:solidFill>
                  <a:srgbClr val="CC33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拊</a:t>
            </a:r>
            <a:r>
              <a:rPr lang="zh-CN" altLang="en-US" sz="2710" b="1" dirty="0">
                <a:latin typeface="Arial" panose="020B0604020202020204" pitchFamily="34" charset="0"/>
                <a:ea typeface="黑体" panose="02010600030101010101" pitchFamily="49" charset="-122"/>
              </a:rPr>
              <a:t>掌（　　　　　）   </a:t>
            </a:r>
            <a:r>
              <a:rPr lang="zh-CN" altLang="en-US" sz="2710" b="1" dirty="0">
                <a:solidFill>
                  <a:srgbClr val="CC33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否</a:t>
            </a:r>
            <a:r>
              <a:rPr lang="zh-CN" altLang="en-US" sz="2710" b="1" dirty="0">
                <a:latin typeface="Arial" panose="020B0604020202020204" pitchFamily="34" charset="0"/>
                <a:ea typeface="黑体" panose="02010600030101010101" pitchFamily="49" charset="-122"/>
              </a:rPr>
              <a:t>极泰来（　　　　）</a:t>
            </a:r>
            <a:endParaRPr lang="zh-CN" altLang="en-US" sz="271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710" b="1" dirty="0">
                <a:latin typeface="Arial" panose="020B0604020202020204" pitchFamily="34" charset="0"/>
                <a:ea typeface="黑体" panose="02010600030101010101" pitchFamily="49" charset="-122"/>
              </a:rPr>
              <a:t>与府吏</a:t>
            </a:r>
            <a:r>
              <a:rPr lang="zh-CN" altLang="en-US" sz="2710" b="1" dirty="0">
                <a:solidFill>
                  <a:srgbClr val="CC33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要</a:t>
            </a:r>
            <a:r>
              <a:rPr lang="zh-CN" altLang="en-US" sz="2710" b="1" dirty="0">
                <a:latin typeface="Arial" panose="020B0604020202020204" pitchFamily="34" charset="0"/>
                <a:ea typeface="黑体" panose="02010600030101010101" pitchFamily="49" charset="-122"/>
              </a:rPr>
              <a:t>（　　　　）</a:t>
            </a:r>
            <a:r>
              <a:rPr lang="zh-CN" altLang="en-US" sz="2710" b="1" dirty="0">
                <a:solidFill>
                  <a:srgbClr val="CC33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鹄舫  </a:t>
            </a:r>
            <a:r>
              <a:rPr lang="zh-CN" altLang="en-US" sz="2710" b="1" dirty="0">
                <a:latin typeface="Arial" panose="020B0604020202020204" pitchFamily="34" charset="0"/>
                <a:ea typeface="黑体" panose="02010600030101010101" pitchFamily="49" charset="-122"/>
              </a:rPr>
              <a:t>（　　　　　）</a:t>
            </a:r>
            <a:endParaRPr lang="zh-CN" altLang="en-US" sz="271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710" b="1" dirty="0">
                <a:solidFill>
                  <a:srgbClr val="CC33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踯躅</a:t>
            </a:r>
            <a:r>
              <a:rPr lang="zh-CN" altLang="en-US" sz="2710" b="1" dirty="0">
                <a:latin typeface="Arial" panose="020B0604020202020204" pitchFamily="34" charset="0"/>
                <a:ea typeface="黑体" panose="02010600030101010101" pitchFamily="49" charset="-122"/>
              </a:rPr>
              <a:t>（　　　　　）　</a:t>
            </a:r>
            <a:r>
              <a:rPr lang="zh-CN" altLang="en-US" sz="2710" b="1" dirty="0">
                <a:solidFill>
                  <a:srgbClr val="CC33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踟蹰</a:t>
            </a:r>
            <a:r>
              <a:rPr lang="zh-CN" altLang="en-US" sz="2710" b="1" dirty="0">
                <a:latin typeface="Arial" panose="020B0604020202020204" pitchFamily="34" charset="0"/>
                <a:ea typeface="黑体" panose="02010600030101010101" pitchFamily="49" charset="-122"/>
              </a:rPr>
              <a:t>（　　　　　）</a:t>
            </a:r>
            <a:endParaRPr lang="zh-CN" altLang="en-US" sz="271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710" b="1" dirty="0">
                <a:solidFill>
                  <a:srgbClr val="CC33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賫</a:t>
            </a:r>
            <a:r>
              <a:rPr lang="zh-CN" altLang="en-US" sz="2710" b="1" dirty="0">
                <a:latin typeface="Arial" panose="020B0604020202020204" pitchFamily="34" charset="0"/>
                <a:ea typeface="黑体" panose="02010600030101010101" pitchFamily="49" charset="-122"/>
              </a:rPr>
              <a:t>（　　　　　）　　</a:t>
            </a:r>
            <a:r>
              <a:rPr lang="zh-CN" altLang="en-US" sz="2710" b="1" dirty="0">
                <a:solidFill>
                  <a:srgbClr val="CC33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鲑</a:t>
            </a:r>
            <a:r>
              <a:rPr lang="zh-CN" altLang="en-US" sz="2710" b="1" dirty="0">
                <a:latin typeface="Arial" panose="020B0604020202020204" pitchFamily="34" charset="0"/>
                <a:ea typeface="黑体" panose="02010600030101010101" pitchFamily="49" charset="-122"/>
              </a:rPr>
              <a:t>（　　　　　）</a:t>
            </a:r>
            <a:endParaRPr lang="zh-CN" altLang="en-US" sz="271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710" b="1" dirty="0">
                <a:solidFill>
                  <a:srgbClr val="CC33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聘</a:t>
            </a:r>
            <a:r>
              <a:rPr lang="zh-CN" altLang="en-US" sz="2710" b="1" dirty="0">
                <a:latin typeface="Arial" panose="020B0604020202020204" pitchFamily="34" charset="0"/>
                <a:ea typeface="黑体" panose="02010600030101010101" pitchFamily="49" charset="-122"/>
              </a:rPr>
              <a:t>礼（　　　　　）   </a:t>
            </a:r>
            <a:r>
              <a:rPr lang="zh-CN" altLang="en-US" sz="2710" b="1" dirty="0">
                <a:solidFill>
                  <a:srgbClr val="CC33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磐</a:t>
            </a:r>
            <a:r>
              <a:rPr lang="zh-CN" altLang="en-US" sz="2710" b="1" dirty="0">
                <a:latin typeface="Arial" panose="020B0604020202020204" pitchFamily="34" charset="0"/>
                <a:ea typeface="黑体" panose="02010600030101010101" pitchFamily="49" charset="-122"/>
              </a:rPr>
              <a:t>石（　　　　　）</a:t>
            </a:r>
            <a:endParaRPr lang="zh-CN" altLang="en-US" sz="271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710" b="1" dirty="0">
                <a:solidFill>
                  <a:srgbClr val="CC33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冥</a:t>
            </a:r>
            <a:r>
              <a:rPr lang="zh-CN" altLang="en-US" sz="2710" b="1" dirty="0">
                <a:latin typeface="Arial" panose="020B0604020202020204" pitchFamily="34" charset="0"/>
                <a:ea typeface="黑体" panose="02010600030101010101" pitchFamily="49" charset="-122"/>
              </a:rPr>
              <a:t>冥（　　　　　）   摧</a:t>
            </a:r>
            <a:r>
              <a:rPr lang="zh-CN" altLang="en-US" sz="2710" b="1" dirty="0">
                <a:solidFill>
                  <a:srgbClr val="CC33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藏</a:t>
            </a:r>
            <a:r>
              <a:rPr lang="zh-CN" altLang="en-US" sz="2710" b="1" dirty="0">
                <a:latin typeface="Arial" panose="020B0604020202020204" pitchFamily="34" charset="0"/>
                <a:ea typeface="黑体" panose="02010600030101010101" pitchFamily="49" charset="-122"/>
              </a:rPr>
              <a:t>（　　　　　） </a:t>
            </a:r>
            <a:endParaRPr lang="zh-CN" altLang="en-US" sz="271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710" b="1" dirty="0">
                <a:solidFill>
                  <a:srgbClr val="CC33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奄</a:t>
            </a:r>
            <a:r>
              <a:rPr lang="zh-CN" altLang="en-US" sz="2710" b="1" dirty="0">
                <a:latin typeface="Arial" panose="020B0604020202020204" pitchFamily="34" charset="0"/>
                <a:ea typeface="黑体" panose="02010600030101010101" pitchFamily="49" charset="-122"/>
              </a:rPr>
              <a:t>奄（　　　　　）   </a:t>
            </a:r>
            <a:r>
              <a:rPr lang="zh-CN" altLang="en-US" sz="2710" b="1" dirty="0">
                <a:solidFill>
                  <a:srgbClr val="CC33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仕宦</a:t>
            </a:r>
            <a:r>
              <a:rPr lang="zh-CN" altLang="en-US" sz="2710" b="1" dirty="0">
                <a:latin typeface="Arial" panose="020B0604020202020204" pitchFamily="34" charset="0"/>
                <a:ea typeface="黑体" panose="02010600030101010101" pitchFamily="49" charset="-122"/>
              </a:rPr>
              <a:t>（　　　　　）</a:t>
            </a:r>
            <a:endParaRPr lang="zh-CN" altLang="en-US" sz="271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710" b="1" dirty="0">
                <a:solidFill>
                  <a:srgbClr val="CC33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哽咽</a:t>
            </a:r>
            <a:r>
              <a:rPr lang="zh-CN" altLang="en-US" sz="2710" b="1" dirty="0">
                <a:latin typeface="Arial" panose="020B0604020202020204" pitchFamily="34" charset="0"/>
                <a:ea typeface="黑体" panose="02010600030101010101" pitchFamily="49" charset="-122"/>
              </a:rPr>
              <a:t>（　　　　　）  </a:t>
            </a:r>
            <a:r>
              <a:rPr lang="zh-CN" altLang="en-US" sz="2710" b="1" dirty="0">
                <a:solidFill>
                  <a:srgbClr val="CC33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窈窕</a:t>
            </a:r>
            <a:r>
              <a:rPr lang="zh-CN" altLang="en-US" sz="2710" b="1" dirty="0">
                <a:latin typeface="Arial" panose="020B0604020202020204" pitchFamily="34" charset="0"/>
                <a:ea typeface="黑体" panose="02010600030101010101" pitchFamily="49" charset="-122"/>
              </a:rPr>
              <a:t>（　　　　　）</a:t>
            </a:r>
            <a:endParaRPr lang="zh-CN" altLang="en-US" sz="271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710" b="1" dirty="0">
                <a:solidFill>
                  <a:srgbClr val="CC33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便</a:t>
            </a:r>
            <a:r>
              <a:rPr lang="zh-CN" altLang="en-US" sz="2710" b="1" dirty="0">
                <a:latin typeface="Arial" panose="020B0604020202020204" pitchFamily="34" charset="0"/>
                <a:ea typeface="黑体" panose="02010600030101010101" pitchFamily="49" charset="-122"/>
              </a:rPr>
              <a:t>言（　　　　）      </a:t>
            </a:r>
            <a:r>
              <a:rPr lang="zh-CN" altLang="en-US" sz="2710" b="1" dirty="0">
                <a:solidFill>
                  <a:srgbClr val="CC33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络绎</a:t>
            </a:r>
            <a:r>
              <a:rPr lang="zh-CN" altLang="en-US" sz="2710" b="1" dirty="0">
                <a:latin typeface="Arial" panose="020B0604020202020204" pitchFamily="34" charset="0"/>
                <a:ea typeface="黑体" panose="02010600030101010101" pitchFamily="49" charset="-122"/>
              </a:rPr>
              <a:t>不绝（　　　   　）</a:t>
            </a:r>
            <a:endParaRPr lang="zh-CN" altLang="en-US" sz="2710" b="1" dirty="0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9461" name="文本框 19460"/>
          <p:cNvSpPr txBox="1"/>
          <p:nvPr/>
        </p:nvSpPr>
        <p:spPr>
          <a:xfrm>
            <a:off x="1765905" y="942757"/>
            <a:ext cx="2549408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　</a:t>
            </a:r>
            <a:r>
              <a:rPr lang="en-US" altLang="zh-CN" sz="2880" b="1" dirty="0" err="1">
                <a:latin typeface="Arial" panose="020B0604020202020204" pitchFamily="34" charset="0"/>
                <a:ea typeface="黑体" panose="02010600030101010101" pitchFamily="49" charset="-122"/>
              </a:rPr>
              <a:t>fǔ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9462" name="文本框 19461"/>
          <p:cNvSpPr txBox="1"/>
          <p:nvPr/>
        </p:nvSpPr>
        <p:spPr>
          <a:xfrm>
            <a:off x="5425387" y="929317"/>
            <a:ext cx="2076349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　</a:t>
            </a:r>
            <a:r>
              <a:rPr lang="en-US" altLang="zh-CN" sz="2880" b="1" dirty="0" err="1">
                <a:latin typeface="Arial" panose="020B0604020202020204" pitchFamily="34" charset="0"/>
                <a:ea typeface="黑体" panose="02010600030101010101" pitchFamily="49" charset="-122"/>
              </a:rPr>
              <a:t>pǐ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9463" name="文本框 19462"/>
          <p:cNvSpPr txBox="1"/>
          <p:nvPr/>
        </p:nvSpPr>
        <p:spPr>
          <a:xfrm>
            <a:off x="1657481" y="1478801"/>
            <a:ext cx="2549407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　</a:t>
            </a:r>
            <a:r>
              <a:rPr lang="en-US" altLang="zh-CN" sz="2880" b="1" dirty="0" err="1">
                <a:latin typeface="Arial" panose="020B0604020202020204" pitchFamily="34" charset="0"/>
                <a:ea typeface="黑体" panose="02010600030101010101" pitchFamily="49" charset="-122"/>
              </a:rPr>
              <a:t>yāo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9464" name="文本框 19463"/>
          <p:cNvSpPr txBox="1"/>
          <p:nvPr/>
        </p:nvSpPr>
        <p:spPr>
          <a:xfrm>
            <a:off x="5356377" y="1478979"/>
            <a:ext cx="2549407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　</a:t>
            </a:r>
            <a:r>
              <a:rPr lang="en-US" altLang="zh-CN" sz="2880" b="1" dirty="0" err="1">
                <a:latin typeface="Arial" panose="020B0604020202020204" pitchFamily="34" charset="0"/>
                <a:ea typeface="黑体" panose="02010600030101010101" pitchFamily="49" charset="-122"/>
              </a:rPr>
              <a:t>hú</a:t>
            </a:r>
            <a:r>
              <a:rPr lang="en-US" altLang="zh-CN" sz="2880" b="1">
                <a:latin typeface="Arial" panose="020B0604020202020204" pitchFamily="34" charset="0"/>
                <a:ea typeface="黑体" panose="02010600030101010101" pitchFamily="49" charset="-122"/>
              </a:rPr>
              <a:t> </a:t>
            </a:r>
            <a:r>
              <a:rPr lang="en-US" altLang="zh-CN" sz="2880" b="1" dirty="0" err="1">
                <a:latin typeface="Arial" panose="020B0604020202020204" pitchFamily="34" charset="0"/>
                <a:ea typeface="黑体" panose="02010600030101010101" pitchFamily="49" charset="-122"/>
              </a:rPr>
              <a:t>fǎng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9465" name="文本框 19464"/>
          <p:cNvSpPr txBox="1"/>
          <p:nvPr/>
        </p:nvSpPr>
        <p:spPr>
          <a:xfrm>
            <a:off x="1588494" y="2041444"/>
            <a:ext cx="2549408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　</a:t>
            </a:r>
            <a:r>
              <a:rPr lang="en-US" altLang="zh-CN" sz="2880" b="1" dirty="0" err="1">
                <a:latin typeface="Arial" panose="020B0604020202020204" pitchFamily="34" charset="0"/>
                <a:ea typeface="黑体" panose="02010600030101010101" pitchFamily="49" charset="-122"/>
              </a:rPr>
              <a:t>zhí</a:t>
            </a:r>
            <a:r>
              <a:rPr lang="en-US" altLang="zh-CN" sz="2880" b="1">
                <a:latin typeface="Arial" panose="020B0604020202020204" pitchFamily="34" charset="0"/>
                <a:ea typeface="黑体" panose="02010600030101010101" pitchFamily="49" charset="-122"/>
              </a:rPr>
              <a:t> </a:t>
            </a:r>
            <a:r>
              <a:rPr lang="en-US" altLang="zh-CN" sz="2880" b="1" dirty="0" err="1">
                <a:latin typeface="Arial" panose="020B0604020202020204" pitchFamily="34" charset="0"/>
                <a:ea typeface="黑体" panose="02010600030101010101" pitchFamily="49" charset="-122"/>
              </a:rPr>
              <a:t>zhú</a:t>
            </a:r>
            <a:r>
              <a:rPr lang="en-US" altLang="zh-CN" sz="2880" b="1">
                <a:latin typeface="Arial" panose="020B0604020202020204" pitchFamily="34" charset="0"/>
                <a:ea typeface="黑体" panose="02010600030101010101" pitchFamily="49" charset="-122"/>
              </a:rPr>
              <a:t> 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9466" name="文本框 19465"/>
          <p:cNvSpPr txBox="1"/>
          <p:nvPr/>
        </p:nvSpPr>
        <p:spPr>
          <a:xfrm>
            <a:off x="5356074" y="2087772"/>
            <a:ext cx="2549407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　</a:t>
            </a:r>
            <a:r>
              <a:rPr lang="en-US" altLang="zh-CN" sz="2880" b="1" dirty="0" err="1">
                <a:latin typeface="Arial" panose="020B0604020202020204" pitchFamily="34" charset="0"/>
                <a:ea typeface="黑体" panose="02010600030101010101" pitchFamily="49" charset="-122"/>
              </a:rPr>
              <a:t>chí</a:t>
            </a:r>
            <a:r>
              <a:rPr lang="en-US" altLang="zh-CN" sz="2880" b="1">
                <a:latin typeface="Arial" panose="020B0604020202020204" pitchFamily="34" charset="0"/>
                <a:ea typeface="黑体" panose="02010600030101010101" pitchFamily="49" charset="-122"/>
              </a:rPr>
              <a:t> </a:t>
            </a:r>
            <a:r>
              <a:rPr lang="en-US" altLang="zh-CN" sz="2880" b="1" dirty="0" err="1">
                <a:latin typeface="Arial" panose="020B0604020202020204" pitchFamily="34" charset="0"/>
                <a:ea typeface="黑体" panose="02010600030101010101" pitchFamily="49" charset="-122"/>
              </a:rPr>
              <a:t>chú</a:t>
            </a:r>
            <a:r>
              <a:rPr lang="en-US" altLang="zh-CN" sz="2880" b="1">
                <a:latin typeface="Arial" panose="020B0604020202020204" pitchFamily="34" charset="0"/>
                <a:ea typeface="黑体" panose="02010600030101010101" pitchFamily="49" charset="-122"/>
              </a:rPr>
              <a:t> 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9467" name="文本框 19466"/>
          <p:cNvSpPr txBox="1"/>
          <p:nvPr/>
        </p:nvSpPr>
        <p:spPr>
          <a:xfrm>
            <a:off x="1765975" y="2621942"/>
            <a:ext cx="2549408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　</a:t>
            </a:r>
            <a:r>
              <a:rPr lang="en-US" altLang="zh-CN" sz="2880" b="1" dirty="0" err="1">
                <a:latin typeface="Arial" panose="020B0604020202020204" pitchFamily="34" charset="0"/>
                <a:ea typeface="黑体" panose="02010600030101010101" pitchFamily="49" charset="-122"/>
              </a:rPr>
              <a:t>jī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9468" name="文本框 19467"/>
          <p:cNvSpPr txBox="1"/>
          <p:nvPr/>
        </p:nvSpPr>
        <p:spPr>
          <a:xfrm>
            <a:off x="5425289" y="2575614"/>
            <a:ext cx="2549407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80" b="1" dirty="0">
                <a:latin typeface="Arial" panose="020B0604020202020204" pitchFamily="34" charset="0"/>
                <a:ea typeface="黑体" panose="02010600030101010101" pitchFamily="49" charset="-122"/>
              </a:rPr>
              <a:t>　</a:t>
            </a:r>
            <a:r>
              <a:rPr lang="en-US" altLang="zh-CN" sz="2880" b="1" dirty="0" err="1">
                <a:latin typeface="Arial" panose="020B0604020202020204" pitchFamily="34" charset="0"/>
                <a:ea typeface="黑体" panose="02010600030101010101" pitchFamily="49" charset="-122"/>
              </a:rPr>
              <a:t>xié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9469" name="矩形 19468"/>
          <p:cNvSpPr/>
          <p:nvPr/>
        </p:nvSpPr>
        <p:spPr>
          <a:xfrm>
            <a:off x="2126615" y="3018790"/>
            <a:ext cx="1052830" cy="5340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en-US" sz="2880" b="1" dirty="0" err="1">
                <a:latin typeface="Times New Roman" panose="02020603050405020304" pitchFamily="18" charset="0"/>
                <a:ea typeface="黑体" panose="02010600030101010101" pitchFamily="49" charset="-122"/>
              </a:rPr>
              <a:t>pìn</a:t>
            </a:r>
            <a:endParaRPr lang="en-US" altLang="zh-CN" sz="2880" b="1"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19470" name="矩形 19469"/>
          <p:cNvSpPr/>
          <p:nvPr/>
        </p:nvSpPr>
        <p:spPr>
          <a:xfrm>
            <a:off x="5826287" y="3092030"/>
            <a:ext cx="833120" cy="5340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en-US" sz="2880" b="1" dirty="0" err="1">
                <a:latin typeface="Arial" panose="020B0604020202020204" pitchFamily="34" charset="0"/>
                <a:ea typeface="黑体" panose="02010600030101010101" pitchFamily="49" charset="-122"/>
              </a:rPr>
              <a:t>pán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9471" name="矩形 19470"/>
          <p:cNvSpPr/>
          <p:nvPr/>
        </p:nvSpPr>
        <p:spPr>
          <a:xfrm>
            <a:off x="2126414" y="3597446"/>
            <a:ext cx="1056640" cy="5340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en-US" sz="2880" b="1" dirty="0" err="1">
                <a:latin typeface="Arial" panose="020B0604020202020204" pitchFamily="34" charset="0"/>
                <a:ea typeface="黑体" panose="02010600030101010101" pitchFamily="49" charset="-122"/>
              </a:rPr>
              <a:t>míng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9472" name="矩形 19471"/>
          <p:cNvSpPr/>
          <p:nvPr/>
        </p:nvSpPr>
        <p:spPr>
          <a:xfrm>
            <a:off x="5826135" y="3625742"/>
            <a:ext cx="1016000" cy="5340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en-US" sz="2880" b="1" dirty="0" err="1">
                <a:latin typeface="Arial" panose="020B0604020202020204" pitchFamily="34" charset="0"/>
                <a:ea typeface="黑体" panose="02010600030101010101" pitchFamily="49" charset="-122"/>
              </a:rPr>
              <a:t>zàng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9473" name="矩形 19472"/>
          <p:cNvSpPr/>
          <p:nvPr/>
        </p:nvSpPr>
        <p:spPr>
          <a:xfrm>
            <a:off x="2127250" y="4090035"/>
            <a:ext cx="1055370" cy="5340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en-US" sz="2880" b="1" dirty="0" err="1">
                <a:latin typeface="Arial" panose="020B0604020202020204" pitchFamily="34" charset="0"/>
                <a:ea typeface="黑体" panose="02010600030101010101" pitchFamily="49" charset="-122"/>
              </a:rPr>
              <a:t>yăn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9474" name="矩形 19473"/>
          <p:cNvSpPr/>
          <p:nvPr/>
        </p:nvSpPr>
        <p:spPr>
          <a:xfrm>
            <a:off x="5785647" y="4175965"/>
            <a:ext cx="1056640" cy="5340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en-US" sz="2880" b="1" dirty="0" err="1">
                <a:latin typeface="Arial" panose="020B0604020202020204" pitchFamily="34" charset="0"/>
                <a:ea typeface="黑体" panose="02010600030101010101" pitchFamily="49" charset="-122"/>
              </a:rPr>
              <a:t>huàn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9475" name="矩形 19474"/>
          <p:cNvSpPr/>
          <p:nvPr/>
        </p:nvSpPr>
        <p:spPr>
          <a:xfrm>
            <a:off x="1989828" y="4723631"/>
            <a:ext cx="1463040" cy="5340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en-US" sz="2880" b="1" dirty="0" err="1">
                <a:latin typeface="Arial" panose="020B0604020202020204" pitchFamily="34" charset="0"/>
                <a:ea typeface="黑体" panose="02010600030101010101" pitchFamily="49" charset="-122"/>
              </a:rPr>
              <a:t>gěngyè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9476" name="矩形 19475"/>
          <p:cNvSpPr/>
          <p:nvPr/>
        </p:nvSpPr>
        <p:spPr>
          <a:xfrm>
            <a:off x="5785227" y="4723722"/>
            <a:ext cx="1463040" cy="5340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en-US" sz="2880" b="1" dirty="0" err="1">
                <a:latin typeface="Arial" panose="020B0604020202020204" pitchFamily="34" charset="0"/>
                <a:ea typeface="黑体" panose="02010600030101010101" pitchFamily="49" charset="-122"/>
              </a:rPr>
              <a:t>yǎotiǎo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9477" name="矩形 19476"/>
          <p:cNvSpPr/>
          <p:nvPr/>
        </p:nvSpPr>
        <p:spPr>
          <a:xfrm>
            <a:off x="1990339" y="5223127"/>
            <a:ext cx="934720" cy="5340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80" b="1" dirty="0" err="1">
                <a:latin typeface="Arial" panose="020B0604020202020204" pitchFamily="34" charset="0"/>
                <a:ea typeface="黑体" panose="02010600030101010101" pitchFamily="49" charset="-122"/>
              </a:rPr>
              <a:t>b</a:t>
            </a:r>
            <a:r>
              <a:rPr lang="en-US" altLang="en-US" sz="2880" b="1" dirty="0" err="1">
                <a:latin typeface="Arial" panose="020B0604020202020204" pitchFamily="34" charset="0"/>
                <a:ea typeface="黑体" panose="02010600030101010101" pitchFamily="49" charset="-122"/>
              </a:rPr>
              <a:t>i</a:t>
            </a:r>
            <a:r>
              <a:rPr lang="en-US" altLang="zh-CN" sz="2880" b="1" dirty="0" err="1">
                <a:latin typeface="Arial" panose="020B0604020202020204" pitchFamily="34" charset="0"/>
                <a:ea typeface="黑体" panose="02010600030101010101" pitchFamily="49" charset="-122"/>
              </a:rPr>
              <a:t>à</a:t>
            </a:r>
            <a:r>
              <a:rPr lang="en-US" altLang="en-US" sz="2880" b="1" dirty="0" err="1">
                <a:latin typeface="Arial" panose="020B0604020202020204" pitchFamily="34" charset="0"/>
                <a:ea typeface="黑体" panose="02010600030101010101" pitchFamily="49" charset="-122"/>
              </a:rPr>
              <a:t>n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9478" name="矩形 19477"/>
          <p:cNvSpPr/>
          <p:nvPr/>
        </p:nvSpPr>
        <p:spPr>
          <a:xfrm>
            <a:off x="5785582" y="5258069"/>
            <a:ext cx="1036320" cy="5340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en-US" sz="2880" b="1" dirty="0" err="1">
                <a:latin typeface="Arial" panose="020B0604020202020204" pitchFamily="34" charset="0"/>
                <a:ea typeface="黑体" panose="02010600030101010101" pitchFamily="49" charset="-122"/>
              </a:rPr>
              <a:t>luòyì</a:t>
            </a:r>
            <a:endParaRPr lang="en-US" altLang="zh-CN" sz="2880" b="1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8435" name="文本框 18434"/>
          <p:cNvSpPr txBox="1"/>
          <p:nvPr/>
        </p:nvSpPr>
        <p:spPr>
          <a:xfrm>
            <a:off x="2882850" y="10033"/>
            <a:ext cx="3233460" cy="716915"/>
          </a:xfrm>
          <a:prstGeom prst="rect">
            <a:avLst/>
          </a:prstGeom>
          <a:solidFill>
            <a:srgbClr val="FF9900"/>
          </a:solidFill>
          <a:ln w="38100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65" b="1" dirty="0">
                <a:solidFill>
                  <a:srgbClr val="993300"/>
                </a:solidFill>
                <a:latin typeface="Arial" panose="020B0604020202020204" pitchFamily="34" charset="0"/>
                <a:ea typeface="华文行楷" pitchFamily="2" charset="-122"/>
              </a:rPr>
              <a:t>读    音</a:t>
            </a:r>
            <a:endParaRPr lang="zh-CN" altLang="en-US" sz="4065" b="1" dirty="0">
              <a:solidFill>
                <a:srgbClr val="9933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19462" grpId="0"/>
      <p:bldP spid="19463" grpId="0"/>
      <p:bldP spid="19464" grpId="0"/>
      <p:bldP spid="19465" grpId="0"/>
      <p:bldP spid="19466" grpId="0"/>
      <p:bldP spid="19467" grpId="0"/>
      <p:bldP spid="19468" grpId="0"/>
      <p:bldP spid="19469" grpId="0"/>
      <p:bldP spid="19470" grpId="0"/>
      <p:bldP spid="19471" grpId="0"/>
      <p:bldP spid="19472" grpId="0"/>
      <p:bldP spid="19473" grpId="0"/>
      <p:bldP spid="19474" grpId="0"/>
      <p:bldP spid="19475" grpId="0"/>
      <p:bldP spid="19476" grpId="0"/>
      <p:bldP spid="19477" grpId="0"/>
      <p:bldP spid="19478" grpId="0"/>
      <p:bldP spid="18435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4483</Words>
  <Paragraphs>742</Paragraphs>
  <Slides>55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55</vt:i4>
      </vt:variant>
    </vt:vector>
  </HeadingPairs>
  <TitlesOfParts>
    <vt:vector size="80" baseType="lpstr">
      <vt:lpstr>Arial</vt:lpstr>
      <vt:lpstr>宋体</vt:lpstr>
      <vt:lpstr>Wingdings</vt:lpstr>
      <vt:lpstr>华文行楷</vt:lpstr>
      <vt:lpstr>黑体</vt:lpstr>
      <vt:lpstr>Times New Roman</vt:lpstr>
      <vt:lpstr>方正正粗黑简体</vt:lpstr>
      <vt:lpstr>仿宋_GB2312</vt:lpstr>
      <vt:lpstr>方正隶书_GBK</vt:lpstr>
      <vt:lpstr>微软雅黑</vt:lpstr>
      <vt:lpstr>Arial Unicode MS</vt:lpstr>
      <vt:lpstr>Calibri</vt:lpstr>
      <vt:lpstr>华文楷体</vt:lpstr>
      <vt:lpstr>幼圆</vt:lpstr>
      <vt:lpstr>隶书</vt:lpstr>
      <vt:lpstr>楷体_GB2312</vt:lpstr>
      <vt:lpstr>Office 主题</vt:lpstr>
      <vt:lpstr>1_默认设计模板</vt:lpstr>
      <vt:lpstr>2_默认设计模板</vt:lpstr>
      <vt:lpstr>3_默认设计模板</vt:lpstr>
      <vt:lpstr>4_默认设计模板</vt:lpstr>
      <vt:lpstr>5_默认设计模板</vt:lpstr>
      <vt:lpstr>6_默认设计模板</vt:lpstr>
      <vt:lpstr>7_默认设计模板</vt:lpstr>
      <vt:lpstr>12_默认设计模板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你怎样看待焦母这个人物？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愚笨的樵夫</cp:lastModifiedBy>
  <dcterms:created xsi:type="dcterms:W3CDTF">2016-12-13T07:53:00Z</dcterms:created>
  <dcterms:modified xsi:type="dcterms:W3CDTF">2017-11-24T19:25:12Z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