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5" r:id="rId4"/>
    <p:sldId id="273" r:id="rId5"/>
    <p:sldId id="274" r:id="rId6"/>
    <p:sldId id="312" r:id="rId7"/>
    <p:sldId id="276" r:id="rId8"/>
    <p:sldId id="305" r:id="rId9"/>
    <p:sldId id="313" r:id="rId10"/>
    <p:sldId id="314" r:id="rId11"/>
    <p:sldId id="277" r:id="rId12"/>
    <p:sldId id="315" r:id="rId13"/>
    <p:sldId id="285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66"/>
    <a:srgbClr val="41969D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746" y="72"/>
      </p:cViewPr>
      <p:guideLst>
        <p:guide orient="horz" pos="2163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2C45F6-7085-44C6-82F7-3427CAC0B19E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64F130-6A2B-47C4-948C-DB1C992963C7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4A941A-5EBB-48F2-9078-D588F7FA348C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D75F3-A017-4D5E-ADD6-EFE47D28A7A6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247CF-3D2B-4C45-9E8A-B250E0DDDEFF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779723-C79D-406F-82C0-3800E2A77D5D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3216B-EA3B-4348-91C1-25C2D26B6CB8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02C98C-B80B-4CFA-9C87-455D3E02A67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0463C0-2FCD-484A-88E9-41E32E7E3B07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CA799E-2E31-4976-97B1-5C86CBC94CE2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13B382-962D-46F3-AC39-0CC268280BD8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5FE9B247-E37A-46A3-B70B-9DFE1F6ADD25}" type="slidenum">
              <a:rPr lang="en-US" altLang="zh-CN"/>
            </a:fld>
            <a:endParaRPr lang="zh-CN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副标题 3073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1412875"/>
            <a:ext cx="3744913" cy="1008063"/>
          </a:xfrm>
        </p:spPr>
        <p:txBody>
          <a:bodyPr/>
          <a:lstStyle/>
          <a:p>
            <a:pPr algn="l"/>
            <a:r>
              <a:rPr lang="zh-CN" altLang="en-US" sz="8800" b="1">
                <a:ea typeface="华文行楷" panose="02010800040101010101" pitchFamily="2" charset="-122"/>
              </a:rPr>
              <a:t>氓</a:t>
            </a:r>
            <a:endParaRPr lang="zh-CN" altLang="en-US" sz="8800" b="1">
              <a:ea typeface="华文行楷" panose="02010800040101010101" pitchFamily="2" charset="-122"/>
            </a:endParaRPr>
          </a:p>
        </p:txBody>
      </p:sp>
      <p:pic>
        <p:nvPicPr>
          <p:cNvPr id="4098" name="图片 3074" descr="shijing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8767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3075" descr="so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0"/>
            <a:ext cx="1835150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3076" descr="shij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33375"/>
            <a:ext cx="633412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图片 3077" descr="conf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221163"/>
            <a:ext cx="1916113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文本框 3078"/>
          <p:cNvSpPr txBox="1">
            <a:spLocks noChangeArrowheads="1"/>
          </p:cNvSpPr>
          <p:nvPr/>
        </p:nvSpPr>
        <p:spPr bwMode="auto">
          <a:xfrm>
            <a:off x="2268538" y="4005263"/>
            <a:ext cx="66960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>
                <a:solidFill>
                  <a:srgbClr val="800000"/>
                </a:solidFill>
              </a:rPr>
              <a:t>聆 听 三 千 年 华 夏 先 民 吟 唱</a:t>
            </a:r>
            <a:br>
              <a:rPr lang="zh-CN" altLang="en-US" sz="3600" b="1" i="1">
                <a:solidFill>
                  <a:srgbClr val="800000"/>
                </a:solidFill>
              </a:rPr>
            </a:br>
            <a:r>
              <a:rPr lang="zh-CN" altLang="en-US" sz="3600" b="1" i="1">
                <a:solidFill>
                  <a:srgbClr val="800000"/>
                </a:solidFill>
              </a:rPr>
              <a:t>感 受 公 元 前 东 方 文 明 辉 煌</a:t>
            </a:r>
            <a:endParaRPr lang="zh-CN" altLang="en-US" sz="3600" b="1" i="1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0619shinv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35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0" y="228600"/>
            <a:ext cx="7772400" cy="1143000"/>
          </a:xfrm>
          <a:ln>
            <a:miter/>
          </a:ln>
        </p:spPr>
        <p:txBody>
          <a:bodyPr/>
          <a:lstStyle/>
          <a:p>
            <a:r>
              <a:rPr lang="zh-CN" altLang="en-US" sz="6600" b="1" noProof="1">
                <a:solidFill>
                  <a:srgbClr val="F79D0B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走进课文，读懂内容</a:t>
            </a:r>
            <a:endParaRPr lang="zh-CN" altLang="en-US" sz="6600" b="1" noProof="1">
              <a:solidFill>
                <a:srgbClr val="F79D0B"/>
              </a:solidFill>
              <a:effectLst>
                <a:outerShdw blurRad="38100" dist="38100" dir="2700000">
                  <a:srgbClr val="000000"/>
                </a:outerShdw>
              </a:effectLst>
              <a:ea typeface="华文新魏" panose="02010800040101010101" pitchFamily="2" charset="-122"/>
            </a:endParaRPr>
          </a:p>
        </p:txBody>
      </p:sp>
      <p:sp>
        <p:nvSpPr>
          <p:cNvPr id="11266" name="文本占位符 9218"/>
          <p:cNvSpPr>
            <a:spLocks noGrp="1" noChangeArrowheads="1"/>
          </p:cNvSpPr>
          <p:nvPr>
            <p:ph idx="1"/>
          </p:nvPr>
        </p:nvSpPr>
        <p:spPr>
          <a:xfrm>
            <a:off x="1371600" y="1488440"/>
            <a:ext cx="7772400" cy="7175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b="1">
                <a:solidFill>
                  <a:srgbClr val="AE6E06"/>
                </a:solidFill>
                <a:ea typeface="华文新魏" panose="02010800040101010101" pitchFamily="2" charset="-122"/>
              </a:rPr>
              <a:t>          </a:t>
            </a:r>
            <a:r>
              <a:rPr lang="zh-CN" altLang="en-US" sz="3600" b="1">
                <a:solidFill>
                  <a:srgbClr val="00B050"/>
                </a:solidFill>
                <a:ea typeface="华文新魏" panose="02010800040101010101" pitchFamily="2" charset="-122"/>
              </a:rPr>
              <a:t>请同学概述每一节的内容？</a:t>
            </a:r>
            <a:endParaRPr lang="zh-CN" altLang="en-US" sz="3600" b="1">
              <a:solidFill>
                <a:srgbClr val="00B050"/>
              </a:solidFill>
              <a:ea typeface="华文新魏" panose="02010800040101010101" pitchFamily="2" charset="-122"/>
            </a:endParaRPr>
          </a:p>
        </p:txBody>
      </p:sp>
      <p:sp>
        <p:nvSpPr>
          <p:cNvPr id="9220" name="文本框 9219"/>
          <p:cNvSpPr txBox="1">
            <a:spLocks noChangeArrowheads="1"/>
          </p:cNvSpPr>
          <p:nvPr/>
        </p:nvSpPr>
        <p:spPr bwMode="auto">
          <a:xfrm>
            <a:off x="3555365" y="5782945"/>
            <a:ext cx="6172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A12C03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第六章：今昔对比的怨恨和痛苦</a:t>
            </a:r>
            <a:endParaRPr lang="zh-CN" altLang="en-US" sz="2800" b="1">
              <a:solidFill>
                <a:srgbClr val="A12C03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1268" name="图片 9220" descr="c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1075" y="0"/>
            <a:ext cx="5429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9221" descr="back004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6429375"/>
            <a:ext cx="5715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9222" descr="Ar_02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6438900"/>
            <a:ext cx="4572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文本框 1"/>
          <p:cNvSpPr txBox="1">
            <a:spLocks noChangeArrowheads="1"/>
          </p:cNvSpPr>
          <p:nvPr/>
        </p:nvSpPr>
        <p:spPr bwMode="auto">
          <a:xfrm>
            <a:off x="941388" y="2322513"/>
            <a:ext cx="3095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453130" y="2322830"/>
            <a:ext cx="580707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A12C03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第一章：男子求婚，女子许婚</a:t>
            </a:r>
            <a:endParaRPr lang="zh-CN" altLang="en-US" sz="2800" b="1">
              <a:solidFill>
                <a:srgbClr val="A12C03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280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53130" y="2969578"/>
            <a:ext cx="49307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A12C03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第二章：男女恋人相思、结婚</a:t>
            </a: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555365" y="3689350"/>
            <a:ext cx="44497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A12C03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第三章：劝诫女子不要痴情</a:t>
            </a:r>
            <a:endParaRPr lang="zh-CN" altLang="en-US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555365" y="4335145"/>
            <a:ext cx="44497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A12C03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第四章：控诉男子移情别恋</a:t>
            </a: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525520" y="5058410"/>
            <a:ext cx="51609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A12C03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第五章：补叙多年的苦楚和处境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4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0619shinv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705" y="-1016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文本框 557057"/>
          <p:cNvSpPr txBox="1"/>
          <p:nvPr/>
        </p:nvSpPr>
        <p:spPr>
          <a:xfrm>
            <a:off x="4355465" y="620395"/>
            <a:ext cx="916940" cy="7010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0" dirty="0">
                <a:latin typeface="Times New Roman" panose="02020603050405020304" pitchFamily="18" charset="0"/>
                <a:ea typeface="隶书" panose="02010509060101010101" pitchFamily="1" charset="-122"/>
              </a:rPr>
              <a:t> </a:t>
            </a:r>
            <a:r>
              <a:rPr lang="zh-CN" altLang="en-US" sz="4000" b="0" dirty="0">
                <a:latin typeface="Times New Roman" panose="02020603050405020304" pitchFamily="18" charset="0"/>
                <a:ea typeface="隶书" panose="02010509060101010101" pitchFamily="1" charset="-122"/>
              </a:rPr>
              <a:t>氓</a:t>
            </a:r>
            <a:endParaRPr lang="zh-CN" altLang="en-US" sz="4000" b="0" dirty="0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19459" name="直接连接符 557058"/>
          <p:cNvSpPr/>
          <p:nvPr/>
        </p:nvSpPr>
        <p:spPr>
          <a:xfrm>
            <a:off x="1835150" y="1268413"/>
            <a:ext cx="5976938" cy="0"/>
          </a:xfrm>
          <a:prstGeom prst="line">
            <a:avLst/>
          </a:prstGeom>
          <a:ln w="12700" cap="sq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直接连接符 557059"/>
          <p:cNvSpPr/>
          <p:nvPr/>
        </p:nvSpPr>
        <p:spPr>
          <a:xfrm>
            <a:off x="1835150" y="1268413"/>
            <a:ext cx="0" cy="614362"/>
          </a:xfrm>
          <a:prstGeom prst="line">
            <a:avLst/>
          </a:prstGeom>
          <a:ln w="12700" cap="sq" cmpd="sng">
            <a:solidFill>
              <a:srgbClr val="000000"/>
            </a:solidFill>
            <a:prstDash val="solid"/>
            <a:round/>
            <a:headEnd type="none" w="med" len="med"/>
            <a:tailEnd type="triangle" w="sm" len="sm"/>
          </a:ln>
        </p:spPr>
        <p:txBody>
          <a:bodyPr anchor="t"/>
          <a:lstStyle/>
          <a:p>
            <a:pPr lvl="0"/>
            <a:endParaRPr lang="en-US" altLang="zh-CN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直接连接符 557060"/>
          <p:cNvSpPr/>
          <p:nvPr/>
        </p:nvSpPr>
        <p:spPr>
          <a:xfrm flipH="1">
            <a:off x="4787583" y="1268413"/>
            <a:ext cx="12700" cy="661987"/>
          </a:xfrm>
          <a:prstGeom prst="line">
            <a:avLst/>
          </a:prstGeom>
          <a:ln w="12700" cap="sq" cmpd="sng">
            <a:solidFill>
              <a:srgbClr val="000000"/>
            </a:solidFill>
            <a:prstDash val="solid"/>
            <a:round/>
            <a:headEnd type="none" w="med" len="med"/>
            <a:tailEnd type="triangle" w="sm" len="sm"/>
          </a:ln>
        </p:spPr>
        <p:txBody>
          <a:bodyPr anchor="t"/>
          <a:lstStyle/>
          <a:p>
            <a:pPr lvl="0"/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直接连接符 557061"/>
          <p:cNvSpPr/>
          <p:nvPr/>
        </p:nvSpPr>
        <p:spPr>
          <a:xfrm>
            <a:off x="7811453" y="1268413"/>
            <a:ext cx="0" cy="649287"/>
          </a:xfrm>
          <a:prstGeom prst="line">
            <a:avLst/>
          </a:prstGeom>
          <a:ln w="12700" cap="sq" cmpd="sng">
            <a:solidFill>
              <a:srgbClr val="000000"/>
            </a:solidFill>
            <a:prstDash val="solid"/>
            <a:round/>
            <a:headEnd type="none" w="med" len="med"/>
            <a:tailEnd type="triangle" w="sm" len="sm"/>
          </a:ln>
        </p:spPr>
        <p:txBody>
          <a:bodyPr anchor="t"/>
          <a:lstStyle/>
          <a:p>
            <a:pPr lvl="0"/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文本框 557062"/>
          <p:cNvSpPr txBox="1"/>
          <p:nvPr/>
        </p:nvSpPr>
        <p:spPr>
          <a:xfrm>
            <a:off x="1331595" y="1988820"/>
            <a:ext cx="1574165" cy="70675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>
              <a:buClr>
                <a:srgbClr val="000000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恋爱</a:t>
            </a:r>
            <a:endParaRPr lang="zh-CN" altLang="en-US" sz="40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9464" name="文本框 557063"/>
          <p:cNvSpPr txBox="1"/>
          <p:nvPr/>
        </p:nvSpPr>
        <p:spPr>
          <a:xfrm>
            <a:off x="4283710" y="1988820"/>
            <a:ext cx="1239520" cy="70675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婚变</a:t>
            </a:r>
            <a:endParaRPr lang="zh-CN" altLang="en-US" sz="40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9465" name="文本框 557064"/>
          <p:cNvSpPr txBox="1"/>
          <p:nvPr/>
        </p:nvSpPr>
        <p:spPr>
          <a:xfrm>
            <a:off x="7235825" y="1988820"/>
            <a:ext cx="1529080" cy="70675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>
              <a:buClr>
                <a:srgbClr val="000000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决绝</a:t>
            </a:r>
            <a:endParaRPr lang="zh-CN" altLang="en-US" sz="40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060" y="3932555"/>
            <a:ext cx="58991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第三、四、五章：追述婚后生活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9471" name="文本框 557070"/>
          <p:cNvSpPr txBox="1"/>
          <p:nvPr/>
        </p:nvSpPr>
        <p:spPr>
          <a:xfrm>
            <a:off x="1214120" y="2958465"/>
            <a:ext cx="5082540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 algn="l">
              <a:buClr>
                <a:srgbClr val="000000"/>
              </a:buClr>
            </a:pP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第一、二章：追述恋爱生活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9473" name="文本框 557072"/>
          <p:cNvSpPr txBox="1"/>
          <p:nvPr/>
        </p:nvSpPr>
        <p:spPr>
          <a:xfrm>
            <a:off x="1038860" y="5180965"/>
            <a:ext cx="7940675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 algn="l">
              <a:buClr>
                <a:srgbClr val="000000"/>
              </a:buClr>
            </a:pP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第六章：表示“躬自悼矣”后的感受和决心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3" grpId="0"/>
      <p:bldP spid="19464" grpId="0"/>
      <p:bldP spid="19465" grpId="0"/>
      <p:bldP spid="5" grpId="0"/>
      <p:bldP spid="19471" grpId="0"/>
      <p:bldP spid="194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0619shinv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文本占位符 11266"/>
          <p:cNvSpPr>
            <a:spLocks noGrp="1" noChangeArrowheads="1"/>
          </p:cNvSpPr>
          <p:nvPr>
            <p:ph idx="1"/>
          </p:nvPr>
        </p:nvSpPr>
        <p:spPr>
          <a:xfrm>
            <a:off x="90170" y="425450"/>
            <a:ext cx="9256713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    </a:t>
            </a:r>
            <a:r>
              <a:rPr lang="zh-CN" altLang="en-US" b="1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《</a:t>
            </a:r>
            <a:r>
              <a:rPr lang="zh-CN" altLang="en-US" sz="4000" b="1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氓》这首诗以第</a:t>
            </a:r>
            <a:r>
              <a:rPr lang="zh-CN" altLang="en-US" sz="4000" b="1" u="sng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       </a:t>
            </a:r>
            <a:r>
              <a:rPr lang="zh-CN" altLang="en-US" sz="4000" b="1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人称“我”的口吻，叙述了女 子 </a:t>
            </a:r>
            <a:r>
              <a:rPr lang="zh-CN" altLang="en-US" sz="4000" b="1" u="sng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                              </a:t>
            </a:r>
            <a:r>
              <a:rPr lang="zh-CN" altLang="en-US" sz="4000" b="1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，回忆当初</a:t>
            </a:r>
            <a:r>
              <a:rPr lang="zh-CN" altLang="en-US" sz="4000" b="1" u="sng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            、           </a:t>
            </a:r>
            <a:r>
              <a:rPr lang="zh-CN" altLang="en-US" sz="4000" b="1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的经过以及婚后的</a:t>
            </a:r>
            <a:r>
              <a:rPr lang="zh-CN" altLang="en-US" sz="4000" b="1" u="sng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            </a:t>
            </a:r>
            <a:r>
              <a:rPr lang="zh-CN" altLang="en-US" sz="4000" b="1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，诉说了自己对不幸婚姻的</a:t>
            </a:r>
            <a:r>
              <a:rPr lang="zh-CN" altLang="en-US" sz="4000" b="1" u="sng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              、          </a:t>
            </a:r>
            <a:r>
              <a:rPr lang="zh-CN" altLang="en-US" sz="4000" b="1">
                <a:solidFill>
                  <a:srgbClr val="00B050"/>
                </a:solidFill>
                <a:latin typeface="方正隶书_GBK" panose="03000509000000000000" charset="-122"/>
                <a:ea typeface="方正隶书_GBK" panose="03000509000000000000" charset="-122"/>
              </a:rPr>
              <a:t>之情。</a:t>
            </a:r>
            <a:endParaRPr lang="zh-CN" altLang="en-US" sz="4000" b="1">
              <a:solidFill>
                <a:srgbClr val="00B05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871403" y="789940"/>
            <a:ext cx="5381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88143" y="1561783"/>
            <a:ext cx="3352800" cy="700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4000" b="1" noProof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被丈夫遗弃后 </a:t>
            </a:r>
            <a:endParaRPr lang="zh-CN" altLang="en-US" sz="4000" b="1" noProof="1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05623" y="2515870"/>
            <a:ext cx="1481137" cy="701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noProof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恋爱  </a:t>
            </a:r>
            <a:endParaRPr lang="zh-CN" altLang="en-US" sz="4000" b="1" noProof="1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6443" y="2515870"/>
            <a:ext cx="1198562" cy="701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noProof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结婚</a:t>
            </a:r>
            <a:endParaRPr lang="zh-CN" altLang="en-US" sz="4000" b="1" noProof="1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9795" y="3393758"/>
            <a:ext cx="1339850" cy="700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noProof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遭遇 </a:t>
            </a:r>
            <a:endParaRPr lang="zh-CN" altLang="en-US" sz="4000" b="1" noProof="1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795" y="4250055"/>
            <a:ext cx="1339850" cy="701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noProof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 痛苦</a:t>
            </a:r>
            <a:endParaRPr lang="zh-CN" altLang="en-US" sz="4000" b="1" noProof="1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81313" y="4249738"/>
            <a:ext cx="1903412" cy="701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noProof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 悔恨    </a:t>
            </a:r>
            <a:endParaRPr lang="zh-CN" altLang="en-US" sz="4000" b="1" noProof="1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0619shinv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内容占位符 4098"/>
          <p:cNvSpPr>
            <a:spLocks noGrp="1" noChangeArrowheads="1"/>
          </p:cNvSpPr>
          <p:nvPr>
            <p:ph idx="1"/>
          </p:nvPr>
        </p:nvSpPr>
        <p:spPr>
          <a:xfrm>
            <a:off x="180340" y="462280"/>
            <a:ext cx="9237345" cy="53213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3600" b="1">
                <a:solidFill>
                  <a:srgbClr val="006C00"/>
                </a:solidFill>
                <a:ea typeface="华文新魏" panose="02010800040101010101" pitchFamily="2" charset="-122"/>
                <a:sym typeface="Arial" panose="020B0604020202020204" pitchFamily="34" charset="0"/>
              </a:rPr>
              <a:t>蒹葭苍苍，白露为霜。 </a:t>
            </a:r>
            <a:endParaRPr lang="zh-CN" altLang="en-US" sz="3600" b="1">
              <a:solidFill>
                <a:srgbClr val="006C00"/>
              </a:solidFill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zh-CN" altLang="en-US" sz="3600" b="1">
                <a:solidFill>
                  <a:srgbClr val="006C00"/>
                </a:solidFill>
                <a:ea typeface="华文新魏" panose="02010800040101010101" pitchFamily="2" charset="-122"/>
                <a:sym typeface="Arial" panose="020B0604020202020204" pitchFamily="34" charset="0"/>
              </a:rPr>
              <a:t>所谓伊人，在水一方。</a:t>
            </a:r>
            <a:endParaRPr lang="en-US" altLang="zh-CN" sz="3600" b="1">
              <a:solidFill>
                <a:srgbClr val="006C00"/>
              </a:solidFill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100" name="文本框 4099"/>
          <p:cNvSpPr txBox="1">
            <a:spLocks noChangeArrowheads="1"/>
          </p:cNvSpPr>
          <p:nvPr/>
        </p:nvSpPr>
        <p:spPr bwMode="auto">
          <a:xfrm>
            <a:off x="4873625" y="462280"/>
            <a:ext cx="6737350" cy="130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关关雎鸠，在河之洲。 </a:t>
            </a:r>
            <a:endParaRPr lang="zh-CN" altLang="en-US" sz="3600" b="1">
              <a:solidFill>
                <a:srgbClr val="FF0000"/>
              </a:solidFill>
              <a:ea typeface="华文新魏" panose="02010800040101010101" pitchFamily="2" charset="-122"/>
            </a:endParaRPr>
          </a:p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窈窕淑女，君子好逑。</a:t>
            </a:r>
            <a:endParaRPr lang="en-US" altLang="zh-CN" sz="4000" b="1">
              <a:solidFill>
                <a:srgbClr val="006C00"/>
              </a:solidFill>
              <a:ea typeface="华文新魏" panose="02010800040101010101" pitchFamily="2" charset="-122"/>
            </a:endParaRPr>
          </a:p>
        </p:txBody>
      </p:sp>
      <p:sp>
        <p:nvSpPr>
          <p:cNvPr id="4101" name="文本框 4100"/>
          <p:cNvSpPr txBox="1">
            <a:spLocks noChangeArrowheads="1"/>
          </p:cNvSpPr>
          <p:nvPr/>
        </p:nvSpPr>
        <p:spPr bwMode="auto">
          <a:xfrm>
            <a:off x="3212465" y="1932940"/>
            <a:ext cx="605599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ea typeface="华文新魏" panose="02010800040101010101" pitchFamily="2" charset="-122"/>
                <a:sym typeface="Arial" panose="020B0604020202020204" pitchFamily="34" charset="0"/>
              </a:rPr>
              <a:t>青青子衿,悠悠我心。纵我不往,子宁不嗣?</a:t>
            </a:r>
            <a:endParaRPr lang="zh-CN" altLang="en-US" sz="3600" b="1">
              <a:solidFill>
                <a:srgbClr val="7030A0"/>
              </a:solidFill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ea typeface="华文新魏" panose="02010800040101010101" pitchFamily="2" charset="-122"/>
                <a:sym typeface="Arial" panose="020B0604020202020204" pitchFamily="34" charset="0"/>
              </a:rPr>
              <a:t>青青子佩,悠悠我思。纵我不往,子宁不来?</a:t>
            </a:r>
            <a:endParaRPr lang="zh-CN" altLang="en-US" sz="3600" b="1">
              <a:solidFill>
                <a:srgbClr val="7030A0"/>
              </a:solidFill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ea typeface="华文新魏" panose="02010800040101010101" pitchFamily="2" charset="-122"/>
                <a:sym typeface="Arial" panose="020B0604020202020204" pitchFamily="34" charset="0"/>
              </a:rPr>
              <a:t>挑兮达兮,在城阙兮。一日不见,如三月兮。</a:t>
            </a:r>
            <a:r>
              <a:rPr lang="zh-CN" altLang="en-US" sz="3200" b="1">
                <a:solidFill>
                  <a:srgbClr val="006C00"/>
                </a:solidFill>
                <a:ea typeface="华文新魏" panose="02010800040101010101" pitchFamily="2" charset="-122"/>
                <a:sym typeface="Arial" panose="020B0604020202020204" pitchFamily="34" charset="0"/>
              </a:rPr>
              <a:t> </a:t>
            </a:r>
            <a:endParaRPr lang="zh-CN" altLang="en-US" sz="3200" b="1">
              <a:solidFill>
                <a:srgbClr val="006C00"/>
              </a:solidFill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5125" name="图片 4101" descr="c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1075" y="0"/>
            <a:ext cx="5429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4102" descr="back004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6429375"/>
            <a:ext cx="5715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4103" descr="Ar_02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6438900"/>
            <a:ext cx="4572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uiExpand="1" build="p"/>
      <p:bldP spid="4100" grpId="2"/>
      <p:bldP spid="41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0619shinv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标题 6146"/>
          <p:cNvSpPr>
            <a:spLocks noGrp="1"/>
          </p:cNvSpPr>
          <p:nvPr>
            <p:ph type="title"/>
          </p:nvPr>
        </p:nvSpPr>
        <p:spPr>
          <a:xfrm>
            <a:off x="0" y="0"/>
            <a:ext cx="8677275" cy="909638"/>
          </a:xfrm>
          <a:ln>
            <a:miter/>
          </a:ln>
        </p:spPr>
        <p:txBody>
          <a:bodyPr/>
          <a:lstStyle/>
          <a:p>
            <a:r>
              <a:rPr lang="en-US" altLang="x-none" sz="6000" b="1" noProof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《</a:t>
            </a:r>
            <a:r>
              <a:rPr lang="zh-CN" altLang="en-US" sz="6000" b="1" noProof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诗经常识</a:t>
            </a:r>
            <a:r>
              <a:rPr lang="en-US" altLang="x-none" sz="6000" b="1" noProof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》</a:t>
            </a:r>
            <a:endParaRPr lang="en-US" altLang="x-none" sz="6000" b="1" noProof="1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ea typeface="华文新魏" panose="02010800040101010101" pitchFamily="2" charset="-122"/>
            </a:endParaRPr>
          </a:p>
        </p:txBody>
      </p:sp>
      <p:sp>
        <p:nvSpPr>
          <p:cNvPr id="6148" name="矩形 6147"/>
          <p:cNvSpPr>
            <a:spLocks noChangeArrowheads="1"/>
          </p:cNvSpPr>
          <p:nvPr/>
        </p:nvSpPr>
        <p:spPr bwMode="auto">
          <a:xfrm>
            <a:off x="179388" y="763588"/>
            <a:ext cx="8915400" cy="547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</a:rPr>
              <a:t>1、是我国第一部</a:t>
            </a:r>
            <a:r>
              <a:rPr lang="en-US" altLang="zh-CN" sz="2800" b="1">
                <a:solidFill>
                  <a:srgbClr val="000066"/>
                </a:solidFill>
                <a:latin typeface="宋体" panose="02010600030101010101" pitchFamily="2" charset="-122"/>
              </a:rPr>
              <a:t>(      </a:t>
            </a: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</a:rPr>
              <a:t>　               </a:t>
            </a:r>
            <a:r>
              <a:rPr lang="en-US" altLang="zh-CN" sz="2800" b="1">
                <a:solidFill>
                  <a:srgbClr val="000066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</a:rPr>
              <a:t>2、《诗经》又叫《   》或《         》共（ 　　 ）篇。</a:t>
            </a:r>
            <a:endParaRPr lang="zh-CN" altLang="en-US" sz="2800" b="1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</a:rPr>
              <a:t>3、按照音乐性质（乐曲）的不同分成：</a:t>
            </a:r>
            <a:r>
              <a:rPr lang="en-US" altLang="zh-CN" sz="2800" b="1">
                <a:solidFill>
                  <a:srgbClr val="000066"/>
                </a:solidFill>
                <a:latin typeface="宋体" panose="02010600030101010101" pitchFamily="2" charset="-122"/>
              </a:rPr>
              <a:t>(                   )</a:t>
            </a:r>
            <a:endParaRPr lang="en-US" altLang="zh-CN" sz="2800" b="1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</a:rPr>
              <a:t>4、就表现手法而言分成：</a:t>
            </a:r>
            <a:r>
              <a:rPr lang="en-US" altLang="zh-CN" sz="2800" b="1">
                <a:solidFill>
                  <a:srgbClr val="000066"/>
                </a:solidFill>
                <a:latin typeface="宋体" panose="02010600030101010101" pitchFamily="2" charset="-122"/>
              </a:rPr>
              <a:t>(                  )</a:t>
            </a:r>
            <a:endParaRPr lang="en-US" altLang="zh-CN" sz="3200" b="1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</a:rPr>
              <a:t>5、</a:t>
            </a:r>
            <a:r>
              <a:rPr lang="en-US" altLang="zh-CN" sz="2800" b="1">
                <a:solidFill>
                  <a:srgbClr val="000066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</a:rPr>
              <a:t>诗经</a:t>
            </a:r>
            <a:r>
              <a:rPr lang="en-US" altLang="zh-CN" sz="2800" b="1">
                <a:solidFill>
                  <a:srgbClr val="000066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</a:rPr>
              <a:t>以四言为主，兼有杂言。结构上多采用（           ）的形式加强抒情效果。</a:t>
            </a:r>
            <a:endParaRPr lang="zh-CN" altLang="en-US" sz="2800" b="1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</a:rPr>
              <a:t>6、</a:t>
            </a:r>
            <a:r>
              <a:rPr lang="en-US" altLang="zh-CN" sz="2800" b="1">
                <a:solidFill>
                  <a:srgbClr val="000066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</a:rPr>
              <a:t>诗经</a:t>
            </a:r>
            <a:r>
              <a:rPr lang="en-US" altLang="zh-CN" sz="2800" b="1">
                <a:solidFill>
                  <a:srgbClr val="000066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</a:rPr>
              <a:t>是中国（               ）主义文学的光辉起点</a:t>
            </a:r>
            <a:r>
              <a:rPr lang="en-US" altLang="zh-CN" sz="2800" b="1">
                <a:solidFill>
                  <a:srgbClr val="000066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</a:rPr>
              <a:t>和屈原浪漫主义的“骚体”作品交相辉映。</a:t>
            </a:r>
            <a:endParaRPr lang="zh-CN" altLang="en-US" sz="2800" b="1">
              <a:solidFill>
                <a:srgbClr val="000066"/>
              </a:solidFill>
              <a:latin typeface="宋体" panose="02010600030101010101" pitchFamily="2" charset="-122"/>
            </a:endParaRPr>
          </a:p>
        </p:txBody>
      </p:sp>
      <p:sp>
        <p:nvSpPr>
          <p:cNvPr id="7172" name="直接连接符 6148"/>
          <p:cNvSpPr>
            <a:spLocks noChangeShapeType="1"/>
          </p:cNvSpPr>
          <p:nvPr/>
        </p:nvSpPr>
        <p:spPr bwMode="auto">
          <a:xfrm>
            <a:off x="5943600" y="2743200"/>
            <a:ext cx="9906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直接连接符 6149"/>
          <p:cNvSpPr>
            <a:spLocks noChangeShapeType="1"/>
          </p:cNvSpPr>
          <p:nvPr/>
        </p:nvSpPr>
        <p:spPr bwMode="auto">
          <a:xfrm>
            <a:off x="5943600" y="2743200"/>
            <a:ext cx="9144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文本框 6150"/>
          <p:cNvSpPr txBox="1">
            <a:spLocks noChangeArrowheads="1"/>
          </p:cNvSpPr>
          <p:nvPr/>
        </p:nvSpPr>
        <p:spPr bwMode="auto">
          <a:xfrm>
            <a:off x="83820" y="2644140"/>
            <a:ext cx="5153660" cy="78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endParaRPr lang="zh-CN" altLang="en-US">
              <a:solidFill>
                <a:srgbClr val="7AFA7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风</a:t>
            </a: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”“ 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雅</a:t>
            </a: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颂</a:t>
            </a: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152" name="文本框 6151"/>
          <p:cNvSpPr txBox="1">
            <a:spLocks noChangeArrowheads="1"/>
          </p:cNvSpPr>
          <p:nvPr/>
        </p:nvSpPr>
        <p:spPr bwMode="auto">
          <a:xfrm>
            <a:off x="4354830" y="3178493"/>
            <a:ext cx="3498850" cy="92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zh-CN" altLang="en-US" sz="2800"/>
          </a:p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赋</a:t>
            </a: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比</a:t>
            </a: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兴</a:t>
            </a: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176" name="图片 6152" descr="c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1075" y="0"/>
            <a:ext cx="5429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图片 6153" descr="back004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6429375"/>
            <a:ext cx="5715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图片 6154" descr="Ar_02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6438900"/>
            <a:ext cx="4572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6" name="文本框 6155"/>
          <p:cNvSpPr txBox="1">
            <a:spLocks noChangeArrowheads="1"/>
          </p:cNvSpPr>
          <p:nvPr/>
        </p:nvSpPr>
        <p:spPr bwMode="auto">
          <a:xfrm>
            <a:off x="3348038" y="836613"/>
            <a:ext cx="2881312" cy="57943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8F7D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华文新魏" panose="02010800040101010101" pitchFamily="2" charset="-122"/>
              </a:rPr>
              <a:t>诗歌总集</a:t>
            </a:r>
            <a:endParaRPr lang="zh-CN" altLang="en-US" sz="3200" b="1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  <p:sp>
        <p:nvSpPr>
          <p:cNvPr id="6157" name="文本框 6156"/>
          <p:cNvSpPr txBox="1">
            <a:spLocks noChangeArrowheads="1"/>
          </p:cNvSpPr>
          <p:nvPr/>
        </p:nvSpPr>
        <p:spPr bwMode="auto">
          <a:xfrm>
            <a:off x="7237413" y="1484313"/>
            <a:ext cx="2016125" cy="57943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8F7D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华文新魏" panose="02010800040101010101" pitchFamily="2" charset="-122"/>
              </a:rPr>
              <a:t>３０５</a:t>
            </a:r>
            <a:endParaRPr lang="zh-CN" altLang="en-US" sz="3200" b="1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  <p:sp>
        <p:nvSpPr>
          <p:cNvPr id="7181" name="文本框 6157"/>
          <p:cNvSpPr txBox="1">
            <a:spLocks noChangeArrowheads="1"/>
          </p:cNvSpPr>
          <p:nvPr/>
        </p:nvSpPr>
        <p:spPr bwMode="auto">
          <a:xfrm>
            <a:off x="1187450" y="5589588"/>
            <a:ext cx="1511300" cy="57943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8F7D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3200" b="1">
              <a:ea typeface="楷体_GB2312" panose="02010609030101010101" pitchFamily="49" charset="-122"/>
            </a:endParaRPr>
          </a:p>
        </p:txBody>
      </p:sp>
      <p:sp>
        <p:nvSpPr>
          <p:cNvPr id="6159" name="文本框 6158"/>
          <p:cNvSpPr txBox="1">
            <a:spLocks noChangeArrowheads="1"/>
          </p:cNvSpPr>
          <p:nvPr/>
        </p:nvSpPr>
        <p:spPr bwMode="auto">
          <a:xfrm>
            <a:off x="3348038" y="1485900"/>
            <a:ext cx="506412" cy="5778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诗</a:t>
            </a:r>
            <a:endParaRPr lang="zh-CN" altLang="en-US" sz="32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6160" name="文本框 6159"/>
          <p:cNvSpPr txBox="1">
            <a:spLocks noChangeArrowheads="1"/>
          </p:cNvSpPr>
          <p:nvPr/>
        </p:nvSpPr>
        <p:spPr bwMode="auto">
          <a:xfrm>
            <a:off x="4716463" y="1484313"/>
            <a:ext cx="1801812" cy="57943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诗三百</a:t>
            </a:r>
            <a:endParaRPr lang="zh-CN" altLang="en-US" sz="32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6161" name="文本框 6160"/>
          <p:cNvSpPr txBox="1">
            <a:spLocks noChangeArrowheads="1"/>
          </p:cNvSpPr>
          <p:nvPr/>
        </p:nvSpPr>
        <p:spPr bwMode="auto">
          <a:xfrm>
            <a:off x="684213" y="4654550"/>
            <a:ext cx="2446337" cy="5778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重章复唱</a:t>
            </a:r>
            <a:endParaRPr lang="zh-CN" altLang="en-US" sz="32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6162" name="文本框 6161"/>
          <p:cNvSpPr txBox="1">
            <a:spLocks noChangeArrowheads="1"/>
          </p:cNvSpPr>
          <p:nvPr/>
        </p:nvSpPr>
        <p:spPr bwMode="auto">
          <a:xfrm>
            <a:off x="3565525" y="5229225"/>
            <a:ext cx="2879725" cy="5794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现实主义</a:t>
            </a:r>
            <a:endParaRPr lang="zh-CN" altLang="en-US" sz="32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51" grpId="0"/>
      <p:bldP spid="6152" grpId="0"/>
      <p:bldP spid="6156" grpId="0"/>
      <p:bldP spid="6157" grpId="0"/>
      <p:bldP spid="6159" grpId="0"/>
      <p:bldP spid="6160" grpId="0"/>
      <p:bldP spid="6161" grpId="0"/>
      <p:bldP spid="61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0619shinv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3" name="标题 7169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/>
          <a:lstStyle/>
          <a:p>
            <a:r>
              <a:rPr lang="zh-CN" altLang="en-US" sz="6000" b="1">
                <a:solidFill>
                  <a:srgbClr val="FF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诵 读 课 文</a:t>
            </a:r>
            <a:endParaRPr lang="en-US" altLang="zh-CN" sz="6000" b="1">
              <a:solidFill>
                <a:srgbClr val="FF99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1" name="内容占位符 7170"/>
          <p:cNvSpPr>
            <a:spLocks noGrp="1" noChangeArrowheads="1"/>
          </p:cNvSpPr>
          <p:nvPr>
            <p:ph idx="1"/>
          </p:nvPr>
        </p:nvSpPr>
        <p:spPr>
          <a:xfrm>
            <a:off x="3096895" y="1372870"/>
            <a:ext cx="8151813" cy="5445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0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读准字音</a:t>
            </a:r>
            <a:r>
              <a:rPr lang="zh-CN" altLang="en-US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endParaRPr lang="zh-CN" altLang="en-US" sz="2800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2" name="文本框 7171"/>
          <p:cNvSpPr txBox="1">
            <a:spLocks noChangeArrowheads="1"/>
          </p:cNvSpPr>
          <p:nvPr/>
        </p:nvSpPr>
        <p:spPr bwMode="auto">
          <a:xfrm>
            <a:off x="3785870" y="3717925"/>
            <a:ext cx="4900930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诵读提示：四言诗的诵读，一般读成“二、二”节拍，即读二字后稍作延长或停顿。</a:t>
            </a:r>
            <a:endParaRPr lang="zh-CN" altLang="en-US" sz="3200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7174" name="文本框 7173"/>
          <p:cNvSpPr txBox="1">
            <a:spLocks noChangeArrowheads="1"/>
          </p:cNvSpPr>
          <p:nvPr/>
        </p:nvSpPr>
        <p:spPr bwMode="auto">
          <a:xfrm>
            <a:off x="2764790" y="2077085"/>
            <a:ext cx="6516688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特别注意：生字、古今读音</a:t>
            </a:r>
            <a:endParaRPr lang="zh-CN" altLang="en-US" sz="3200" b="1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不同的字，音近字，通假字</a:t>
            </a:r>
            <a:endParaRPr lang="zh-CN" altLang="en-US" sz="32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8197" name="图片 7174" descr="c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1075" y="0"/>
            <a:ext cx="5429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7175" descr="back004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6429375"/>
            <a:ext cx="5715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7176" descr="Ar_02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6438900"/>
            <a:ext cx="4572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  <p:bldP spid="7172" grpId="0"/>
      <p:bldP spid="71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0619shinv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内容占位符 7170"/>
          <p:cNvSpPr>
            <a:spLocks noGrp="1" noChangeArrowheads="1"/>
          </p:cNvSpPr>
          <p:nvPr>
            <p:ph idx="1"/>
          </p:nvPr>
        </p:nvSpPr>
        <p:spPr>
          <a:xfrm>
            <a:off x="2712720" y="1417955"/>
            <a:ext cx="8151813" cy="5445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0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4000" b="1" u="heavy">
                <a:solidFill>
                  <a:srgbClr val="800000"/>
                </a:solidFill>
                <a:uFillTx/>
                <a:latin typeface="华文新魏" charset="0"/>
                <a:ea typeface="华文新魏" panose="02010800040101010101" pitchFamily="2" charset="-122"/>
              </a:rPr>
              <a:t>愆</a:t>
            </a:r>
            <a:r>
              <a:rPr lang="zh-CN" altLang="en-US" sz="4000" b="1">
                <a:solidFill>
                  <a:srgbClr val="8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期</a:t>
            </a:r>
            <a:r>
              <a:rPr lang="zh-CN" altLang="en-US" sz="2800" b="1">
                <a:solidFill>
                  <a:srgbClr val="8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endParaRPr lang="zh-CN" altLang="en-US" sz="2800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2" name="文本框 7171"/>
          <p:cNvSpPr txBox="1">
            <a:spLocks noChangeArrowheads="1"/>
          </p:cNvSpPr>
          <p:nvPr/>
        </p:nvSpPr>
        <p:spPr bwMode="auto">
          <a:xfrm>
            <a:off x="3418840" y="3760470"/>
            <a:ext cx="490093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4000" b="1" u="heavy">
                <a:solidFill>
                  <a:srgbClr val="663300"/>
                </a:solidFill>
                <a:uFillTx/>
                <a:latin typeface="华文新魏" charset="0"/>
                <a:ea typeface="华文新魏" panose="02010800040101010101" pitchFamily="2" charset="-122"/>
                <a:sym typeface="Arial" panose="020B0604020202020204" pitchFamily="34" charset="0"/>
              </a:rPr>
              <a:t>徂</a:t>
            </a:r>
            <a:r>
              <a:rPr lang="zh-CN" altLang="en-US" sz="40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尔</a:t>
            </a:r>
            <a:endParaRPr lang="zh-CN" altLang="en-US" sz="4000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7174" name="文本框 7173"/>
          <p:cNvSpPr txBox="1">
            <a:spLocks noChangeArrowheads="1"/>
          </p:cNvSpPr>
          <p:nvPr/>
        </p:nvSpPr>
        <p:spPr bwMode="auto">
          <a:xfrm>
            <a:off x="1209675" y="2492375"/>
            <a:ext cx="6516688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u="heavy">
                <a:solidFill>
                  <a:srgbClr val="800000"/>
                </a:solidFill>
                <a:uFillTx/>
                <a:ea typeface="楷体_GB2312" panose="02010609030101010101" pitchFamily="49" charset="-122"/>
              </a:rPr>
              <a:t>将</a:t>
            </a:r>
            <a:r>
              <a:rPr lang="zh-CN" altLang="en-US" sz="4000" b="1">
                <a:solidFill>
                  <a:srgbClr val="800000"/>
                </a:solidFill>
                <a:ea typeface="楷体_GB2312" panose="02010609030101010101" pitchFamily="49" charset="-122"/>
              </a:rPr>
              <a:t>子无怒</a:t>
            </a:r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 </a:t>
            </a:r>
            <a:endParaRPr lang="zh-CN" altLang="en-US" sz="32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8197" name="图片 7174" descr="c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1075" y="0"/>
            <a:ext cx="5429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7175" descr="back004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6429375"/>
            <a:ext cx="5715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7176" descr="Ar_02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6438900"/>
            <a:ext cx="4572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r>
              <a:rPr lang="en-US" altLang="zh-CN"/>
              <a:t> </a:t>
            </a:r>
            <a:r>
              <a:rPr lang="zh-CN" altLang="zh-CN" b="1">
                <a:solidFill>
                  <a:srgbClr val="FF0000"/>
                </a:solidFill>
              </a:rPr>
              <a:t>给加点的字注音</a:t>
            </a:r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3" name="内容占位符 7170"/>
          <p:cNvSpPr>
            <a:spLocks noGrp="1" noChangeArrowheads="1"/>
          </p:cNvSpPr>
          <p:nvPr/>
        </p:nvSpPr>
        <p:spPr>
          <a:xfrm>
            <a:off x="2542540" y="5280025"/>
            <a:ext cx="8151813" cy="5445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0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淇水</a:t>
            </a:r>
            <a:r>
              <a:rPr lang="zh-CN" altLang="en-US" sz="4000" b="1" u="heavy">
                <a:solidFill>
                  <a:srgbClr val="663300"/>
                </a:solidFill>
                <a:uFillTx/>
                <a:latin typeface="华文新魏" charset="0"/>
                <a:ea typeface="华文新魏" panose="02010800040101010101" pitchFamily="2" charset="-122"/>
              </a:rPr>
              <a:t>汤</a:t>
            </a:r>
            <a:r>
              <a:rPr lang="zh-CN" altLang="en-US" sz="40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汤</a:t>
            </a:r>
            <a:r>
              <a:rPr lang="zh-CN" altLang="en-US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endParaRPr lang="zh-CN" altLang="en-US" sz="2800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96305" y="1417955"/>
            <a:ext cx="134810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>
                <a:solidFill>
                  <a:srgbClr val="00B050"/>
                </a:solidFill>
              </a:rPr>
              <a:t> qiān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04865" y="2492375"/>
            <a:ext cx="17716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>
                <a:solidFill>
                  <a:srgbClr val="00B050"/>
                </a:solidFill>
              </a:rPr>
              <a:t>  qiāng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56325" y="3760470"/>
            <a:ext cx="92392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 </a:t>
            </a:r>
            <a:r>
              <a:rPr lang="zh-CN" altLang="en-US" sz="4000">
                <a:solidFill>
                  <a:srgbClr val="00B050"/>
                </a:solidFill>
              </a:rPr>
              <a:t> cú</a:t>
            </a:r>
            <a:endParaRPr lang="zh-CN" altLang="en-US" sz="400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05550" y="5118100"/>
            <a:ext cx="16306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 </a:t>
            </a:r>
            <a:r>
              <a:rPr lang="zh-CN" altLang="en-US" sz="4000">
                <a:solidFill>
                  <a:srgbClr val="00B050"/>
                </a:solidFill>
              </a:rPr>
              <a:t>shāng</a:t>
            </a:r>
            <a:endParaRPr lang="zh-CN" altLang="en-US" sz="40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  <p:bldP spid="7172" grpId="0"/>
      <p:bldP spid="7174" grpId="0"/>
      <p:bldP spid="3" grpId="0" uiExpand="1" build="p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0619shinv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7" name="标题 8193"/>
          <p:cNvSpPr>
            <a:spLocks noGrp="1" noChangeArrowheads="1"/>
          </p:cNvSpPr>
          <p:nvPr>
            <p:ph type="title"/>
          </p:nvPr>
        </p:nvSpPr>
        <p:spPr>
          <a:xfrm>
            <a:off x="2268538" y="260350"/>
            <a:ext cx="4175125" cy="719138"/>
          </a:xfrm>
        </p:spPr>
        <p:txBody>
          <a:bodyPr/>
          <a:lstStyle/>
          <a:p>
            <a:r>
              <a:rPr lang="zh-CN" altLang="en-US" b="1">
                <a:solidFill>
                  <a:srgbClr val="7030A0"/>
                </a:solidFill>
                <a:ea typeface="华文行楷" panose="02010800040101010101" pitchFamily="2" charset="-122"/>
              </a:rPr>
              <a:t>卫 风 </a:t>
            </a:r>
            <a:r>
              <a:rPr lang="en-US" altLang="zh-CN" b="1">
                <a:solidFill>
                  <a:srgbClr val="7030A0"/>
                </a:solidFill>
                <a:ea typeface="华文行楷" panose="02010800040101010101" pitchFamily="2" charset="-122"/>
              </a:rPr>
              <a:t>· </a:t>
            </a:r>
            <a:r>
              <a:rPr lang="zh-CN" altLang="en-US" b="1">
                <a:solidFill>
                  <a:srgbClr val="7030A0"/>
                </a:solidFill>
                <a:ea typeface="华文行楷" panose="02010800040101010101" pitchFamily="2" charset="-122"/>
              </a:rPr>
              <a:t>氓</a:t>
            </a:r>
            <a:endParaRPr lang="zh-CN" altLang="en-US" b="1">
              <a:solidFill>
                <a:srgbClr val="7030A0"/>
              </a:solidFill>
              <a:ea typeface="华文行楷" panose="02010800040101010101" pitchFamily="2" charset="-122"/>
            </a:endParaRPr>
          </a:p>
        </p:txBody>
      </p:sp>
      <p:sp>
        <p:nvSpPr>
          <p:cNvPr id="9218" name="文本占位符 8194"/>
          <p:cNvSpPr>
            <a:spLocks noGrp="1" noChangeArrowheads="1"/>
          </p:cNvSpPr>
          <p:nvPr>
            <p:ph idx="1"/>
          </p:nvPr>
        </p:nvSpPr>
        <p:spPr>
          <a:xfrm>
            <a:off x="468313" y="981075"/>
            <a:ext cx="8280400" cy="5616575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0000"/>
              </a:spcBef>
              <a:buFontTx/>
              <a:buNone/>
            </a:pPr>
            <a:r>
              <a:rPr lang="en-US" altLang="zh-CN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氓之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蚩蚩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，抱布贸丝。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匪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来贸丝，来即我谋。送子涉淇</a:t>
            </a:r>
            <a:r>
              <a:rPr lang="en-US" altLang="zh-CN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至于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顿丘。匪我愆期，子无良媒。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将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子无怒，秋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以为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期。</a:t>
            </a:r>
            <a:endParaRPr lang="zh-CN" altLang="en-US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buFontTx/>
              <a:buNone/>
            </a:pPr>
            <a:endParaRPr lang="zh-CN" altLang="en-US" sz="3600" b="1">
              <a:solidFill>
                <a:srgbClr val="66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buFontTx/>
              <a:buNone/>
            </a:pPr>
            <a:r>
              <a:rPr lang="zh-CN" altLang="en-US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乘彼垝垣，以望复关。不见复关，泣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涕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涟涟。既见复关</a:t>
            </a:r>
            <a:r>
              <a:rPr lang="en-US" altLang="zh-CN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载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笑载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言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。尔卜尔筮，体无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咎言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。以尔车来，以我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贿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迁。</a:t>
            </a:r>
            <a:endParaRPr lang="zh-CN" altLang="en-US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buFontTx/>
              <a:buNone/>
            </a:pPr>
            <a:r>
              <a:rPr lang="zh-CN" altLang="en-US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b="1">
              <a:solidFill>
                <a:srgbClr val="66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buFontTx/>
              <a:buNone/>
            </a:pPr>
            <a:r>
              <a:rPr lang="zh-CN" altLang="en-US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桑之未落，其叶沃若。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嗟鸠兮，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无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食桑葚！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嗟女兮，无与士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耽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！士之耽兮，犹可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也。女之耽兮，不可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也。</a:t>
            </a:r>
            <a:endParaRPr lang="zh-CN" altLang="en-US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buFontTx/>
              <a:buNone/>
            </a:pPr>
            <a:endParaRPr lang="zh-CN" altLang="en-US" b="1">
              <a:solidFill>
                <a:srgbClr val="66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buFontTx/>
              <a:buNone/>
            </a:pPr>
            <a:endParaRPr lang="zh-CN" altLang="en-US" sz="2400" b="1">
              <a:solidFill>
                <a:srgbClr val="66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0619shinv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1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7030A0"/>
                </a:solidFill>
                <a:ea typeface="华文行楷" panose="02010800040101010101" pitchFamily="2" charset="-122"/>
                <a:sym typeface="+mn-ea"/>
              </a:rPr>
              <a:t>卫 风 </a:t>
            </a:r>
            <a:r>
              <a:rPr lang="en-US" altLang="zh-CN" b="1">
                <a:solidFill>
                  <a:srgbClr val="7030A0"/>
                </a:solidFill>
                <a:ea typeface="华文行楷" panose="02010800040101010101" pitchFamily="2" charset="-122"/>
                <a:sym typeface="+mn-ea"/>
              </a:rPr>
              <a:t>· </a:t>
            </a:r>
            <a:r>
              <a:rPr lang="zh-CN" altLang="en-US" b="1">
                <a:solidFill>
                  <a:srgbClr val="7030A0"/>
                </a:solidFill>
                <a:ea typeface="华文行楷" panose="02010800040101010101" pitchFamily="2" charset="-122"/>
                <a:sym typeface="+mn-ea"/>
              </a:rPr>
              <a:t>氓</a:t>
            </a:r>
            <a:br>
              <a:rPr lang="zh-CN" altLang="en-US" b="1">
                <a:solidFill>
                  <a:srgbClr val="7030A0"/>
                </a:solidFill>
                <a:ea typeface="华文行楷" panose="02010800040101010101" pitchFamily="2" charset="-122"/>
              </a:rPr>
            </a:br>
            <a:endParaRPr lang="zh-CN" altLang="en-US"/>
          </a:p>
        </p:txBody>
      </p:sp>
      <p:sp>
        <p:nvSpPr>
          <p:cNvPr id="10242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39446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0000"/>
              </a:spcBef>
              <a:buFontTx/>
              <a:buNone/>
            </a:pPr>
            <a:r>
              <a:rPr lang="en-US" altLang="zh-CN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  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桑之落矣，其黄而陨。自我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徂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尔，三岁食贫。淇水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汤汤</a:t>
            </a:r>
            <a:r>
              <a:rPr lang="en-US" altLang="zh-CN" b="1">
                <a:solidFill>
                  <a:srgbClr val="FF99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渐车帷裳。女也不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爽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，士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贰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其行。士也罔极，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二三</a:t>
            </a:r>
            <a:r>
              <a:rPr lang="zh-CN" altLang="en-US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其德。</a:t>
            </a:r>
            <a:endParaRPr lang="zh-CN" altLang="en-US" b="1">
              <a:solidFill>
                <a:srgbClr val="6633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buFontTx/>
              <a:buNone/>
            </a:pPr>
            <a:endParaRPr lang="zh-CN" altLang="en-US" sz="3600" b="1">
              <a:solidFill>
                <a:srgbClr val="6633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buFontTx/>
              <a:buNone/>
            </a:pPr>
            <a:r>
              <a:rPr lang="zh-CN" altLang="en-US" sz="2800" b="1">
                <a:solidFill>
                  <a:srgbClr val="FF99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三岁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为妇，靡室劳矣；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夙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兴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夜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寐，靡有朝矣。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言</a:t>
            </a:r>
            <a:r>
              <a:rPr lang="zh-CN" altLang="en-US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既遂矣</a:t>
            </a:r>
            <a:r>
              <a:rPr lang="en-US" altLang="zh-CN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至于暴矣。兄弟不知，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咥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其笑矣。静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言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思之，躬自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悼</a:t>
            </a:r>
            <a:r>
              <a:rPr lang="zh-CN" altLang="en-US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矣。</a:t>
            </a:r>
            <a:endParaRPr lang="zh-CN" altLang="en-US" b="1">
              <a:solidFill>
                <a:srgbClr val="6633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buFontTx/>
              <a:buNone/>
            </a:pPr>
            <a:endParaRPr lang="zh-CN" altLang="en-US" sz="2800" b="1">
              <a:solidFill>
                <a:srgbClr val="6633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buFontTx/>
              <a:buNone/>
            </a:pP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  及尔偕老，老使我怨。淇则有岸，隰则有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泮</a:t>
            </a:r>
            <a:r>
              <a:rPr lang="zh-CN" altLang="en-US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。总角之宴</a:t>
            </a:r>
            <a:r>
              <a:rPr lang="en-US" altLang="zh-CN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言笑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晏晏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。信誓旦旦，不思其反。反是不思，亦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已</a:t>
            </a:r>
            <a:r>
              <a:rPr lang="zh-CN" altLang="en-US" sz="2800" b="1">
                <a:solidFill>
                  <a:srgbClr val="66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焉哉！</a:t>
            </a:r>
            <a:endParaRPr lang="zh-CN" altLang="en-US" sz="2800" b="1">
              <a:solidFill>
                <a:srgbClr val="6633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0619shinv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内容占位符 7170"/>
          <p:cNvSpPr>
            <a:spLocks noGrp="1" noChangeArrowheads="1"/>
          </p:cNvSpPr>
          <p:nvPr>
            <p:ph idx="1"/>
          </p:nvPr>
        </p:nvSpPr>
        <p:spPr>
          <a:xfrm>
            <a:off x="2712720" y="1417955"/>
            <a:ext cx="8151813" cy="5445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0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4000" b="1">
                <a:solidFill>
                  <a:srgbClr val="800000"/>
                </a:solidFill>
                <a:ea typeface="华文新魏" panose="02010800040101010101" pitchFamily="2" charset="-122"/>
                <a:sym typeface="+mn-ea"/>
              </a:rPr>
              <a:t>将子无怒</a:t>
            </a:r>
            <a:r>
              <a:rPr lang="zh-CN" altLang="en-US" sz="2800" b="1">
                <a:solidFill>
                  <a:srgbClr val="8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endParaRPr lang="zh-CN" altLang="en-US" sz="2800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2" name="文本框 7171"/>
          <p:cNvSpPr txBox="1">
            <a:spLocks noChangeArrowheads="1"/>
          </p:cNvSpPr>
          <p:nvPr/>
        </p:nvSpPr>
        <p:spPr bwMode="auto">
          <a:xfrm>
            <a:off x="3418840" y="3760470"/>
            <a:ext cx="490093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663300"/>
                </a:solidFill>
                <a:ea typeface="华文新魏" panose="02010800040101010101" pitchFamily="2" charset="-122"/>
                <a:sym typeface="Arial" panose="020B0604020202020204" pitchFamily="34" charset="0"/>
              </a:rPr>
              <a:t>于嗟鸠兮</a:t>
            </a:r>
            <a:endParaRPr lang="zh-CN" altLang="en-US" sz="4000" b="1">
              <a:solidFill>
                <a:srgbClr val="663300"/>
              </a:solidFill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7174" name="文本框 7173"/>
          <p:cNvSpPr txBox="1">
            <a:spLocks noChangeArrowheads="1"/>
          </p:cNvSpPr>
          <p:nvPr/>
        </p:nvSpPr>
        <p:spPr bwMode="auto">
          <a:xfrm>
            <a:off x="1209675" y="2492375"/>
            <a:ext cx="6516688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a typeface="楷体_GB2312" panose="02010609030101010101" pitchFamily="49" charset="-122"/>
              </a:rPr>
              <a:t>泣涕涟涟</a:t>
            </a:r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 </a:t>
            </a:r>
            <a:endParaRPr lang="zh-CN" altLang="en-US" sz="32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8197" name="图片 7174" descr="c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1075" y="0"/>
            <a:ext cx="5429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7175" descr="back004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6429375"/>
            <a:ext cx="5715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7176" descr="Ar_02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6438900"/>
            <a:ext cx="4572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r>
              <a:rPr lang="en-US" altLang="zh-CN"/>
              <a:t> </a:t>
            </a:r>
            <a:r>
              <a:rPr lang="zh-CN" altLang="zh-CN" b="1">
                <a:solidFill>
                  <a:srgbClr val="FF0000"/>
                </a:solidFill>
              </a:rPr>
              <a:t>检测重点字词</a:t>
            </a:r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3" name="内容占位符 7170"/>
          <p:cNvSpPr>
            <a:spLocks noGrp="1" noChangeArrowheads="1"/>
          </p:cNvSpPr>
          <p:nvPr/>
        </p:nvSpPr>
        <p:spPr>
          <a:xfrm>
            <a:off x="2542540" y="5280025"/>
            <a:ext cx="8151813" cy="5445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0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000" b="1">
                <a:solidFill>
                  <a:srgbClr val="663300"/>
                </a:solidFill>
                <a:ea typeface="华文新魏" panose="02010800040101010101" pitchFamily="2" charset="-122"/>
              </a:rPr>
              <a:t>犹可说也</a:t>
            </a:r>
            <a:r>
              <a:rPr lang="zh-CN" altLang="en-US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endParaRPr lang="zh-CN" altLang="en-US" sz="2800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96305" y="1417955"/>
            <a:ext cx="24193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>
                <a:solidFill>
                  <a:srgbClr val="00B050"/>
                </a:solidFill>
              </a:rPr>
              <a:t> </a:t>
            </a:r>
            <a:r>
              <a:rPr lang="zh-CN" altLang="en-US" sz="3200">
                <a:solidFill>
                  <a:srgbClr val="00B050"/>
                </a:solidFill>
              </a:rPr>
              <a:t>将，愿，请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04865" y="2492375"/>
            <a:ext cx="16840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>
                <a:solidFill>
                  <a:srgbClr val="00B050"/>
                </a:solidFill>
              </a:rPr>
              <a:t>  </a:t>
            </a:r>
            <a:r>
              <a:rPr lang="zh-CN" altLang="en-US" sz="3200">
                <a:solidFill>
                  <a:srgbClr val="00B050"/>
                </a:solidFill>
              </a:rPr>
              <a:t>涕，泪</a:t>
            </a:r>
            <a:endParaRPr lang="zh-CN" altLang="en-US" sz="3200">
              <a:solidFill>
                <a:srgbClr val="00B05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26125" y="3760470"/>
            <a:ext cx="29667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 </a:t>
            </a:r>
            <a:r>
              <a:rPr lang="zh-CN" altLang="en-US" sz="4000">
                <a:solidFill>
                  <a:srgbClr val="00B050"/>
                </a:solidFill>
              </a:rPr>
              <a:t>  </a:t>
            </a:r>
            <a:r>
              <a:rPr lang="zh-CN" altLang="en-US" sz="3200">
                <a:solidFill>
                  <a:srgbClr val="00B050"/>
                </a:solidFill>
              </a:rPr>
              <a:t>于，通“吁”</a:t>
            </a:r>
            <a:endParaRPr lang="zh-CN" altLang="en-US" sz="320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96305" y="5118100"/>
            <a:ext cx="28257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 </a:t>
            </a:r>
            <a:r>
              <a:rPr lang="zh-CN" altLang="en-US" sz="4000">
                <a:solidFill>
                  <a:srgbClr val="00B050"/>
                </a:solidFill>
              </a:rPr>
              <a:t> </a:t>
            </a:r>
            <a:r>
              <a:rPr lang="zh-CN" altLang="en-US" sz="3200">
                <a:solidFill>
                  <a:srgbClr val="00B050"/>
                </a:solidFill>
              </a:rPr>
              <a:t>说，通“脱”</a:t>
            </a:r>
            <a:endParaRPr lang="zh-CN" altLang="en-US" sz="32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  <p:bldP spid="7172" grpId="0"/>
      <p:bldP spid="7174" grpId="0"/>
      <p:bldP spid="3" grpId="0" uiExpand="1" build="p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0619shinv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05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内容占位符 7170"/>
          <p:cNvSpPr>
            <a:spLocks noGrp="1" noChangeArrowheads="1"/>
          </p:cNvSpPr>
          <p:nvPr>
            <p:ph idx="1"/>
          </p:nvPr>
        </p:nvSpPr>
        <p:spPr>
          <a:xfrm>
            <a:off x="2712720" y="1417955"/>
            <a:ext cx="8151813" cy="5445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0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4000" b="1">
                <a:solidFill>
                  <a:srgbClr val="800000"/>
                </a:solidFill>
                <a:ea typeface="华文新魏" panose="02010800040101010101" pitchFamily="2" charset="-122"/>
                <a:sym typeface="+mn-ea"/>
              </a:rPr>
              <a:t>女也不爽</a:t>
            </a:r>
            <a:r>
              <a:rPr lang="zh-CN" altLang="en-US" sz="2800" b="1">
                <a:solidFill>
                  <a:srgbClr val="8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endParaRPr lang="zh-CN" altLang="en-US" sz="2800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2" name="文本框 7171"/>
          <p:cNvSpPr txBox="1">
            <a:spLocks noChangeArrowheads="1"/>
          </p:cNvSpPr>
          <p:nvPr/>
        </p:nvSpPr>
        <p:spPr bwMode="auto">
          <a:xfrm>
            <a:off x="3418840" y="3760470"/>
            <a:ext cx="490093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663300"/>
                </a:solidFill>
                <a:ea typeface="华文新魏" panose="02010800040101010101" pitchFamily="2" charset="-122"/>
                <a:sym typeface="Arial" panose="020B0604020202020204" pitchFamily="34" charset="0"/>
              </a:rPr>
              <a:t>隰则有泮</a:t>
            </a:r>
            <a:endParaRPr lang="zh-CN" altLang="en-US" sz="4000" b="1">
              <a:solidFill>
                <a:srgbClr val="663300"/>
              </a:solidFill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7174" name="文本框 7173"/>
          <p:cNvSpPr txBox="1">
            <a:spLocks noChangeArrowheads="1"/>
          </p:cNvSpPr>
          <p:nvPr/>
        </p:nvSpPr>
        <p:spPr bwMode="auto">
          <a:xfrm>
            <a:off x="1209675" y="2492375"/>
            <a:ext cx="6516688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a typeface="楷体_GB2312" panose="02010609030101010101" pitchFamily="49" charset="-122"/>
              </a:rPr>
              <a:t>言既遂矣</a:t>
            </a:r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 </a:t>
            </a:r>
            <a:endParaRPr lang="zh-CN" altLang="en-US" sz="32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8197" name="图片 7174" descr="c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1075" y="0"/>
            <a:ext cx="5429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7175" descr="back004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6429375"/>
            <a:ext cx="5715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7176" descr="Ar_02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6438900"/>
            <a:ext cx="4572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r>
              <a:rPr lang="en-US" altLang="zh-CN"/>
              <a:t> </a:t>
            </a:r>
            <a:r>
              <a:rPr lang="zh-CN" altLang="zh-CN" b="1">
                <a:solidFill>
                  <a:srgbClr val="FF0000"/>
                </a:solidFill>
              </a:rPr>
              <a:t>检测重点字词</a:t>
            </a:r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3" name="内容占位符 7170"/>
          <p:cNvSpPr>
            <a:spLocks noGrp="1" noChangeArrowheads="1"/>
          </p:cNvSpPr>
          <p:nvPr/>
        </p:nvSpPr>
        <p:spPr>
          <a:xfrm>
            <a:off x="2542540" y="5280025"/>
            <a:ext cx="8151813" cy="5445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0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000" b="1">
                <a:solidFill>
                  <a:srgbClr val="663300"/>
                </a:solidFill>
                <a:ea typeface="华文新魏" panose="02010800040101010101" pitchFamily="2" charset="-122"/>
              </a:rPr>
              <a:t>总角之宴</a:t>
            </a:r>
            <a:r>
              <a:rPr lang="zh-CN" altLang="en-US" sz="28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endParaRPr lang="zh-CN" altLang="en-US" sz="2800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96305" y="1417955"/>
            <a:ext cx="20129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>
                <a:solidFill>
                  <a:srgbClr val="00B050"/>
                </a:solidFill>
              </a:rPr>
              <a:t> </a:t>
            </a:r>
            <a:r>
              <a:rPr lang="zh-CN" altLang="en-US" sz="3200">
                <a:solidFill>
                  <a:srgbClr val="00B050"/>
                </a:solidFill>
              </a:rPr>
              <a:t>爽，过错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04865" y="2492375"/>
            <a:ext cx="2090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>
                <a:solidFill>
                  <a:srgbClr val="00B050"/>
                </a:solidFill>
              </a:rPr>
              <a:t>  </a:t>
            </a:r>
            <a:r>
              <a:rPr lang="zh-CN" altLang="en-US" sz="3200">
                <a:solidFill>
                  <a:srgbClr val="00B050"/>
                </a:solidFill>
              </a:rPr>
              <a:t>言，助词</a:t>
            </a:r>
            <a:endParaRPr lang="zh-CN" altLang="en-US" sz="3200">
              <a:solidFill>
                <a:srgbClr val="00B05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26125" y="3760470"/>
            <a:ext cx="21539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 </a:t>
            </a:r>
            <a:r>
              <a:rPr lang="zh-CN" altLang="en-US" sz="4000">
                <a:solidFill>
                  <a:srgbClr val="00B050"/>
                </a:solidFill>
              </a:rPr>
              <a:t>  </a:t>
            </a:r>
            <a:r>
              <a:rPr lang="zh-CN" altLang="en-US" sz="3200">
                <a:solidFill>
                  <a:srgbClr val="00B050"/>
                </a:solidFill>
              </a:rPr>
              <a:t>言，助词</a:t>
            </a:r>
            <a:endParaRPr lang="zh-CN" altLang="en-US" sz="320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96305" y="5118100"/>
            <a:ext cx="27863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 </a:t>
            </a:r>
            <a:r>
              <a:rPr lang="zh-CN" altLang="en-US" sz="2000">
                <a:solidFill>
                  <a:srgbClr val="00B050"/>
                </a:solidFill>
              </a:rPr>
              <a:t>总角，古代少年男女把</a:t>
            </a:r>
            <a:endParaRPr lang="zh-CN" altLang="en-US" sz="2000">
              <a:solidFill>
                <a:srgbClr val="00B050"/>
              </a:solidFill>
            </a:endParaRPr>
          </a:p>
          <a:p>
            <a:pPr algn="l"/>
            <a:r>
              <a:rPr lang="zh-CN" altLang="en-US" sz="2000">
                <a:solidFill>
                  <a:srgbClr val="00B050"/>
                </a:solidFill>
              </a:rPr>
              <a:t>头发扎成丫髻，叫总角</a:t>
            </a:r>
            <a:endParaRPr lang="zh-CN" altLang="en-US" sz="20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  <p:bldP spid="7172" grpId="0"/>
      <p:bldP spid="7174" grpId="0"/>
      <p:bldP spid="3" grpId="0" uiExpand="1" build="p"/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1398</Words>
  <Application>WPS 演示</Application>
  <PresentationFormat>全屏显示(4:3)</PresentationFormat>
  <Paragraphs>168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华文行楷</vt:lpstr>
      <vt:lpstr>华文新魏</vt:lpstr>
      <vt:lpstr>楷体_GB2312</vt:lpstr>
      <vt:lpstr>黑体</vt:lpstr>
      <vt:lpstr>微软雅黑</vt:lpstr>
      <vt:lpstr>Arial Unicode MS</vt:lpstr>
      <vt:lpstr>Calibri</vt:lpstr>
      <vt:lpstr>华文新魏</vt:lpstr>
      <vt:lpstr>Latha</vt:lpstr>
      <vt:lpstr>方正隶书_GBK</vt:lpstr>
      <vt:lpstr>方正正粗黑简体</vt:lpstr>
      <vt:lpstr>隶书</vt:lpstr>
      <vt:lpstr>华文楷体</vt:lpstr>
      <vt:lpstr>默认设计模板</vt:lpstr>
      <vt:lpstr>PowerPoint 演示文稿</vt:lpstr>
      <vt:lpstr>PowerPoint 演示文稿</vt:lpstr>
      <vt:lpstr>温故知新：《诗经常识》</vt:lpstr>
      <vt:lpstr>一、诵读课文</vt:lpstr>
      <vt:lpstr>诵 读 课 文</vt:lpstr>
      <vt:lpstr>卫风·氓</vt:lpstr>
      <vt:lpstr>PowerPoint 演示文稿</vt:lpstr>
      <vt:lpstr> 给加点的字注音</vt:lpstr>
      <vt:lpstr> 检测重点字词</vt:lpstr>
      <vt:lpstr>走进课文，读懂内容</vt:lpstr>
      <vt:lpstr>PowerPoint 演示文稿</vt:lpstr>
      <vt:lpstr>课文总结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愚笨的樵夫</cp:lastModifiedBy>
  <cp:revision>语文备课大师【全免费】</cp:revision>
  <dcterms:created xsi:type="dcterms:W3CDTF">2017-11-15T01:30:56Z</dcterms:created>
  <dcterms:modified xsi:type="dcterms:W3CDTF">2017-11-15T02:25:33Z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