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58" r:id="rId2"/>
    <p:sldId id="264" r:id="rId3"/>
    <p:sldId id="265" r:id="rId4"/>
    <p:sldId id="373" r:id="rId5"/>
    <p:sldId id="370" r:id="rId6"/>
    <p:sldId id="363" r:id="rId7"/>
    <p:sldId id="374" r:id="rId8"/>
    <p:sldId id="375" r:id="rId9"/>
    <p:sldId id="376" r:id="rId10"/>
    <p:sldId id="377" r:id="rId11"/>
    <p:sldId id="378" r:id="rId12"/>
    <p:sldId id="379" r:id="rId13"/>
    <p:sldId id="380" r:id="rId14"/>
    <p:sldId id="381" r:id="rId15"/>
    <p:sldId id="382" r:id="rId16"/>
    <p:sldId id="275" r:id="rId17"/>
    <p:sldId id="361" r:id="rId18"/>
    <p:sldId id="388" r:id="rId19"/>
    <p:sldId id="389" r:id="rId20"/>
    <p:sldId id="390" r:id="rId21"/>
    <p:sldId id="391" r:id="rId22"/>
    <p:sldId id="366" r:id="rId23"/>
    <p:sldId id="270" r:id="rId24"/>
    <p:sldId id="392" r:id="rId25"/>
    <p:sldId id="393" r:id="rId26"/>
    <p:sldId id="394" r:id="rId27"/>
    <p:sldId id="395" r:id="rId28"/>
    <p:sldId id="277" r:id="rId29"/>
    <p:sldId id="396" r:id="rId30"/>
    <p:sldId id="399" r:id="rId31"/>
    <p:sldId id="365" r:id="rId32"/>
    <p:sldId id="400" r:id="rId33"/>
    <p:sldId id="368" r:id="rId34"/>
    <p:sldId id="401" r:id="rId35"/>
    <p:sldId id="402" r:id="rId36"/>
    <p:sldId id="403" r:id="rId37"/>
    <p:sldId id="369" r:id="rId38"/>
    <p:sldId id="404" r:id="rId39"/>
    <p:sldId id="405" r:id="rId40"/>
    <p:sldId id="406" r:id="rId41"/>
    <p:sldId id="407" r:id="rId42"/>
    <p:sldId id="408" r:id="rId43"/>
    <p:sldId id="409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94" autoAdjust="0"/>
  </p:normalViewPr>
  <p:slideViewPr>
    <p:cSldViewPr showGuides="1">
      <p:cViewPr varScale="1">
        <p:scale>
          <a:sx n="46" d="100"/>
          <a:sy n="46" d="100"/>
        </p:scale>
        <p:origin x="-90" y="-60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1.xml"/><Relationship Id="rId4" Type="http://schemas.openxmlformats.org/officeDocument/2006/relationships/slide" Target="../slides/slide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16.xml"/><Relationship Id="rId4" Type="http://schemas.openxmlformats.org/officeDocument/2006/relationships/slide" Target="../slides/slide2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16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16.xml"/><Relationship Id="rId4" Type="http://schemas.openxmlformats.org/officeDocument/2006/relationships/slide" Target="../slides/slide2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3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743944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500513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0" dirty="0" smtClean="0"/>
              <a:t>5</a:t>
            </a:r>
            <a:r>
              <a:rPr lang="zh-CN" altLang="zh-CN" sz="1400" b="0" dirty="0" smtClean="0"/>
              <a:t>　离　骚</a:t>
            </a:r>
            <a:endParaRPr lang="zh-CN" altLang="en-US" sz="1400" b="0" dirty="0" smtClean="0"/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5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6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en-US" altLang="zh-CN" sz="3200" b="1" dirty="0"/>
              <a:t>5</a:t>
            </a:r>
            <a:r>
              <a:rPr lang="zh-CN" altLang="zh-CN" sz="3200" dirty="0"/>
              <a:t>　</a:t>
            </a:r>
            <a:r>
              <a:rPr lang="zh-CN" altLang="zh-CN" sz="3200" b="1" dirty="0" smtClean="0"/>
              <a:t>离</a:t>
            </a:r>
            <a:r>
              <a:rPr lang="zh-CN" altLang="zh-CN" sz="3200" dirty="0" smtClean="0"/>
              <a:t>　</a:t>
            </a:r>
            <a:r>
              <a:rPr lang="zh-CN" altLang="zh-CN" sz="3200" b="1" dirty="0" smtClean="0"/>
              <a:t>骚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0784399"/>
              </p:ext>
            </p:extLst>
          </p:nvPr>
        </p:nvGraphicFramePr>
        <p:xfrm>
          <a:off x="875838" y="1286439"/>
          <a:ext cx="8128000" cy="5260677"/>
        </p:xfrm>
        <a:graphic>
          <a:graphicData uri="http://schemas.openxmlformats.org/presentationml/2006/ole">
            <p:oleObj spid="_x0000_s6157" name="文档" r:id="rId5" imgW="3839157" imgH="248372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616847" y="1351822"/>
            <a:ext cx="143794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5148" y="1888368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8088" y="2440127"/>
            <a:ext cx="178950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11844" y="2918998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4262" y="3457884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46134" y="4007976"/>
            <a:ext cx="1153192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79494" y="4486527"/>
            <a:ext cx="3150657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75700" y="5042903"/>
            <a:ext cx="88668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47569" y="5585718"/>
            <a:ext cx="3150657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67847" y="6119086"/>
            <a:ext cx="193600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356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5107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四、辨明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9823305"/>
              </p:ext>
            </p:extLst>
          </p:nvPr>
        </p:nvGraphicFramePr>
        <p:xfrm>
          <a:off x="875838" y="2014670"/>
          <a:ext cx="8128000" cy="722714"/>
        </p:xfrm>
        <a:graphic>
          <a:graphicData uri="http://schemas.openxmlformats.org/presentationml/2006/ole">
            <p:oleObj spid="_x0000_s7214" name="文档" r:id="rId5" imgW="3839157" imgH="341701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1395829"/>
              </p:ext>
            </p:extLst>
          </p:nvPr>
        </p:nvGraphicFramePr>
        <p:xfrm>
          <a:off x="312642" y="2478688"/>
          <a:ext cx="8128000" cy="1371474"/>
        </p:xfrm>
        <a:graphic>
          <a:graphicData uri="http://schemas.openxmlformats.org/presentationml/2006/ole">
            <p:oleObj spid="_x0000_s7215" name="文档" r:id="rId6" imgW="3839157" imgH="648476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218863"/>
              </p:ext>
            </p:extLst>
          </p:nvPr>
        </p:nvGraphicFramePr>
        <p:xfrm>
          <a:off x="875838" y="3835938"/>
          <a:ext cx="8128000" cy="457158"/>
        </p:xfrm>
        <a:graphic>
          <a:graphicData uri="http://schemas.openxmlformats.org/presentationml/2006/ole">
            <p:oleObj spid="_x0000_s7216" name="文档" r:id="rId7" imgW="3839157" imgH="216039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1272595"/>
              </p:ext>
            </p:extLst>
          </p:nvPr>
        </p:nvGraphicFramePr>
        <p:xfrm>
          <a:off x="312642" y="4278888"/>
          <a:ext cx="8128000" cy="1371474"/>
        </p:xfrm>
        <a:graphic>
          <a:graphicData uri="http://schemas.openxmlformats.org/presentationml/2006/ole">
            <p:oleObj spid="_x0000_s7217" name="文档" r:id="rId8" imgW="3839157" imgH="648476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293594" y="2039076"/>
            <a:ext cx="3145377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5919" y="2476650"/>
            <a:ext cx="3208599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91305" y="2928998"/>
            <a:ext cx="3145377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73693" y="3389452"/>
            <a:ext cx="2304256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30863" y="3829064"/>
            <a:ext cx="4340480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65958" y="4286031"/>
            <a:ext cx="3419926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94517" y="4725965"/>
            <a:ext cx="2860577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86991" y="5194787"/>
            <a:ext cx="2860577" cy="317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4879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07638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五、区别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78871333"/>
              </p:ext>
            </p:extLst>
          </p:nvPr>
        </p:nvGraphicFramePr>
        <p:xfrm>
          <a:off x="508000" y="1686242"/>
          <a:ext cx="8128000" cy="5260264"/>
        </p:xfrm>
        <a:graphic>
          <a:graphicData uri="http://schemas.openxmlformats.org/presentationml/2006/ole">
            <p:oleObj spid="_x0000_s8204" name="文档" r:id="rId5" imgW="3910459" imgH="25312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94474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4357949"/>
              </p:ext>
            </p:extLst>
          </p:nvPr>
        </p:nvGraphicFramePr>
        <p:xfrm>
          <a:off x="508000" y="2460387"/>
          <a:ext cx="8128000" cy="2191227"/>
        </p:xfrm>
        <a:graphic>
          <a:graphicData uri="http://schemas.openxmlformats.org/presentationml/2006/ole">
            <p:oleObj spid="_x0000_s9228" name="文档" r:id="rId5" imgW="3910459" imgH="10535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27082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六、明察句式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謇朝谇而夕替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无标识被动句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既替余以蕙纟襄兮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又申之以揽茝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吾独穷困乎此时也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步余马于兰皋兮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不吾知其亦已兮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高余冠之岌岌兮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长余佩之陆离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虽体解吾犹未变兮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无标识被动句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75413" y="2359766"/>
            <a:ext cx="163746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1194" y="2759156"/>
            <a:ext cx="163746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2117" y="3161207"/>
            <a:ext cx="163746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4084" y="3566885"/>
            <a:ext cx="1637463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43199" y="3965632"/>
            <a:ext cx="1101892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3909" y="4362038"/>
            <a:ext cx="1101892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29907" y="4764089"/>
            <a:ext cx="163808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373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447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七、积累名句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朝搴阰之木兰兮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夕揽洲之宿莽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屈原诉说自己曾因佩戴蕙草而遭到贬逐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也曾被加上采摘白芷的罪名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但他坚定地表示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亦余心之所善兮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虽九死其犹未悔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宁溘死以流亡兮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余不忍为此态也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屈原在《离骚》中表现自己同情百姓的苦难生活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并因此流泪叹息的名句是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长太息以掩涕兮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哀民生之多艰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芳与泽其杂糅兮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唯昭质其犹未亏。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民生各有所乐兮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余独好修以为常。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11441" y="2029346"/>
            <a:ext cx="1653838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5490" y="2842050"/>
            <a:ext cx="792088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790" y="3245634"/>
            <a:ext cx="1384035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4478" y="3244889"/>
            <a:ext cx="192893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2312" y="3646419"/>
            <a:ext cx="192893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2646" y="4442809"/>
            <a:ext cx="1928937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0427" y="4442809"/>
            <a:ext cx="1649302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9240" y="4846688"/>
            <a:ext cx="1909640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9240" y="5252367"/>
            <a:ext cx="1909640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838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6048126"/>
              </p:ext>
            </p:extLst>
          </p:nvPr>
        </p:nvGraphicFramePr>
        <p:xfrm>
          <a:off x="508000" y="2132856"/>
          <a:ext cx="8128000" cy="1455509"/>
        </p:xfrm>
        <a:graphic>
          <a:graphicData uri="http://schemas.openxmlformats.org/presentationml/2006/ole">
            <p:oleObj spid="_x0000_s10251" name="文档" r:id="rId6" imgW="3839157" imgH="686643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663522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诗歌通过描写诗人忠君爱民的一生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抒发了其因才见妒、遭谗被害的苦闷心情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表现了诗人追求真理、坚持正义、保持高洁品行的不屈精神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同时也深刻地揭露了以楚君为首的楚国贵族集团颠倒是非、结党营私、谗害贤能、邪恶误国的罪行。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4491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把握诗歌的思想内容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在节选部分的开始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掩涕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哀民生之多艰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。这两句形象地概括了诗人忧国忧民的博大情怀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塑造了一位爱国忧民的诗人形象。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好修姱以革几羁兮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謇朝谇而夕替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。其中有哪些原因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请从三个方面概括。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4317460"/>
              </p:ext>
            </p:extLst>
          </p:nvPr>
        </p:nvGraphicFramePr>
        <p:xfrm>
          <a:off x="508000" y="4366609"/>
          <a:ext cx="8128000" cy="1715801"/>
        </p:xfrm>
        <a:graphic>
          <a:graphicData uri="http://schemas.openxmlformats.org/presentationml/2006/ole">
            <p:oleObj spid="_x0000_s14345" name="文档" r:id="rId6" imgW="3948631" imgH="833909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548048" y="4353130"/>
            <a:ext cx="40479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小人诽谤、嫉妒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众女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谣诼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”)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548048" y="4741868"/>
            <a:ext cx="244810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浩荡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548048" y="5128013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自己不愿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同流合污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0929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节选部分第一节先说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亦余心之所善兮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虽九死其犹未悔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伏清白以死直兮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固前圣之所厚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第二节却又说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悔相道之不察兮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延伫乎吾将反。回朕车以复路兮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及行迷之未远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前后是否矛盾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不矛盾。第一节写的是诗人因正道直行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不同流合污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而遭多方沉重打击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但他心志弥坚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毫不退缩。第二节写诗人打算全身而退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高洁自守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不再在政治活动中积极进取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谋求变革。远离政坛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并不意味着放弃操守。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屈原是心忧天下、心系黎民的爱国诗人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止息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等词写出诗人怎样的内心活动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写出了诗人内心的苦苦挣扎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表现了诗人的犹豫、彷徨、苦苦思索的内心活动。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92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课文节选的两节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可以视为诗人的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其中有许多抒情性的诗句能表现诗人的高尚品德和爱国情怀。请根据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摘录原句填空。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84419524"/>
              </p:ext>
            </p:extLst>
          </p:nvPr>
        </p:nvGraphicFramePr>
        <p:xfrm>
          <a:off x="508000" y="2878391"/>
          <a:ext cx="8128000" cy="3132011"/>
        </p:xfrm>
        <a:graphic>
          <a:graphicData uri="http://schemas.openxmlformats.org/presentationml/2006/ole">
            <p:oleObj spid="_x0000_s15369" name="文档" r:id="rId6" imgW="3896774" imgH="150218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851920" y="2942522"/>
            <a:ext cx="39934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长太息以掩涕兮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哀民生之多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851920" y="3441120"/>
            <a:ext cx="39934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伏清白以死直兮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固前圣之所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851920" y="3949428"/>
            <a:ext cx="420499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宁溘死以流亡兮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余不忍为此态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851920" y="4459545"/>
            <a:ext cx="42755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民生各有所乐兮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余独好修以为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851920" y="4969632"/>
            <a:ext cx="42755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亦余心之所善兮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虽九死其犹未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5227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8699097"/>
              </p:ext>
            </p:extLst>
          </p:nvPr>
        </p:nvGraphicFramePr>
        <p:xfrm>
          <a:off x="508000" y="1680431"/>
          <a:ext cx="8128000" cy="3751138"/>
        </p:xfrm>
        <a:graphic>
          <a:graphicData uri="http://schemas.openxmlformats.org/presentationml/2006/ole">
            <p:oleObj spid="_x0000_s1040" name="文档" r:id="rId3" imgW="4001207" imgH="18464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0136107"/>
              </p:ext>
            </p:extLst>
          </p:nvPr>
        </p:nvGraphicFramePr>
        <p:xfrm>
          <a:off x="508000" y="2947023"/>
          <a:ext cx="8128000" cy="3052493"/>
        </p:xfrm>
        <a:graphic>
          <a:graphicData uri="http://schemas.openxmlformats.org/presentationml/2006/ole">
            <p:oleObj spid="_x0000_s16393" name="文档" r:id="rId6" imgW="3948631" imgH="1483105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508000" y="162880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鉴赏诗歌的表现手法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比兴手法不是《诗经》的专利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在《离骚》中也有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香草美人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提示写出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下列事物比喻的内容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27490" y="2958694"/>
            <a:ext cx="38587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蕙纟襄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揽茝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比喻品行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427490" y="3401563"/>
            <a:ext cx="29193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蛾眉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比喻美好的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427490" y="3833546"/>
            <a:ext cx="30444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绳墨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比喻准绳、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368142" y="4212422"/>
            <a:ext cx="5166185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制芰荷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集芙蓉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高余冠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长余佩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修养品德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3413359" y="5000125"/>
            <a:ext cx="36086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芳菲菲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比喻品德更加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6541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鸷鸟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各比喻什么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这种写法有何好处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指鹰、雕等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指凡鸟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它们分别比喻君子和小人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是圆凿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比喻根本不相同的两种人。这样写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既增加了诗歌的文学色彩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又形成了鲜明的对照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使诗歌充满浓厚的浪漫主义色彩。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《离骚》中多用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这些兮字有什么作用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使句式参差变化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舒展自如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全诗以四句为一层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每层中又由两个用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字连接的若连若断的上下句组成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加上固定的偶句韵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使全诗一直在回环往复的旋律中进行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具有很强的节奏感。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000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《离骚》开创了我国浪漫主义诗风的先河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《离骚》的语言具有怎样的特点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可以从比喻手法的运用、对偶句式和美人香草的绚丽辞藻等角度分析。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2076284"/>
              </p:ext>
            </p:extLst>
          </p:nvPr>
        </p:nvGraphicFramePr>
        <p:xfrm>
          <a:off x="508000" y="3269978"/>
          <a:ext cx="8128000" cy="3853202"/>
        </p:xfrm>
        <a:graphic>
          <a:graphicData uri="http://schemas.openxmlformats.org/presentationml/2006/ole">
            <p:oleObj spid="_x0000_s17416" name="文档" r:id="rId6" imgW="3948631" imgH="18716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721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9767402"/>
              </p:ext>
            </p:extLst>
          </p:nvPr>
        </p:nvGraphicFramePr>
        <p:xfrm>
          <a:off x="598692" y="2448068"/>
          <a:ext cx="8128000" cy="3112708"/>
        </p:xfrm>
        <a:graphic>
          <a:graphicData uri="http://schemas.openxmlformats.org/presentationml/2006/ole">
            <p:oleObj spid="_x0000_s18439" name="文档" r:id="rId5" imgW="3839157" imgH="1470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317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下列句中加点词的解释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9325601"/>
              </p:ext>
            </p:extLst>
          </p:nvPr>
        </p:nvGraphicFramePr>
        <p:xfrm>
          <a:off x="312642" y="2276321"/>
          <a:ext cx="8128000" cy="1831992"/>
        </p:xfrm>
        <a:graphic>
          <a:graphicData uri="http://schemas.openxmlformats.org/presentationml/2006/ole">
            <p:oleObj spid="_x0000_s19463" name="文档" r:id="rId5" imgW="3839157" imgH="86487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0831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看清楚。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9566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下列对文中加点词有关含义的理解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古代第一人称代词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自汉武帝起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专用作皇帝的自称。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到朝中做官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拒绝或辞去官职。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古代有明显区分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上身穿的为衣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遮蔽下体的裙为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四面八荒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边远的地方。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自秦始皇起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专用作皇帝的自称。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6351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下列对文段内容的理解和分析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悔相道之不察兮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延伫乎吾将反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诗人后悔自己从政的人生选择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想一切从头开始。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制芰荷以为衣兮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集芙蓉以为裳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用对偶句反复强调自己高尚纯洁、光明磊落的品格。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高余冠之岌岌兮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长余佩之陆离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用夸张的服饰显示自己与众不同的高洁品格。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民生各有所乐兮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余独好修以为常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诗人将自己与一般百姓形成对比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表现自己的坚贞。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想一切从头开始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应为产生了退隐的思想。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前后两句字数不相等。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将自己与一般百姓形成对比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没有对比。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74064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将文中画横线的语句翻译成现代汉语。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步余马于兰皋兮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驰椒丘且焉止息。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不吾知其亦已兮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苟余情其信芳。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虽体解吾犹未变兮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岂余心之可惩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赶着我的马车缓缓走在长着兰草的水边高地啊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疾驰到长着椒树的山冈暂且休息。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不了解我也罢了啊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只要我的内心确实是美好的。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即使被肢解我还是不会改变啊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难道我的志向是可以因受挫而改变的吗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54862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776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二、语言运用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补写出下列句子中的空缺部分。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屈原在《离骚》中表现自己同情百姓的苦难生活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并因此流泪叹息的名句是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屈原诉说自己曾因佩戴蕙草而遭到贬逐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也曾被加上采摘白芷的罪名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但他坚定地表示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屈原在《离骚》中用比喻的手法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写出自己才能优秀却遭到嫉妒和造谣中伤的句子是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长太息以掩涕兮　哀民生之多艰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亦余心之所善兮　虽九死其犹未悔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众女嫉余之蛾眉兮　谣诼谓余以善淫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我们当前仍存在着不少认知误区。不少人将判断噪音的标准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似乎声音分贝越高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污染才越严重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但现实并非这样。是否构成噪音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本质上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只要你不想听的声音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其实都可称之为噪音。另一方面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对噪音污染程度的判定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。如《城市区域噪声标准》中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明确规定了城市五类区域的环境噪声最高限值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居住区、工业区、疗养院等区域的噪音标准往往相差很大。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45076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一、作者简介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战国时期楚国人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楚武王熊通之子屈瑕的后代。是中国最伟大的浪漫主义诗人之一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也是我国已知最早的著名诗人。他开创了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楚辞体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也开创了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香草美人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的传统。主要作品有《离骚》《九章》《九歌》《天问》等。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处结合后面的文字看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处要与前文形成照应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并注意后文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只要你不想听的声音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其实都可称之为噪音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处从后面的文字看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标准也不相同。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直接等同于声音分贝的大小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与声音分贝大小并无直接关系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要视具体环境而定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0269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9172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技法指导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比喻手法的妙用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常用的比喻有明喻、暗喻和借喻三种。所谓明喻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就是使用了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之类的比喻词的比喻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所谓暗喻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而不用比喻词的那类比喻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借喻一般只出现喻体而不出现本体。在《离骚》中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诗人大量运用了借喻手法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创造了瑰丽浪漫的诗境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表达了自己高洁的情操。如以采摘香草喻加强自身修养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佩戴香草喻保持修洁等。虽不用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却喻义自明。其次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诗人运用了不少香花、香草的名称来象征性地表现政治的、思想意识方面的比较抽象的概念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不仅使作品含蓄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长于韵味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而且从直觉上增加了作品的色彩美。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对点小练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请尝试运用比喻的修辞手法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自选一个话题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表达自己的某种愿望或见解。不少于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是一股和煦的春风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能消融凝结在人们心中的坚冰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谅解是一束温暖的阳光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能驱散积聚在人们心头的阴云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谅解是一场绵绵的春雨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能洗涤飘落在人们心头的尘埃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谅解是一阵柔和的清风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能熄灭堆积在人们心中的怒火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谅解是一滴晶莹的甘露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能滋润人们心中干涸的土地。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0185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0511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感悟高洁情操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路曼曼其修远兮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吾将上下而求索。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不戚戚于贫贱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不汲汲于富贵。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壮心未与年俱老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死去犹能作鬼雄。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人生自古谁无死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留取丹心照汗青。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文天祥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如烟往事俱忘却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心底无私天地宽。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善性是难能可贵的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也是高尚和值得称赞的。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亚里士多德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为了高尚的目标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多大的代价我也愿付出。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如果不是被高尚的思想所鼓舞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那它是无益的、渺小的。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车尔尼雪夫斯基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不随波逐流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屈原是一位伟大的智者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又是一个悲剧性的人物。他生活在一个是非混淆、政治昏暗的时代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但他眷恋楚国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心系君王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力主抗秦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保家卫国。他在举世混浊中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不随其流而扬其波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在众人皆醉时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不哺其糟而啜其醨。他坚守自己的心灵操守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不与浊世同流合污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自投汨罗以死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反抗黑暗的势力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践行自己崇高的理想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表达自己高洁的心志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这些都值得我们赞颂。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370473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曾子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不受鲁君之赐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曾子穿着破旧衣服耕地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鲁国国君派人送一座城给他作封邑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就用这封邑的收入添置一些好的衣服吧。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曾子不接受。使者回去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还是不接受。出使的人说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这不是先生你求别人的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而是别人送给你的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为什么不接受呢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我听说过这句话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接受别人东西的人会感到对人家有亏欠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给予别人东西的人会对人家傲慢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纵然你们给予我东西而不对我傲慢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可我自己能不觉得对别人有亏欠吗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最终也没有接受。孔子听说了这件事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曾参的话足以保全他的气节了。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8344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于谦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只留清白在人间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(1398—1457),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明大臣。幼年勤学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仰慕宋代文天祥的为人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书斋里曾悬挂文天祥的画像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画赞诗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里写有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殉国忘身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在《石灰吟》中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要留清白在人间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用隐喻的手法来寄托他的雄心壮志。一生忧国忘身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口不言功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自奉俭约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品行高洁。《明史》称赞其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忠心义烈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与日月争光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与岳飞、张煌言并称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西湖三杰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1627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拜谒屈原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祠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以一种敬畏的方式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走近了屈原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走进了这座精神圣殿。我的心灵沐浴着一种光辉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沐浴着一种皈依的意味。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屈原故里的牌坊立在一片林荫深处。透过树叶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可以看到郭沫若先生题写的大字。牌坊旁还有一条小溪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绿树绿叶为它遮去了炎炎烈日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剔尽了芜杂的尘世喧嚣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785978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走到山脚下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便开始仰望那位老人的铮铮傲骨。每向他迈进一步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心都要起伏一次。在那群雄争霸、诸侯割据的年代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依我之心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本可以做一位山野的隐士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何苦站在那汨罗河边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问天索地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忧国忧民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最后以头颅和身躯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撞上了历史的磬钟。他却这样做了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而且做得非常彻底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不可逆转。他还用他的《离骚》、他的《九歌》、他的《天问》来吟唱心中的爱国之情。他赴身汨罗是在以魂问天。汨罗无辜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江山不幸。通天的爱国之树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竟然没有立足的地方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楚天之大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放不下一具忠魂之躯。倒是这条小小的汨罗河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成了伟人的归宿。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24630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9686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屈原别无选择。作为正直的屈原、大爱的屈原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这是唯一的结果。屈原的一生是入世的、积极的。而入世的、妥协的宋玉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只是屈原的另一种结果。屈原思想只可能有着一如自身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再就是一如宋玉这两种截然相反的结果。这是屈原价值观的必然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没有任何其他的出路。可是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屈原的伟大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就在于他选择了一种入世的绝对。这就决定了我们不能用简单的生命观来阐释屈原的爱国行为。他是在用生命呼唤楚国的觉醒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呼唤整个历史走向秩序和真理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好让他身后的人不再有如他这样的境遇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他也是在用生命呼唤他的祖国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能有一个放置爱国忠魂的地方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0270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80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屈原生活在时代大动荡、社会大变革的战国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早年受楚怀王信任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任左徒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常与怀王商议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参与法律的制定。同时主持外交事务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主张联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秦。在屈原的努力下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楚国国力有所增强。但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自身性格耿直加之他人谗言与排挤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屈原逐渐被楚怀王疏远。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屈原因反对楚怀王与秦国订立盟约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被楚怀王逐出郢都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流落到汉北。屈原被流放期间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写了大量的诗歌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这些诗歌洋溢着诗人对楚地楚风的眷恋和爱民报国的热情。文字华丽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比喻新奇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内涵深刻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成为中国文学的起源之一。公元前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秦国大将白起挥兵南下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攻破了郢都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屈原在绝望和悲愤之下怀石投汨罗江而死。《离骚》是诗人在流放期间所作的一首长篇抒情诗。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14.eps" descr="id:2147490973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65370" y="1085394"/>
            <a:ext cx="1577781" cy="209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2372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他之身殁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竟如明镜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一下子就鉴出了历史的身影。百姓也是明镜。屈原的忠魂并没让那如铁的宫墙阻挡在荒郊野外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而是被那些握锄的手、摇橹的手、打鱼的手从不同的时空中伸过来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以端午、粽子、龙舟以及有关龙舟的一切习俗的方式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给予了他无限的抚慰。那些安魂的手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一直抚慰了几千年。他们的这种抚慰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何止是抚慰了一个忠魂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更抚慰了一个民族的爱心。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30490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3193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来到屈原面前。他的目光正对着我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让我感到他苦站了这么多年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就是在等待我的到来。他着广袖长袍翘头履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那褶皱竟如破冰冷流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使他显得有几分苍凉和孤独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而合了祠牌上那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的意境。他是青铜的。但是我分明看到了他的面部肌肉在颤动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嘴在沉吟。好在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他和他的祠静卧在那些橘树丛中。祠顶用的是琉璃瓦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廊柱是深红色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整个祠依山傍水。祠里依次立着他的文献碑刻。那字是铁笔银钩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那诗是千年不朽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那石是本色质朴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那气象是绯红云雾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是万古流芳。咀嚼着他用生命熔铸的诗章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我如获大释。此时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这祠已经成为每个爱国之士的朝圣之地。屈原文学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无疑也成了中华民族的一笔巨大财富。当屈原的爱国之志打不通楚国宫廷的厚墙时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他竟在思想的墙壁上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凿通了一个洞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然后把毕生的意志射到文学的屋子里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成就了一座辉煌的文学殿堂。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9027153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00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敬畏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圣殿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沐浴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皈依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奠定了情感基调。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描写屈原故里的景色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宁静而安详。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概述屈原的人生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写得慷慨激昂。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以头颅和身躯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撞上了历史的磬钟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也撞响了一个名字和一种品格。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分析屈原的选择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昭示其品格的伟大。分析深刻透彻。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4242767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本文虽是一篇凭吊先贤的记游散文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但写景的文字很少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多是对屈原品格精神的分析评价。这样更能显示出作者的情感取向。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作者想象和联想的能力十分高超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无论是写人们对屈原的纪念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还是自己对屈原精神的感悟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美不胜收。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276620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33330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5284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他之身殁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竟如明镜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百姓也是明镜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含义一样吗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文章最后一段对屈原祠里的文献碑刻的描写有何特点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请简要分析这样写的作用。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含义不一样。说屈原的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是因为后人从他的死中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看到了历史的真实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说百姓是明镜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是因为百姓能辨别出屈原的忠魂。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对屈原祠里的文献碑刻的描写运用了排比句式。借对字体的遒劲、诗歌的不朽、石质的朴素、气象的绯红等的描写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来烘托并歌颂屈原朴实坚贞的爱国思想与万古流芳的精神。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9014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屈原创造的一种诗体。它运用楚地的诗歌形式、方言声韵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描写楚地的风土人情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具有浓厚的地方色彩。汉代时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刘向把屈原的作品及宋玉等人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承袭屈赋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的作品编辑成集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名为《楚辞》。《楚辞》是继《诗经》之后对我国文学具有深远影响的又一部诗歌总集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也是我国第一部浪漫主义诗歌总集。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41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493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3380641"/>
              </p:ext>
            </p:extLst>
          </p:nvPr>
        </p:nvGraphicFramePr>
        <p:xfrm>
          <a:off x="508000" y="1700808"/>
          <a:ext cx="8128000" cy="4885413"/>
        </p:xfrm>
        <a:graphic>
          <a:graphicData uri="http://schemas.openxmlformats.org/presentationml/2006/ole">
            <p:oleObj spid="_x0000_s2061" name="文档" r:id="rId5" imgW="3896414" imgH="23407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30987964"/>
              </p:ext>
            </p:extLst>
          </p:nvPr>
        </p:nvGraphicFramePr>
        <p:xfrm>
          <a:off x="508000" y="2092032"/>
          <a:ext cx="8128000" cy="2927935"/>
        </p:xfrm>
        <a:graphic>
          <a:graphicData uri="http://schemas.openxmlformats.org/presentationml/2006/ole">
            <p:oleObj spid="_x0000_s3085" name="文档" r:id="rId5" imgW="3896414" imgH="14031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50102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47805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二、分清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5320590"/>
              </p:ext>
            </p:extLst>
          </p:nvPr>
        </p:nvGraphicFramePr>
        <p:xfrm>
          <a:off x="312642" y="2435994"/>
          <a:ext cx="8128000" cy="2289150"/>
        </p:xfrm>
        <a:graphic>
          <a:graphicData uri="http://schemas.openxmlformats.org/presentationml/2006/ole">
            <p:oleObj spid="_x0000_s4110" name="文档" r:id="rId5" imgW="3839157" imgH="108091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814446" y="2446880"/>
            <a:ext cx="1142541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597" y="2886945"/>
            <a:ext cx="1972487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4683" y="3351637"/>
            <a:ext cx="49412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83372" y="3822635"/>
            <a:ext cx="114800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7191" y="4271862"/>
            <a:ext cx="49828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0331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8478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三、理解多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0273626"/>
              </p:ext>
            </p:extLst>
          </p:nvPr>
        </p:nvGraphicFramePr>
        <p:xfrm>
          <a:off x="875838" y="2023968"/>
          <a:ext cx="8128000" cy="3687516"/>
        </p:xfrm>
        <a:graphic>
          <a:graphicData uri="http://schemas.openxmlformats.org/presentationml/2006/ole">
            <p:oleObj spid="_x0000_s5133" name="文档" r:id="rId5" imgW="3839157" imgH="174091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756937" y="2078426"/>
            <a:ext cx="116961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9024" y="2636912"/>
            <a:ext cx="52976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65801" y="3158546"/>
            <a:ext cx="116961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34717" y="3659256"/>
            <a:ext cx="3671659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2945" y="4203510"/>
            <a:ext cx="116961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23062" y="4736419"/>
            <a:ext cx="1423705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33156" y="5277434"/>
            <a:ext cx="203261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4851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391</TotalTime>
  <Words>4090</Words>
  <Application>Microsoft Office PowerPoint</Application>
  <PresentationFormat>全屏显示(4:3)</PresentationFormat>
  <Paragraphs>246</Paragraphs>
  <Slides>43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测控设计模板14新</vt:lpstr>
      <vt:lpstr>文档</vt:lpstr>
      <vt:lpstr>5　离　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131</cp:revision>
  <dcterms:created xsi:type="dcterms:W3CDTF">2014-04-23T05:53:17Z</dcterms:created>
  <dcterms:modified xsi:type="dcterms:W3CDTF">2017-09-09T13:19:27Z</dcterms:modified>
</cp:coreProperties>
</file>