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73" r:id="rId2"/>
    <p:sldId id="263" r:id="rId3"/>
    <p:sldId id="264" r:id="rId4"/>
    <p:sldId id="311" r:id="rId5"/>
    <p:sldId id="312" r:id="rId6"/>
    <p:sldId id="316" r:id="rId7"/>
    <p:sldId id="318" r:id="rId8"/>
    <p:sldId id="319" r:id="rId9"/>
    <p:sldId id="317" r:id="rId10"/>
    <p:sldId id="320" r:id="rId11"/>
    <p:sldId id="265" r:id="rId12"/>
    <p:sldId id="323" r:id="rId13"/>
    <p:sldId id="324" r:id="rId14"/>
    <p:sldId id="322" r:id="rId15"/>
    <p:sldId id="313" r:id="rId16"/>
    <p:sldId id="326" r:id="rId17"/>
    <p:sldId id="325" r:id="rId18"/>
    <p:sldId id="314" r:id="rId19"/>
    <p:sldId id="315" r:id="rId20"/>
    <p:sldId id="327" r:id="rId21"/>
    <p:sldId id="321" r:id="rId22"/>
    <p:sldId id="328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10" r:id="rId32"/>
    <p:sldId id="338" r:id="rId33"/>
    <p:sldId id="339" r:id="rId34"/>
    <p:sldId id="340" r:id="rId35"/>
    <p:sldId id="341" r:id="rId36"/>
    <p:sldId id="342" r:id="rId37"/>
    <p:sldId id="343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0" y="-43397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60032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83621" y="1800624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课前一起预习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56176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3621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课中一起思考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2145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86498" y="2458451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课外素养提升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19966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3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1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154410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13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兰亭集序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  <p:sp>
        <p:nvSpPr>
          <p:cNvPr id="11" name="TextBox 24">
            <a:hlinkClick r:id="rId12" action="ppaction://hlinksldjump"/>
          </p:cNvPr>
          <p:cNvSpPr txBox="1"/>
          <p:nvPr userDrawn="1"/>
        </p:nvSpPr>
        <p:spPr>
          <a:xfrm>
            <a:off x="6228184" y="2587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课中一起思考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Box 27">
            <a:hlinkClick r:id="rId13" action="ppaction://hlinksldjump"/>
          </p:cNvPr>
          <p:cNvSpPr txBox="1"/>
          <p:nvPr userDrawn="1"/>
        </p:nvSpPr>
        <p:spPr>
          <a:xfrm>
            <a:off x="7596336" y="26005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课外素养提升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24">
            <a:hlinkClick r:id="rId14" action="ppaction://hlinksldjump"/>
          </p:cNvPr>
          <p:cNvSpPr txBox="1"/>
          <p:nvPr userDrawn="1"/>
        </p:nvSpPr>
        <p:spPr>
          <a:xfrm>
            <a:off x="4903549" y="2587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课前一起预习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4038968" y="98414"/>
            <a:ext cx="633507" cy="480597"/>
            <a:chOff x="366968" y="1037555"/>
            <a:chExt cx="633507" cy="400497"/>
          </a:xfrm>
        </p:grpSpPr>
        <p:sp>
          <p:nvSpPr>
            <p:cNvPr id="16" name="TextBox 22">
              <a:hlinkClick r:id="rId15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62" r:id="rId7"/>
    <p:sldLayoutId id="2147483653" r:id="rId8"/>
    <p:sldLayoutId id="2147483654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7.docx"/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8.docx"/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image" Target="../media/image17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2.docx"/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13</a:t>
            </a:r>
            <a:r>
              <a:rPr lang="zh-CN" altLang="zh-CN" dirty="0"/>
              <a:t>　</a:t>
            </a:r>
            <a:r>
              <a:rPr lang="zh-CN" altLang="zh-CN" b="1" dirty="0"/>
              <a:t>兰亭集序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67949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死生亦大矣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一死生为虚诞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会于会稽山阴之兰亭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倒装句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介宾短语后置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仰观宇宙之大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俯察品类之盛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倒装句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群贤毕至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少长咸集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是日也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天朗气清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惠风和畅。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仰观宇宙之大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俯察品类之盛。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虽无丝竹管弦之盛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一觞一咏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亦足以畅叙幽情。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仰观宇宙之大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俯察品类之盛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所以游目骋怀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足以极视听之娱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信可乐也。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或取诸怀抱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晤言一室之内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或因寄所托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放浪形骸之外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固知一死生为虚诞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齐彭殇为妄作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2096" y="1591115"/>
            <a:ext cx="862338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48474" y="1991767"/>
            <a:ext cx="862338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2488" y="2413025"/>
            <a:ext cx="2619062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0850" y="2812511"/>
            <a:ext cx="2061390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72410" y="3603214"/>
            <a:ext cx="1152024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72000" y="4003443"/>
            <a:ext cx="1839550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91776" y="4415724"/>
            <a:ext cx="1179074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54599" y="4814431"/>
            <a:ext cx="1658269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62096" y="5616799"/>
            <a:ext cx="1693880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81528" y="5616799"/>
            <a:ext cx="1693880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88986" y="6020364"/>
            <a:ext cx="1709314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178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【目标一】体会本文情景交融、叙议结合的写作手法及行文的巧妙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第一段文字在写法上有什么特点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写景抒情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叙议结合。如叙说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此地有崇山峻岭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茂林修竹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列坐其次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下面紧接着引申而论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虽无丝竹管弦之盛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亦足以畅叙幽情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下面也同样是叙议结合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是日也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天朗气清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惠风和畅。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由良辰、美景、赏心、乐事得出这样的结论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仰观宇宙之大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俯察品类之盛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所以游目骋怀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足以极视听之娱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信可乐也。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第二段中作者是围绕什么主题展开议论的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是如何逐步展开的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作者承上文的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由乐而忧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由生而死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围绕人生重大问题抒发感慨。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结尾部分从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临文嗟悼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一死生为虚诞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齐彭殇为妄作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表达了作者怎样的思想感情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这段议论中饱含感情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写出了阅读昔人兴感之作时内心苦闷伤感与古人产生共鸣。作者接上文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死生亦大矣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一死生为虚诞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齐彭殇为妄作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有生就有死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对于生死说得如此痛切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虽有悲观消极情绪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但在当时是难能可贵的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批判了老庄哲学中的虚无主义世界观。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408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1584" y="1412776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【目标二】体会文章精练优美、自然清新的语言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崇山峻岭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茂林修竹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又有清流激湍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映带左右。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作者用简洁雅净、铿锵有致的语言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写出了宴集之地优美的自然风光。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崇山峻岭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气势高峻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茂林修竹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幽深静谧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清澈溪流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洁净明朗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湍急的流水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飞花溅玉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这些景物清澈明朗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而又生机盎然。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是日也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天朗气清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惠风和畅。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这句是对天气的描写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在文中起承上启下的作用。承上而言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暮春之初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交代了聚会的时间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天朗气清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惠风和畅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暮春之初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天气的具体描写。还有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上文所写人们的聚会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如果缺少了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天朗气清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惠风和畅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这样的好天气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便不会尽显欢快的气氛。就启下而言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而及下文的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宇宙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仰观宇宙之大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俯察品类之盛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俯仰一世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。这些地方都可见作者行文勾连过渡之绵密。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744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919287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及其所之既倦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情随事迁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感慨系之矣。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人生就是这样永无止境地追求满足而又不断地厌倦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既充满了快乐也充满了无尽的烦恼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怎能不感慨万分。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6068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6757"/>
            <a:ext cx="8128000" cy="28984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《兰亭集序》中表达的思想和老庄的思想一致吗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王羲之在《兰亭集序》中描述了生命的不同状态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抒发了自己高旷的宇宙情怀。但是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他的生命观不同于老庄的道家思想。在王羲之看来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对生的执着、对死的排斥是人所共有的感情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是客观存在的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一死生为虚诞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齐彭殇为妄作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这就彻底否定了老庄的对生死的虚无主义的观点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而树立了自己的生命意识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死生亦大矣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95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40146" y="1187151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信可乐也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可以改成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信可乐矣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你怎么看待这种观点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4625974"/>
              </p:ext>
            </p:extLst>
          </p:nvPr>
        </p:nvGraphicFramePr>
        <p:xfrm>
          <a:off x="531584" y="2708920"/>
          <a:ext cx="8128000" cy="2719138"/>
        </p:xfrm>
        <a:graphic>
          <a:graphicData uri="http://schemas.openxmlformats.org/presentationml/2006/ole">
            <p:oleObj spid="_x0000_s7173" name="Document" r:id="rId8" imgW="3947619" imgH="1321214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27704" y="2065840"/>
            <a:ext cx="8320759" cy="309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147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24675644"/>
              </p:ext>
            </p:extLst>
          </p:nvPr>
        </p:nvGraphicFramePr>
        <p:xfrm>
          <a:off x="508000" y="1877782"/>
          <a:ext cx="8128000" cy="3356436"/>
        </p:xfrm>
        <a:graphic>
          <a:graphicData uri="http://schemas.openxmlformats.org/presentationml/2006/ole">
            <p:oleObj spid="_x0000_s8197" name="Document" r:id="rId8" imgW="3947619" imgH="16299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4370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3119823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兰亭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集序</a:t>
            </a:r>
            <a:r>
              <a:rPr lang="zh-CN" altLang="zh-CN" sz="22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pic>
        <p:nvPicPr>
          <p:cNvPr id="8" name="Picture 14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496861" y="2315507"/>
            <a:ext cx="3620501" cy="2480985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4833502" y="3119823"/>
            <a:ext cx="1377040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死生亦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矣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863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0492"/>
            <a:ext cx="8128000" cy="37110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《兰亭集序》十分注重叙议结合的手法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通过兰亭集会抒发了作者对生命的深刻认识。如开篇叙写修禊之事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然后由兰亭风景引发对人生的感悟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接着写了两类人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并概括了这两类人不同的人生态度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或取诸怀抱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晤言一室之内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把自己的胸怀抱负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在室内畅谈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或因寄所托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放浪形骸之外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就着自己所爱好的事物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寄托自己的情怀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不受约束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自由放纵地生活。接着作者说无论哪种生活态度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陶醉于一时之乐、追求暂时的满足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最终都会一事无成。在第三部分中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作者说人生不会永远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那么聚会就是为了增加生命的密度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写诗作序流传后世同样是为了延伸个体的精神生命。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981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62468028"/>
              </p:ext>
            </p:extLst>
          </p:nvPr>
        </p:nvGraphicFramePr>
        <p:xfrm>
          <a:off x="508000" y="1212749"/>
          <a:ext cx="8128000" cy="4686501"/>
        </p:xfrm>
        <a:graphic>
          <a:graphicData uri="http://schemas.openxmlformats.org/presentationml/2006/ole">
            <p:oleObj spid="_x0000_s1029" name="Document" r:id="rId3" imgW="4000172" imgH="23070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94227"/>
            <a:ext cx="8128000" cy="45235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学以致用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请学习本文叙议结合的方法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学会放弃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为话题写一段话。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中国历史上不乏懂得放弃的人。陶渊明不为五斗米折腰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放弃了高官厚禄、荣华富贵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采菊东篱下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悠然见南山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的那份潇洒与从容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文天祥在敌人面前临危不惧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舍弃荣华富贵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赢得了后人的敬仰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毛泽东放弃去法国勤工俭学的机会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深入农村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摸索出一条农村包围城市的道路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迎来了中国人民的新生活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再看看我们自己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许多人为了一些鸡毛蒜皮的小事而和他人争吵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争个面红耳赤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甚至闹个鸡犬不宁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你死我活。结果呢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也许赢得了这件小事或这点小利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却在斤斤计较中失去了整个世界。看看前人的做法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再看看自己的行为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我们会不会感到汗颜呢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894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28731932"/>
              </p:ext>
            </p:extLst>
          </p:nvPr>
        </p:nvGraphicFramePr>
        <p:xfrm>
          <a:off x="508000" y="1244998"/>
          <a:ext cx="8128000" cy="4622003"/>
        </p:xfrm>
        <a:graphic>
          <a:graphicData uri="http://schemas.openxmlformats.org/presentationml/2006/ole">
            <p:oleObj spid="_x0000_s9221" name="Document" r:id="rId8" imgW="3838193" imgH="218331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8282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1475665"/>
              </p:ext>
            </p:extLst>
          </p:nvPr>
        </p:nvGraphicFramePr>
        <p:xfrm>
          <a:off x="508000" y="1187855"/>
          <a:ext cx="8128000" cy="4736290"/>
        </p:xfrm>
        <a:graphic>
          <a:graphicData uri="http://schemas.openxmlformats.org/presentationml/2006/ole">
            <p:oleObj spid="_x0000_s10245" name="Document" r:id="rId8" imgW="3838193" imgH="2236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2736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30071093"/>
              </p:ext>
            </p:extLst>
          </p:nvPr>
        </p:nvGraphicFramePr>
        <p:xfrm>
          <a:off x="508000" y="1193716"/>
          <a:ext cx="8128000" cy="4724567"/>
        </p:xfrm>
        <a:graphic>
          <a:graphicData uri="http://schemas.openxmlformats.org/presentationml/2006/ole">
            <p:oleObj spid="_x0000_s11269" name="Document" r:id="rId8" imgW="3847551" imgH="2236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922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69031047"/>
              </p:ext>
            </p:extLst>
          </p:nvPr>
        </p:nvGraphicFramePr>
        <p:xfrm>
          <a:off x="508000" y="1241638"/>
          <a:ext cx="8128000" cy="4628724"/>
        </p:xfrm>
        <a:graphic>
          <a:graphicData uri="http://schemas.openxmlformats.org/presentationml/2006/ole">
            <p:oleObj spid="_x0000_s12293" name="Document" r:id="rId8" imgW="3838193" imgH="21865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8525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9147820"/>
              </p:ext>
            </p:extLst>
          </p:nvPr>
        </p:nvGraphicFramePr>
        <p:xfrm>
          <a:off x="531584" y="1268760"/>
          <a:ext cx="8128000" cy="5492619"/>
        </p:xfrm>
        <a:graphic>
          <a:graphicData uri="http://schemas.openxmlformats.org/presentationml/2006/ole">
            <p:oleObj spid="_x0000_s13317" name="Document" r:id="rId8" imgW="3838193" imgH="25945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0853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07156476"/>
              </p:ext>
            </p:extLst>
          </p:nvPr>
        </p:nvGraphicFramePr>
        <p:xfrm>
          <a:off x="508000" y="1556792"/>
          <a:ext cx="8128000" cy="4828515"/>
        </p:xfrm>
        <a:graphic>
          <a:graphicData uri="http://schemas.openxmlformats.org/presentationml/2006/ole">
            <p:oleObj spid="_x0000_s14341" name="Document" r:id="rId8" imgW="3847551" imgH="22854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7814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13017442"/>
              </p:ext>
            </p:extLst>
          </p:nvPr>
        </p:nvGraphicFramePr>
        <p:xfrm>
          <a:off x="508000" y="1367324"/>
          <a:ext cx="8128000" cy="4377352"/>
        </p:xfrm>
        <a:graphic>
          <a:graphicData uri="http://schemas.openxmlformats.org/presentationml/2006/ole">
            <p:oleObj spid="_x0000_s15365" name="Document" r:id="rId8" imgW="4035807" imgH="21739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7332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52510725"/>
              </p:ext>
            </p:extLst>
          </p:nvPr>
        </p:nvGraphicFramePr>
        <p:xfrm>
          <a:off x="531584" y="1412776"/>
          <a:ext cx="8128000" cy="5319622"/>
        </p:xfrm>
        <a:graphic>
          <a:graphicData uri="http://schemas.openxmlformats.org/presentationml/2006/ole">
            <p:oleObj spid="_x0000_s16389" name="Document" r:id="rId8" imgW="4037967" imgH="26438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3667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67748935"/>
              </p:ext>
            </p:extLst>
          </p:nvPr>
        </p:nvGraphicFramePr>
        <p:xfrm>
          <a:off x="505632" y="1484784"/>
          <a:ext cx="8128000" cy="4736290"/>
        </p:xfrm>
        <a:graphic>
          <a:graphicData uri="http://schemas.openxmlformats.org/presentationml/2006/ole">
            <p:oleObj spid="_x0000_s17413" name="Document" r:id="rId8" imgW="3838193" imgH="22362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862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13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79912" y="1694628"/>
            <a:ext cx="1584176" cy="1236227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93585" y="3405471"/>
            <a:ext cx="8128000" cy="20859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兰亭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是东晋时期会稽郡山阴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今浙江绍兴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城西南郊名胜。这里山清水秀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风景幽雅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是当时名流雅士时常集会的地方。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东晋穆帝永和九年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(353)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上巳节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三月初三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王羲之和谢安、孙绰、支遁等名士共四十一人在兰亭集会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举行禊礼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饮酒赋诗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事后将作品结为一集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由王羲之写了这篇序总述其事。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问题思考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56814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技法鉴赏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4569632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64925244"/>
              </p:ext>
            </p:extLst>
          </p:nvPr>
        </p:nvGraphicFramePr>
        <p:xfrm>
          <a:off x="508000" y="2587901"/>
          <a:ext cx="8128000" cy="1936199"/>
        </p:xfrm>
        <a:graphic>
          <a:graphicData uri="http://schemas.openxmlformats.org/presentationml/2006/ole">
            <p:oleObj spid="_x0000_s18437" name="Document" r:id="rId8" imgW="3838193" imgH="9142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2842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8128000" cy="12734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 panose="02020503000000020003" pitchFamily="18" charset="-122"/>
                <a:ea typeface="方正宋黑_GBK"/>
                <a:cs typeface="Times New Roman" panose="02020603050405020304" pitchFamily="18" charset="0"/>
              </a:rPr>
              <a:t>流觞之水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朱以撒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又一次在曲水边坐了下来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准备觞咏。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07743736"/>
              </p:ext>
            </p:extLst>
          </p:nvPr>
        </p:nvGraphicFramePr>
        <p:xfrm>
          <a:off x="877455" y="1844824"/>
          <a:ext cx="7389091" cy="1998538"/>
        </p:xfrm>
        <a:graphic>
          <a:graphicData uri="http://schemas.openxmlformats.org/presentationml/2006/ole">
            <p:oleObj spid="_x0000_s19461" name="Document" r:id="rId3" imgW="3838193" imgH="1038765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179512" y="3789040"/>
            <a:ext cx="8784976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几次来兰亭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都与流觞有关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做一个亲水的游戏。时间过去那么久了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曲水流觞却一直不被遗忘。旧日游戏今人为之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便有一种旧瓶装新酒的味道。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遵照主人的美意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每个人都换了件晋时的长衫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一直延伸到脚下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有点徐徐舒展。试走几步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仿东晋文人的优雅从容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便觉得回去以后要依此仿制几件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穿起来古色古香。东晋人服食五石散多了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衣衫都裁剪得宽大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布料也柔和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便不会刮着细腻的皮肤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同时也使挥毫的动作更加婉转。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57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360"/>
            <a:ext cx="8128000" cy="41172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我看到长衫下露出锃亮的皮鞋尖了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随着走动的摆幅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一伸一缩地探头探脑。显然是主人疏忽了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忘了为每个人配备一双晋履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便使足下有些异样。不过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让今人穿上晋履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会否在移步时踉跄不安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正思量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有人手机响起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是雄健的进行曲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镗镗嗒嗒汹汹而起。他急匆匆解开晋衫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从贴身口袋掏出手机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哇啦哇啦地叫喊起来。眼看着伪造好的仿古气氛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一刹那冲荡得毫无影踪。还是黑格尔说得好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一个人不能脱离他的环境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就好像一个人不能脱离他的皮肤一样。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同样的暮春之初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同样的茂林修竹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不同的文人情怀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如同笔调凌乱的草书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已经不是魏晋时的章法。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950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7962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缤纷的花瓣从上游星星点点地飘了下来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春天就是这样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鲜花是她的容颜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灿烂地绽放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使江南的每一个角落都充满了艳丽。这些来此地做着觞咏游戏的人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已经日渐老大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每次来反倒生出一些怀旧的感伤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还会嗅到花瓣聚集在下游被沤烂的气味。花瓣过后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盛着黄酒的觞缓缓地飘了下来。按规定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觞停在谁面前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得即兴赋诗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赋诗不成者则要罚酒了。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我是做好罚酒的准备的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如果觞停在我的面前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那就看造化了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也许即兴就成了一首诗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博得众人喝彩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也许一时憋住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脸红耳赤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传了出去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说此人胸无点墨。注视着觞的动静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却见身边的人变戏法般地掏出笔记本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上边都有几首早早做好的诗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准备应对。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怎么可以这样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觞到我跟前转了个弯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不愿停下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以至于不能让我的才华有所表现。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932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7962"/>
            <a:ext cx="8128000" cy="53360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公元三五三年暮春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那个觞咏的文人游戏中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雅集的四十一人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有二十六人诗才敏捷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把诗做出来了。在这个流连诗酒的时代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居然还有十六人未能成诗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从而罚酒三巨觥。当时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八九岁光景的王献之也跟了来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一路行走已是劳顿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觞到跟前一时乱了方寸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诗兴全无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只好喝酒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想必罚得天旋地转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还是几个兄长轮流背了回去。文人游戏就是这样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玩玩而已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真情是雅集的基础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不可太认真了。诗才迟速历来就有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像三国时王粲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举笔便成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无所改定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而南朝谢灵运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久之乃就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却不能因此认为谢的才华不如王粲。自然而然是人的禀性中最实在的部分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没有矫饰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也没有污染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就如年幼的王献之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完全不会事先请求王羲之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父亲大人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替我作诗二首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以备明日觞咏之需。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作为父亲的王羲之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也不牵挂这个小儿子能否作诗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是否当众出丑。雅玩就是随其情性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得其自然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倘若一切都在安排、预设之中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那真是谈不上名士风度了。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790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84830"/>
            <a:ext cx="8128000" cy="57423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想想如此自在的文人交游岁月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已经像走马灯一般过去了。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觞还像当年那样自然地随水而下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人已不似那般真率。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有些燥热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我站了起来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走出摇头晃脑地吟诵的人群。脱下晋人长衫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反而舒畅起来。旧日兰亭并不在这个地方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这里的一切都是后人仿制的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渗透了人工的痕迹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就连王羲之喜爱的白鹅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王徽之喜爱的修竹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都长得如此精致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没有一点野性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植物和动物都有自己的本性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它们是在野的生命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却在人的修剪和圈养中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被改造得温顺起来。只有澄澈之水还是旧日模样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在迎来送往中潺湲无息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越来越多的人工匠意被卷入水库成为旧事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连同当时的诗篇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都已不知所终。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只有那年兰亭雅集的诗文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依旧传诵。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人自古亲于水。筑巢于水湄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枕涛声于梦中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击楫于中流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凌万顷之茫然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却越来越不能如水这般自然。这也是生而为人的一个缺憾吧。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606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154"/>
            <a:ext cx="8128000" cy="16796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作者参加了在兰亭组织的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发现游戏中的衣着、咏诗、环境等只具备了晋人的形式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而失去了晋人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觞咏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的神韵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不禁追怀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随其情性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得其自然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的晋代名士风流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表达了对真情真性的呼唤和对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矫饰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文风的批判。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495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094"/>
            <a:ext cx="8128000" cy="49298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素材开发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作者不为言谈家的论调所蒙蔽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借题发挥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阐述了他的生死观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显其旷达性格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显示其积极的一面。从第一段中我们可感受到作者快乐之情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对自然之美的热爱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从第二段对人生苦短的感慨中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也仿佛让我们感受到作者对人生的眷恋之情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从第三段中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批评虚无主义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对玄风盛行的批评也有积极的意义。人生苦短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但多数人却经受了人生的考验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创造了瑰丽的人生。曹操直言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对酒当歌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人生几何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抒发的正是建功立业的决心。苏轼的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人生如梦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表达的恰恰是建功立业的渴望。李白虽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人生在世不称意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却高唱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长风破浪会有时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。毛泽东叹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天若有情天亦老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人间正道是沧桑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这则材料可以用在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生死观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热爱自然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积极进取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珍惜生命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等话题或材料作文中。</a:t>
            </a:r>
            <a:endParaRPr lang="zh-CN" altLang="zh-CN" sz="220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226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13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32929" y="1556792"/>
            <a:ext cx="1278142" cy="129614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42537" y="2852936"/>
            <a:ext cx="8128000" cy="29019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王羲之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(321—379),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字逸少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东晋琅玡临沂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今属山东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人。东晋书法家、文学家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被后世誉为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文体名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有书序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介绍作品主旨、写作经过等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、赠序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临别赠言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、寿序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祝寿的文字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等不同类别。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宴集序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书序的一种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古人宴集时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常一同赋诗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诗成后公推一人作序。</a:t>
            </a:r>
            <a:endParaRPr lang="zh-CN" altLang="zh-CN" sz="2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22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31631278"/>
              </p:ext>
            </p:extLst>
          </p:nvPr>
        </p:nvGraphicFramePr>
        <p:xfrm>
          <a:off x="508000" y="2123498"/>
          <a:ext cx="8128000" cy="2865003"/>
        </p:xfrm>
        <a:graphic>
          <a:graphicData uri="http://schemas.openxmlformats.org/presentationml/2006/ole">
            <p:oleObj spid="_x0000_s2053" name="Document" r:id="rId6" imgW="3895785" imgH="13737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550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2389289"/>
              </p:ext>
            </p:extLst>
          </p:nvPr>
        </p:nvGraphicFramePr>
        <p:xfrm>
          <a:off x="508000" y="1484784"/>
          <a:ext cx="8128000" cy="4921171"/>
        </p:xfrm>
        <a:graphic>
          <a:graphicData uri="http://schemas.openxmlformats.org/presentationml/2006/ole">
            <p:oleObj spid="_x0000_s3077" name="Document" r:id="rId6" imgW="3838193" imgH="2324717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281483" y="1783702"/>
            <a:ext cx="311727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83000" y="2695458"/>
            <a:ext cx="91293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17654" y="3244797"/>
            <a:ext cx="258659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25619" y="3761166"/>
            <a:ext cx="1158349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60032" y="4293096"/>
            <a:ext cx="2088232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04148" y="4865654"/>
            <a:ext cx="205222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26533" y="5405873"/>
            <a:ext cx="2039919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62280" y="5927330"/>
            <a:ext cx="118578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354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80400237"/>
              </p:ext>
            </p:extLst>
          </p:nvPr>
        </p:nvGraphicFramePr>
        <p:xfrm>
          <a:off x="523267" y="1772816"/>
          <a:ext cx="8128000" cy="4225349"/>
        </p:xfrm>
        <a:graphic>
          <a:graphicData uri="http://schemas.openxmlformats.org/presentationml/2006/ole">
            <p:oleObj spid="_x0000_s4101" name="Document" r:id="rId6" imgW="3838193" imgH="1995134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737788" y="1805474"/>
            <a:ext cx="115212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33085" y="2348880"/>
            <a:ext cx="1255139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05659" y="2852936"/>
            <a:ext cx="1202445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08104" y="3371325"/>
            <a:ext cx="122413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60273" y="3933056"/>
            <a:ext cx="2039919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34052" y="4407327"/>
            <a:ext cx="1214212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31840" y="4941168"/>
            <a:ext cx="2602212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10912" y="5508867"/>
            <a:ext cx="121341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254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47394687"/>
              </p:ext>
            </p:extLst>
          </p:nvPr>
        </p:nvGraphicFramePr>
        <p:xfrm>
          <a:off x="508000" y="1305505"/>
          <a:ext cx="8128000" cy="4500990"/>
        </p:xfrm>
        <a:graphic>
          <a:graphicData uri="http://schemas.openxmlformats.org/presentationml/2006/ole">
            <p:oleObj spid="_x0000_s5125" name="Document" r:id="rId6" imgW="3838193" imgH="2125024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231939" y="1305505"/>
            <a:ext cx="1844117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4008" y="1829992"/>
            <a:ext cx="122413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51920" y="2412523"/>
            <a:ext cx="1800200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91776" y="3176709"/>
            <a:ext cx="2952432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42270" y="3651574"/>
            <a:ext cx="58571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18550" y="3651574"/>
            <a:ext cx="1149593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85872" y="4096181"/>
            <a:ext cx="389018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55158" y="4918680"/>
            <a:ext cx="6856592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10167" y="5353012"/>
            <a:ext cx="4436405" cy="3044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600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531584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43680" y="908720"/>
            <a:ext cx="93600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55776" y="908720"/>
            <a:ext cx="93600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72310942"/>
              </p:ext>
            </p:extLst>
          </p:nvPr>
        </p:nvGraphicFramePr>
        <p:xfrm>
          <a:off x="508000" y="1542488"/>
          <a:ext cx="8128000" cy="4027024"/>
        </p:xfrm>
        <a:graphic>
          <a:graphicData uri="http://schemas.openxmlformats.org/presentationml/2006/ole">
            <p:oleObj spid="_x0000_s6149" name="Document" r:id="rId6" imgW="3838193" imgH="1901224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712596" y="2320416"/>
            <a:ext cx="213932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74066" y="2320416"/>
            <a:ext cx="590022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51843" y="3134449"/>
            <a:ext cx="1163973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51920" y="3134449"/>
            <a:ext cx="2664296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30072" y="3955850"/>
            <a:ext cx="1185744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16084" y="3955850"/>
            <a:ext cx="518120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30072" y="4773567"/>
            <a:ext cx="3201968" cy="368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30072" y="5185038"/>
            <a:ext cx="5218192" cy="334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509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语文模板.potx" id="{9C6A8938-2F6C-4DEB-97BE-68ABAF154A87}" vid="{EE0D3671-22AB-4BE8-9419-AF5451C479D3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语文模板</Template>
  <TotalTime>35</TotalTime>
  <Words>2822</Words>
  <Application>Microsoft Office PowerPoint</Application>
  <PresentationFormat>全屏显示(4:3)</PresentationFormat>
  <Paragraphs>188</Paragraphs>
  <Slides>37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测控设计模板14新</vt:lpstr>
      <vt:lpstr>Document</vt:lpstr>
      <vt:lpstr>13　兰亭集序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　兰亭集序</dc:title>
  <dc:creator>Windows User</dc:creator>
  <cp:lastModifiedBy>Administrator</cp:lastModifiedBy>
  <cp:revision>6</cp:revision>
  <dcterms:created xsi:type="dcterms:W3CDTF">2017-06-10T05:20:25Z</dcterms:created>
  <dcterms:modified xsi:type="dcterms:W3CDTF">2017-09-09T13:08:30Z</dcterms:modified>
</cp:coreProperties>
</file>