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358" r:id="rId2"/>
    <p:sldId id="370" r:id="rId3"/>
    <p:sldId id="264" r:id="rId4"/>
    <p:sldId id="265" r:id="rId5"/>
    <p:sldId id="371" r:id="rId6"/>
    <p:sldId id="372" r:id="rId7"/>
    <p:sldId id="363" r:id="rId8"/>
    <p:sldId id="373" r:id="rId9"/>
    <p:sldId id="374" r:id="rId10"/>
    <p:sldId id="375" r:id="rId11"/>
    <p:sldId id="376" r:id="rId12"/>
    <p:sldId id="377" r:id="rId13"/>
    <p:sldId id="378" r:id="rId14"/>
    <p:sldId id="379" r:id="rId15"/>
    <p:sldId id="275" r:id="rId16"/>
    <p:sldId id="380" r:id="rId17"/>
    <p:sldId id="361" r:id="rId18"/>
    <p:sldId id="381" r:id="rId19"/>
    <p:sldId id="382" r:id="rId20"/>
    <p:sldId id="383" r:id="rId21"/>
    <p:sldId id="384" r:id="rId22"/>
    <p:sldId id="366" r:id="rId23"/>
    <p:sldId id="385" r:id="rId24"/>
    <p:sldId id="367" r:id="rId25"/>
    <p:sldId id="386" r:id="rId26"/>
    <p:sldId id="387" r:id="rId27"/>
    <p:sldId id="388" r:id="rId28"/>
    <p:sldId id="389" r:id="rId29"/>
    <p:sldId id="390" r:id="rId30"/>
    <p:sldId id="391" r:id="rId31"/>
    <p:sldId id="392" r:id="rId32"/>
    <p:sldId id="393" r:id="rId33"/>
    <p:sldId id="270" r:id="rId34"/>
    <p:sldId id="394" r:id="rId35"/>
    <p:sldId id="395" r:id="rId36"/>
    <p:sldId id="396" r:id="rId37"/>
    <p:sldId id="397" r:id="rId38"/>
    <p:sldId id="398" r:id="rId39"/>
    <p:sldId id="277" r:id="rId40"/>
    <p:sldId id="399" r:id="rId41"/>
    <p:sldId id="400" r:id="rId42"/>
    <p:sldId id="401" r:id="rId43"/>
    <p:sldId id="365" r:id="rId44"/>
    <p:sldId id="402" r:id="rId45"/>
    <p:sldId id="368" r:id="rId46"/>
    <p:sldId id="403" r:id="rId47"/>
    <p:sldId id="404" r:id="rId48"/>
    <p:sldId id="405" r:id="rId49"/>
    <p:sldId id="369" r:id="rId50"/>
    <p:sldId id="406" r:id="rId51"/>
    <p:sldId id="407" r:id="rId52"/>
    <p:sldId id="408" r:id="rId53"/>
    <p:sldId id="409" r:id="rId5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94" autoAdjust="0"/>
  </p:normalViewPr>
  <p:slideViewPr>
    <p:cSldViewPr showGuides="1">
      <p:cViewPr varScale="1">
        <p:scale>
          <a:sx n="46" d="100"/>
          <a:sy n="46" d="100"/>
        </p:scale>
        <p:origin x="-90" y="-60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3.xml"/><Relationship Id="rId4" Type="http://schemas.openxmlformats.org/officeDocument/2006/relationships/slide" Target="../slides/slide1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15.xml"/><Relationship Id="rId4" Type="http://schemas.openxmlformats.org/officeDocument/2006/relationships/slide" Target="../slides/slide3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15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15.xml"/><Relationship Id="rId4" Type="http://schemas.openxmlformats.org/officeDocument/2006/relationships/slide" Target="../slides/slide3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43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4121475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6516216" y="39693"/>
            <a:ext cx="1266693" cy="584775"/>
            <a:chOff x="29482" y="2927145"/>
            <a:chExt cx="1561066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5364088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34178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21924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6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38">
              <a:hlinkClick r:id="rId5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078104" y="1"/>
            <a:ext cx="1361906" cy="836712"/>
            <a:chOff x="5262414" y="1"/>
            <a:chExt cx="136190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62414" y="1"/>
              <a:ext cx="136190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28097" y="29755"/>
              <a:ext cx="1137319" cy="584775"/>
              <a:chOff x="-27763" y="2276803"/>
              <a:chExt cx="1281562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-27763" y="2276803"/>
                <a:ext cx="1154591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 </a:t>
                </a:r>
                <a:r>
                  <a:rPr lang="pl-PL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  Q I  Y U  X I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18173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一起预习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6516216" y="39693"/>
            <a:ext cx="1266693" cy="584775"/>
            <a:chOff x="29482" y="2927145"/>
            <a:chExt cx="1561066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5364088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34178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21924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6513735" y="39693"/>
            <a:ext cx="1266693" cy="584775"/>
            <a:chOff x="29482" y="2927145"/>
            <a:chExt cx="1561066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240163" y="-4216"/>
            <a:ext cx="1382082" cy="851494"/>
            <a:chOff x="6526147" y="-4216"/>
            <a:chExt cx="1382082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26147" y="-4216"/>
              <a:ext cx="1382082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627824" y="39693"/>
              <a:ext cx="1102367" cy="584775"/>
              <a:chOff x="142529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142529" y="2927145"/>
                <a:ext cx="1341783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I Q I S I K A 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88465" y="3021924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一起思考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6539565" y="-8427"/>
            <a:ext cx="1391101" cy="855375"/>
            <a:chOff x="7956375" y="-8427"/>
            <a:chExt cx="1391101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5" y="-8427"/>
              <a:ext cx="1391101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66693" cy="584775"/>
              <a:chOff x="29482" y="2927145"/>
              <a:chExt cx="1561066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61066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17567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5364088" y="39693"/>
            <a:ext cx="1102369" cy="584775"/>
            <a:chOff x="29482" y="2927145"/>
            <a:chExt cx="1358553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3417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17567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5364088" y="39693"/>
            <a:ext cx="1102369" cy="584775"/>
            <a:chOff x="29482" y="2927145"/>
            <a:chExt cx="1358553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3417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275416" y="3017567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7846042" y="-8427"/>
            <a:ext cx="1408965" cy="855375"/>
            <a:chOff x="7846042" y="-8427"/>
            <a:chExt cx="1408965" cy="855375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863906" y="-8427"/>
              <a:ext cx="1391101" cy="855375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 userDrawn="1"/>
          </p:nvGrpSpPr>
          <p:grpSpPr>
            <a:xfrm>
              <a:off x="7846042" y="39693"/>
              <a:ext cx="1260281" cy="584775"/>
              <a:chOff x="29482" y="2927145"/>
              <a:chExt cx="1553163" cy="487312"/>
            </a:xfrm>
          </p:grpSpPr>
          <p:sp>
            <p:nvSpPr>
              <p:cNvPr id="19" name="TextBox 37"/>
              <p:cNvSpPr txBox="1"/>
              <p:nvPr userDrawn="1"/>
            </p:nvSpPr>
            <p:spPr>
              <a:xfrm>
                <a:off x="29482" y="2927145"/>
                <a:ext cx="1553163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UYANGTISHENG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38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21924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素养提升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1" name="组合 20"/>
          <p:cNvGrpSpPr/>
          <p:nvPr userDrawn="1"/>
        </p:nvGrpSpPr>
        <p:grpSpPr>
          <a:xfrm>
            <a:off x="6564535" y="39693"/>
            <a:ext cx="1266693" cy="584775"/>
            <a:chOff x="29482" y="2927145"/>
            <a:chExt cx="1561066" cy="487312"/>
          </a:xfrm>
        </p:grpSpPr>
        <p:sp>
          <p:nvSpPr>
            <p:cNvPr id="22" name="TextBox 38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3" name="TextBox 39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6995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2744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743944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500513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0" dirty="0" smtClean="0"/>
              <a:t>8</a:t>
            </a:r>
            <a:r>
              <a:rPr lang="zh-CN" altLang="zh-CN" sz="1400" b="0" dirty="0" smtClean="0"/>
              <a:t>　兰亭集序</a:t>
            </a:r>
            <a:endParaRPr lang="zh-CN" altLang="en-US" sz="1400" b="0" dirty="0" smtClean="0"/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  <p:sldLayoutId id="214748367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package" Target="../embeddings/Microsoft_Office_Word___22.docx"/><Relationship Id="rId4" Type="http://schemas.openxmlformats.org/officeDocument/2006/relationships/slide" Target="slide3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package" Target="../embeddings/Microsoft_Office_Word___23.docx"/><Relationship Id="rId4" Type="http://schemas.openxmlformats.org/officeDocument/2006/relationships/slide" Target="slide3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5" Type="http://schemas.openxmlformats.org/officeDocument/2006/relationships/package" Target="../embeddings/Microsoft_Office_Word___24.docx"/><Relationship Id="rId4" Type="http://schemas.openxmlformats.org/officeDocument/2006/relationships/slide" Target="slide3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/>
              <a:t>第三单元</a:t>
            </a:r>
          </a:p>
        </p:txBody>
      </p:sp>
    </p:spTree>
    <p:extLst>
      <p:ext uri="{BB962C8B-B14F-4D97-AF65-F5344CB8AC3E}">
        <p14:creationId xmlns:p14="http://schemas.microsoft.com/office/powerpoint/2010/main" xmlns="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4393824"/>
              </p:ext>
            </p:extLst>
          </p:nvPr>
        </p:nvGraphicFramePr>
        <p:xfrm>
          <a:off x="312642" y="2498822"/>
          <a:ext cx="8128000" cy="2114355"/>
        </p:xfrm>
        <a:graphic>
          <a:graphicData uri="http://schemas.openxmlformats.org/presentationml/2006/ole">
            <p:oleObj spid="_x0000_s5133" name="文档" r:id="rId5" imgW="3839157" imgH="99809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230958" y="2557511"/>
            <a:ext cx="864096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0767" y="3101618"/>
            <a:ext cx="371838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71843" y="3644103"/>
            <a:ext cx="172869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46172" y="4193627"/>
            <a:ext cx="864096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5422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四、辨明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2356093"/>
              </p:ext>
            </p:extLst>
          </p:nvPr>
        </p:nvGraphicFramePr>
        <p:xfrm>
          <a:off x="312642" y="2358139"/>
          <a:ext cx="8128000" cy="2746308"/>
        </p:xfrm>
        <a:graphic>
          <a:graphicData uri="http://schemas.openxmlformats.org/presentationml/2006/ole">
            <p:oleObj spid="_x0000_s6157" name="文档" r:id="rId5" imgW="3839157" imgH="1297311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026013" y="2355101"/>
            <a:ext cx="2299887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33033" y="2810787"/>
            <a:ext cx="3707267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98445" y="3272393"/>
            <a:ext cx="3232036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6013" y="3729379"/>
            <a:ext cx="2299887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85275" y="4175960"/>
            <a:ext cx="4292433" cy="317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01845" y="4635633"/>
            <a:ext cx="2574612" cy="317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9190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9882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五、区别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9162672"/>
              </p:ext>
            </p:extLst>
          </p:nvPr>
        </p:nvGraphicFramePr>
        <p:xfrm>
          <a:off x="508000" y="1847015"/>
          <a:ext cx="8128000" cy="4811459"/>
        </p:xfrm>
        <a:graphic>
          <a:graphicData uri="http://schemas.openxmlformats.org/presentationml/2006/ole">
            <p:oleObj spid="_x0000_s7181" name="文档" r:id="rId5" imgW="3910459" imgH="23152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858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776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六、明察句式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会于会稽山阴之兰亭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引以为流觞曲水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死生亦大矣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当其欣于所遇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七、积累名句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或取诸怀抱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悟言一室之内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或因寄所托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放浪形骸之外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王羲之《兰亭集序》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虽无丝竹管弦之盛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一觞一咏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亦足以畅叙幽情。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固知一死生为虚诞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齐彭殇为妄作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群贤毕至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少长咸集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是日也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天朗气清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惠风和畅。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仰观宇宙之大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俯察品类之盛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13743" y="1744352"/>
            <a:ext cx="165383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3898" y="2154732"/>
            <a:ext cx="787541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02402" y="2555984"/>
            <a:ext cx="787541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79231" y="2949008"/>
            <a:ext cx="1644811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38398" y="3751211"/>
            <a:ext cx="1644811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74564" y="3751211"/>
            <a:ext cx="1284771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3292" y="4144260"/>
            <a:ext cx="1152128" cy="317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97598" y="4550283"/>
            <a:ext cx="1098910" cy="317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97936" y="4954990"/>
            <a:ext cx="1655553" cy="317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80147" y="5349566"/>
            <a:ext cx="1098910" cy="327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61496" y="5744631"/>
            <a:ext cx="1690609" cy="327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439252" y="5744631"/>
            <a:ext cx="1690609" cy="327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117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八、储备常识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癸丑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古人常用天干十个字和地支十二个字循环相配来表示年月日的次序。这里指永和九年。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暮春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春季的末一个月。孟、仲、季表示每季月份的顺序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孟春指春季的第一个月。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一种祭礼。古时以三月上旬的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日为修禊日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三国魏以后用三月三日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日。禊事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古代的一种风俗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三月三日人们到水边洗濯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嬉游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以祈福消灾。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4307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28280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一、理理文章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8" y="1651806"/>
            <a:ext cx="6656288" cy="510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二、说说文章主旨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本文是一篇书序。文章先写了兰亭修楔的盛事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叙述了集会的时间、地点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然后点染出兰亭优美的自然环境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并由此生发出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已为陈迹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死生亦大矣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的人生感慨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最后交代了编集的原因。作者阐释了自己的生死观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并以此批判了当时士大夫阶层中崇尚虚无的思想倾向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显示了积极的人生意义。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4268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把握文章的情感脉络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从文章内容上看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开头两段概述了兰亭集会的情况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作者为什么会有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信可乐也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4820616"/>
              </p:ext>
            </p:extLst>
          </p:nvPr>
        </p:nvGraphicFramePr>
        <p:xfrm>
          <a:off x="508000" y="2811097"/>
          <a:ext cx="8128000" cy="3105525"/>
        </p:xfrm>
        <a:graphic>
          <a:graphicData uri="http://schemas.openxmlformats.org/presentationml/2006/ole">
            <p:oleObj spid="_x0000_s8202" name="文档" r:id="rId7" imgW="3896774" imgH="1489586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179946" y="2870514"/>
            <a:ext cx="487825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前来聚会的人多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群贤毕至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少长咸集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”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179946" y="3401770"/>
            <a:ext cx="745605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聚会的地点环境优美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有崇山峻岭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茂林修竹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又有清流激湍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映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带左右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79946" y="4359676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聚会时的活动高雅有趣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流觞曲水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畅叙幽情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”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79946" y="4875534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聚会时天气晴朗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正值春日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天朗气清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惠风和畅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”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段转入议论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议论的中心问题是什么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作者的感情是怎样由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议论的中心问题是生死观。作者由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信可乐也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联想到人的两种不同的生存状态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忽然感到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不知老之将至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因此感慨横生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引出人生苦短的悲叹。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死生亦大矣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自然转而为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统观文章的第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作者从哪四个方面感受到了人生之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俯仰一世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生命短暂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不知老之将至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人生无常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情随事迁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美好消逝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已为陈迹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光阴易逝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19359329"/>
              </p:ext>
            </p:extLst>
          </p:nvPr>
        </p:nvGraphicFramePr>
        <p:xfrm>
          <a:off x="508000" y="3873467"/>
          <a:ext cx="8128000" cy="1667282"/>
        </p:xfrm>
        <a:graphic>
          <a:graphicData uri="http://schemas.openxmlformats.org/presentationml/2006/ole">
            <p:oleObj spid="_x0000_s9226" name="文档" r:id="rId7" imgW="3839157" imgH="7874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13574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齐彭殇为妄作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表达了作者怎样的生死观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作者认为不管人以怎样的方式活着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生命都在不知不觉中逝去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而寿命的短长只能听凭造化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最终归于结束。所以生就是生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活着能享受乐趣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死就是死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死后一切皆无。活着和死去是人生大事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二者不可等量齐观。暗含有生之年应当做些实事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不宜空谈玄理之意。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810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en-US" altLang="zh-CN" sz="3200" b="1" dirty="0"/>
              <a:t>8</a:t>
            </a:r>
            <a:r>
              <a:rPr lang="zh-CN" altLang="zh-CN" sz="3200" dirty="0"/>
              <a:t>　</a:t>
            </a:r>
            <a:r>
              <a:rPr lang="zh-CN" altLang="zh-CN" sz="3200" b="1" dirty="0"/>
              <a:t>兰亭集序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xmlns="" val="40139941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600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体会文章记叙、议论、抒情相结合的特点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《兰亭集序》是一篇序文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它与通常的序文有什么不同之处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作为诗集序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本文除了具备一般书序都介绍的写作缘由、成书过程和本书意义外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最大的不同是文章由事及理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从一次宴会上升到对生死的思考。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全文共四段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从表达方式上看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前两段和后两段有什么不同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前两段以描写为主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后两段以议论为主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抒发自己的人生感悟。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作者写兰亭的景色突出什么特征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与作者的情感有何关系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突出了宴集之地优美的自然风光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景物清新明朗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生机盎然。是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的重要方面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也是引发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的主要原因。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7577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8917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王国维说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一切景语皆情语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。作者记游山水是要抒发内心的情感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优美的景色是怎样引发作者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三种不同的情感的呢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美景与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修禊事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本是人生之乐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但人生短暂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欢乐、生命瞬间就会逝去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随着时间的流逝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人生要归于消亡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一死生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齐彭殇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4589253"/>
              </p:ext>
            </p:extLst>
          </p:nvPr>
        </p:nvGraphicFramePr>
        <p:xfrm>
          <a:off x="508000" y="2456328"/>
          <a:ext cx="8128000" cy="1936199"/>
        </p:xfrm>
        <a:graphic>
          <a:graphicData uri="http://schemas.openxmlformats.org/presentationml/2006/ole">
            <p:oleObj spid="_x0000_s10250" name="文档" r:id="rId7" imgW="3839157" imgH="9145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15115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如何对待生与死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这是人类的一个永恒的话题。有人认为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王羲之的生死观也值得商榷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因为他只看到了生与死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长寿与短命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而没有看到生命的质量和活着的意义。你是否赞同这种说法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谈谈你对生与死的认识。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生命的价值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不取决于生命的长度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而取决于生命的质量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这是我们今人的观点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但在王羲之那个时代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批驳等生死、齐彭殇有其现实基础和时代意义。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212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110"/>
            <a:ext cx="173957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0010019"/>
              </p:ext>
            </p:extLst>
          </p:nvPr>
        </p:nvGraphicFramePr>
        <p:xfrm>
          <a:off x="508000" y="1810857"/>
          <a:ext cx="8128000" cy="4969861"/>
        </p:xfrm>
        <a:graphic>
          <a:graphicData uri="http://schemas.openxmlformats.org/presentationml/2006/ole">
            <p:oleObj spid="_x0000_s11273" name="文档" r:id="rId7" imgW="3910459" imgH="23904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68713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0213505"/>
              </p:ext>
            </p:extLst>
          </p:nvPr>
        </p:nvGraphicFramePr>
        <p:xfrm>
          <a:off x="508000" y="1598665"/>
          <a:ext cx="8128000" cy="4134591"/>
        </p:xfrm>
        <a:graphic>
          <a:graphicData uri="http://schemas.openxmlformats.org/presentationml/2006/ole">
            <p:oleObj spid="_x0000_s12296" name="文档" r:id="rId7" imgW="3839157" imgH="19526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63533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2380520"/>
              </p:ext>
            </p:extLst>
          </p:nvPr>
        </p:nvGraphicFramePr>
        <p:xfrm>
          <a:off x="508000" y="1412776"/>
          <a:ext cx="8128000" cy="4736129"/>
        </p:xfrm>
        <a:graphic>
          <a:graphicData uri="http://schemas.openxmlformats.org/presentationml/2006/ole">
            <p:oleObj spid="_x0000_s13320" name="文档" r:id="rId7" imgW="3925583" imgH="22871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0585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2425768"/>
              </p:ext>
            </p:extLst>
          </p:nvPr>
        </p:nvGraphicFramePr>
        <p:xfrm>
          <a:off x="508000" y="1301983"/>
          <a:ext cx="8128000" cy="5129581"/>
        </p:xfrm>
        <a:graphic>
          <a:graphicData uri="http://schemas.openxmlformats.org/presentationml/2006/ole">
            <p:oleObj spid="_x0000_s14344" name="文档" r:id="rId7" imgW="3839157" imgH="24228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93870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87088294"/>
              </p:ext>
            </p:extLst>
          </p:nvPr>
        </p:nvGraphicFramePr>
        <p:xfrm>
          <a:off x="508000" y="1520298"/>
          <a:ext cx="8128000" cy="4500990"/>
        </p:xfrm>
        <a:graphic>
          <a:graphicData uri="http://schemas.openxmlformats.org/presentationml/2006/ole">
            <p:oleObj spid="_x0000_s15368" name="文档" r:id="rId7" imgW="3839157" imgH="21261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80429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81946073"/>
              </p:ext>
            </p:extLst>
          </p:nvPr>
        </p:nvGraphicFramePr>
        <p:xfrm>
          <a:off x="508000" y="1268619"/>
          <a:ext cx="8128000" cy="5368083"/>
        </p:xfrm>
        <a:graphic>
          <a:graphicData uri="http://schemas.openxmlformats.org/presentationml/2006/ole">
            <p:oleObj spid="_x0000_s16392" name="文档" r:id="rId7" imgW="4082232" imgH="26950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63378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5964845"/>
              </p:ext>
            </p:extLst>
          </p:nvPr>
        </p:nvGraphicFramePr>
        <p:xfrm>
          <a:off x="508000" y="1210937"/>
          <a:ext cx="8128000" cy="5630903"/>
        </p:xfrm>
        <a:graphic>
          <a:graphicData uri="http://schemas.openxmlformats.org/presentationml/2006/ole">
            <p:oleObj spid="_x0000_s17415" name="文档" r:id="rId7" imgW="3891733" imgH="26950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65164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96015157"/>
              </p:ext>
            </p:extLst>
          </p:nvPr>
        </p:nvGraphicFramePr>
        <p:xfrm>
          <a:off x="508000" y="1680431"/>
          <a:ext cx="8128000" cy="3751138"/>
        </p:xfrm>
        <a:graphic>
          <a:graphicData uri="http://schemas.openxmlformats.org/presentationml/2006/ole">
            <p:oleObj spid="_x0000_s1040" name="文档" r:id="rId3" imgW="4001207" imgH="18464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80708643"/>
              </p:ext>
            </p:extLst>
          </p:nvPr>
        </p:nvGraphicFramePr>
        <p:xfrm>
          <a:off x="508000" y="1787633"/>
          <a:ext cx="8128000" cy="3536735"/>
        </p:xfrm>
        <a:graphic>
          <a:graphicData uri="http://schemas.openxmlformats.org/presentationml/2006/ole">
            <p:oleObj spid="_x0000_s18439" name="文档" r:id="rId7" imgW="3976359" imgH="17308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71029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5209263"/>
              </p:ext>
            </p:extLst>
          </p:nvPr>
        </p:nvGraphicFramePr>
        <p:xfrm>
          <a:off x="508000" y="1263882"/>
          <a:ext cx="8128000" cy="5322584"/>
        </p:xfrm>
        <a:graphic>
          <a:graphicData uri="http://schemas.openxmlformats.org/presentationml/2006/ole">
            <p:oleObj spid="_x0000_s19463" name="文档" r:id="rId7" imgW="3849240" imgH="252153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9309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5599107"/>
              </p:ext>
            </p:extLst>
          </p:nvPr>
        </p:nvGraphicFramePr>
        <p:xfrm>
          <a:off x="508000" y="1183221"/>
          <a:ext cx="8128000" cy="5691277"/>
        </p:xfrm>
        <a:graphic>
          <a:graphicData uri="http://schemas.openxmlformats.org/presentationml/2006/ole">
            <p:oleObj spid="_x0000_s20487" name="文档" r:id="rId7" imgW="3849240" imgH="26950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77347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一、课文精读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19914076"/>
              </p:ext>
            </p:extLst>
          </p:nvPr>
        </p:nvGraphicFramePr>
        <p:xfrm>
          <a:off x="598692" y="2089551"/>
          <a:ext cx="8128000" cy="4302663"/>
        </p:xfrm>
        <a:graphic>
          <a:graphicData uri="http://schemas.openxmlformats.org/presentationml/2006/ole">
            <p:oleObj spid="_x0000_s21510" name="文档" r:id="rId5" imgW="3839157" imgH="20325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7872605"/>
              </p:ext>
            </p:extLst>
          </p:nvPr>
        </p:nvGraphicFramePr>
        <p:xfrm>
          <a:off x="598692" y="2777822"/>
          <a:ext cx="8128000" cy="1556355"/>
        </p:xfrm>
        <a:graphic>
          <a:graphicData uri="http://schemas.openxmlformats.org/presentationml/2006/ole">
            <p:oleObj spid="_x0000_s22534" name="文档" r:id="rId5" imgW="3839157" imgH="7352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086691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对下列加点词的解释不正确的一项是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691402"/>
              </p:ext>
            </p:extLst>
          </p:nvPr>
        </p:nvGraphicFramePr>
        <p:xfrm>
          <a:off x="312642" y="2463502"/>
          <a:ext cx="8128000" cy="1831992"/>
        </p:xfrm>
        <a:graphic>
          <a:graphicData uri="http://schemas.openxmlformats.org/presentationml/2006/ole">
            <p:oleObj spid="_x0000_s23558" name="文档" r:id="rId5" imgW="3839157" imgH="86487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29549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24399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下列对文中有关词语含义的理解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癸丑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是我国古代干支纪年法之一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顺序为第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个。前一位是壬子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后一位是甲寅。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暮春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春天的最后一个月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即阴历三月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也是古人所说的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仲春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古代夏历三月下旬的巳日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在水滨聚会宴饮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以祓除不祥。后泛指在水边宴集。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彭殇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即彭祖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活了八百岁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是古代传说中的长寿之人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未成年而死去的人。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三月下旬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三月上旬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0448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219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下列对原文有关内容的分析和概括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本文虽是书序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作者却借题发挥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从游宴活动谈到了他的生死观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并表达了对生命的价值和意义的探求。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在生死观方面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作者感到人事在变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历史在发展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由盛到衰、由生到死都是必然的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要及时行乐。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本文语言或骈或散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骈散间行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各得其长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不尚华丽辞藻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不重典故堆砌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文笔洗练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自然有致。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综观全文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作者时喜时悲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行文也随其感情的变化由平静而激荡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再由激荡而平静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具有波澜起伏之美。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要及时行乐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的说法有误。王羲之赞同古人所说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死生亦大矣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齐彭殇为妄作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。王羲之只感慨了人生的短暂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并没有由此得出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及时行乐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的说法。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88636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把文中画横线的句子翻译为现代汉语。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向之所欣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已为陈迹。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固知一死生为虚诞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齐彭殇为妄作。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俯仰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一俯一仰之间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表示时间短暂。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看作一样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看作相等。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以前感到欣慰的事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顷刻之间变成了旧迹。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本来知道把死和生等同起来的说法是不真实的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把长寿和短命等同起来的说法是妄造的。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17282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二、语言运用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在下面一段文字横线处补写恰当的语句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使整段文字语意完整连贯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逻辑严密。每处不超过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《兰亭序》为行书帖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但我们从其圆转流美的行书字体中可以感觉到东晋楷法的完备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在妍美的行书中隐含着楷书的骨力。南朝的楷书是很发达的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其突出成就显然在行草方面。《兰亭序》的可贵之处就在于自然形态的美和人的情感之美的和谐的结合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似乎有天机入神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进入书艺的最高境界。据说后来羲之又写过几次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都不可能再达到这种境界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一、作者简介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(303—361),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字逸少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祖籍琅玡临沂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今山东临沂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后迁居会稽山阴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今浙江绍兴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晚年隐居剡县金庭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之称。历任秘书郎、宁远将军、江州刺史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后为会稽内史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曾任右军将军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王右军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王会稽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。著有《王右军集》。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这段文字谈的是《兰亭序》在行书书法艺术上的特点。第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处要注意横线后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指代的是王羲之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还要与前面的内容构成转折关系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处填写一个有顺承关系的有关书法境界的短句即可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处要结合前文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进行总结。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但从羲之的传本来看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走笔如行云流水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这就是艺术的奥妙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50296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我国每一个传统佳节都是一道独特的风景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请参照下面语段中画线部分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另选两个我国传统节日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如春节、清明节、端午节、七夕节、重阳节等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思考其代表性的习俗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仿写句子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保证前后语意连贯。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黄土黄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那是江北世世代代淳朴的厚实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清水清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那是江南祖祖辈辈悠然的淡雅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荡漾着千年的风物与风华。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唯在中秋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江南江北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共赏一轮明月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或在元宵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将一锅锅汤圆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煮成千年不变的甜甜蜜蜜与团团圆圆。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26477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要注意节日与习俗相对应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能写出江南江北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团圆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等意思即可。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在端午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大江南北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同观千帆竞发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或在春节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将一只只饺子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包成绵亘千古的和和美美与快快乐乐。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唯在重阳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长城内外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共插一枝茱萸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或在除夕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将一串串鞭炮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爆出千年不变的美美满满与平平安安。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唯在除夕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天南地北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共鸣一串爆竹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或在端午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将一只只粽子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煮成千年不变的香香甜甜与平平安安。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唯在重阳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塞北江南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同寄一片秋思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或在清明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将一缕缕情思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洒作千里一地的缕缕幽幽与心心念念。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8847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776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技法指导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如何用好夹叙夹议手法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夹叙夹议是一种重要的写作方法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它的特点是一面叙述某一件事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一面又对这件事进行分析、评论。这种写法的好处是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笔法灵活多变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生动活泼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还可以起到总起、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过渡和总结等作用。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夹叙夹议主要有以下三种形式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一是先议后叙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这时的议论往往出现在文章的篇首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主要作用是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点题。二是先叙后议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《兰亭集序》属于这种手法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先记叙兰亭集会的时间、地点、环境与人物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然后再就生死观展开议论。这样的议论往往出现在文章或一段文字的结尾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其作用是总结全文、深化主题、画龙点睛、启迪思维等。三是边叙边议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即边叙述事实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边进行议论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以发表对所叙事实的看法。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52423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5459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对点小练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学习本文将写景、叙事、抒情融为一体的写法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写一段夹叙夹议的文字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表达一种观点或抒发某种情感。力求叙述生动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有独到的见解或深刻的感触。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我最喜欢的应该是秋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喜欢它的沧桑感。喜欢一个人带着一点点淡淡的清愁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在夕阳欲落之时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徜徉在小树林里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斑驳的阳光落在枯了草尖的衰草上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一片片黄了的叶子像蝴蝶一样轻轻地飘落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秋的况味就那么明朗起来。关于春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也喜欢。春和希冀和生命和盼望是连在一起的。只是盼春的味道是惆怅的。土地是无边的荒凉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像一块千疮百孔的褐色的破布把一切有生机的东西全裹了进去。不知道啥时候有那么一株淡淡的绿从那破了的布洞里钻出来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一点一点地蔓延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蔓延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蔓延成漫天漫地的绿。其过程是很挣扎的。秋和春比较起来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是心头的一缕忧伤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则是眉间的一抹明媚的惆怅。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3111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219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热爱生命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名句诵读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哀莫大于心死。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亦我所欲也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亦我所欲也。二者不可得兼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舍生而取义者也。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人生至重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贵于千金。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孙思邈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生当为人杰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死亦为鬼雄。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李清照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使一个人的有限的生命更加有效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也即等于延长了人的生命。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人的一生可能燃烧也可能腐朽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我不能腐朽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我愿意燃烧起来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奥斯特洛夫斯基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世界上只有一种英雄主义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那就是了解生命而且热爱生命的人。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罗兰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0218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素材趣读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死生亦大矣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故知一死生为虚诞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齐彭殇为妄作。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人总是要面对死亡的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任何生命都无法抗拒时间的无情吞噬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所以我们要加倍珍惜生命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要力求实现自己的人生价值。又因为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死生亦大矣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所以我们不仅尊重自己的生命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发挥自己的人生价值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也要爱护他人的生命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尊重他人的生命价值。因为每个人的生命都具有唯一性和不可重复性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是世界上独一无二的存在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每个人的生命都是有价值的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我们在肯定、尊重、悦纳、珍爱自己生命的同时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也更应该尊重别人的生命。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965825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敬畏生命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敬畏生命是儒家学说的基本思想。孔子认为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生命是宝贵的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必须给予重视。据《论语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乡党》记载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有一次孔子退朝回来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得知马棚失火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急忙问道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伤着人了吗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没有问马。马棚失火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自然应该问及马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但孔子首先关心的是人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不是马。孔子对战争特别反感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因为战争会造成双方人员的伤亡。当卫灵公向他请教如何安排军阵时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俎豆之事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则尝闻之矣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军旅之事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未之学也。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并在第二天就离开了卫国。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308166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一腔热血勤珍重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世间最可宝贵的是生命。记得秋瑾有一首诗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不惜千金买宝刀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貂裘换酒也堪豪。一腔热血勤珍重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洒去犹能化碧涛。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古今中外一切取得伟大成就的人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都是懂得生命价值和运用生命价值的。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人固有一死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或轻如鸿毛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或重于泰山。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在生活中不可能每一个人的死都重于泰山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然而却不可以轻如鸿毛。人是不可以轻生的。大仲马有一句话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人类的全部幸福就在于希望和等待之中。活着是幸福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等待是幸福。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9007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268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谈生命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我不敢说生命是什么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我只能说生命像什么。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生命像向东流的一江春水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他聚集起许多细流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合成一股有力的洪涛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向下奔注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一路上他享受着他所遭遇的一切。有时候他遇到巉岩前阻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他愤激地奔腾了起来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直到冲倒了危崖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他才心平气和地一泻千里。有时候他经过了细细的平沙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看见了夹岸的桃花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他快乐而又羞怯地度过这一段浪漫的行程。这时他只想休憩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只想睡眠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而那股前进的力量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仍催逼着他向前走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他远远地望见了大海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他已到了行程的终结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大海庄严地伸出臂儿来接引他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他一声不响地流入她的怀里。他消融了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说不上快乐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也没有悲哀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他再从海上蓬蓬的雨点中升起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飞向西来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再形成一道江流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再冲倒两旁的石壁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再来寻夹岸的桃花。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785978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二、作品背景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受政治和玄学的影响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士人们不关心现实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他们寄情山水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谈玄论道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放浪形骸。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东晋穆帝永和九年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(353)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三月三日是传统的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修禊日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古人于三月上旬巳日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在溪水边洗濯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祓除不祥。后来发展为暮春之初在水边宴饮嬉游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祓除不祥的意义反而退居其次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。王羲之和当时许多名士聚于兰亭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活动。这次兰亭聚会名流云集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规模宏大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与会者达四十余人。聚会的目的主要是欣赏山水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饮酒赋诗。为了增加趣味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他们沿溪流而坐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采取流觞赋诗的方法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流觞所至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即席赋诗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共成诗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编为《兰亭集》。王羲之当场写成了著名的《兰亭集序》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也称《兰亭序》。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7493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623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然而我不敢说来生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也不敢信来生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生命又像一棵小树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他从地底聚集起许多生力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在冰雪下伸展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在早春润湿的泥土中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勇敢快乐地破壳出来。他遇着骄奢的春天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他也许开出满树的繁花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蜂蝶围绕着他飘翔喧闹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小鸟在他枝头欣赏唱歌。他长到最茂盛的中年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他伸展出他如盖的浓荫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来荫庇树下的幽花芳草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他结出累累的果实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来呈现大地无尽的甜美与芳馨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不是开花的骄傲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也不是结果的快乐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而是成功后的宁静和怡悦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他无力地在空中旋舞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在根下呻吟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大地庄严地伸出臂儿来接引他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他一声不响地落在她的怀里。他消融了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他说不上快乐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也没有悲哀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他再从地下的果仁中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破裂了出来。又长成一棵小树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再穿过丛莽的严遮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再来听黄莺的歌唱。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然而我不敢说来生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也不敢信来生。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98352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416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宇宙是一个大生命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我们是宇宙大气中之一息。江流入海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叶落归根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我们是大生命中之一滴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大生命中之一叶。不是每一道江流都能入海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不流动的便成了死湖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不是每一粒种子都能成树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不生长的便成了空壳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生命中不是永远快乐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也不是永远痛苦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快乐和痛苦是相生相成的。在快乐中我们要感谢生命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在痛苦中我们也要感谢生命。快乐固然兴奋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苦痛又何尝不美丽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952023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4877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我不敢说生命是什么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我只能说生命像什么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引出对生命如向东流的春水的形象比喻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营造了如诗如画的意境。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将人生比喻为汩汩滔滔的江河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用河流的历程比喻人生的风景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形象鲜明。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作者将人生比喻为一棵小树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用树的四季比喻人生的不同阶段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小树的壮大与人生的发展相吻合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非常贴切。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461369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我不敢说来生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但在作者看来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生命诞生于自然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最终又回归自然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是战胜困难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享受快乐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不停地前进和生长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去争取成功的过程。这恰恰是生命最美的行程。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125428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1819"/>
            <a:ext cx="8128000" cy="4465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然而我不敢说来生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也不敢信来生。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这句话有何意蕴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在文中反复出现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哪些快乐的事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为什么在快乐和痛苦中我们都要感谢生命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因为缺少了奋斗与成长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现实中确实有的生命变成了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所以作者不敢说来生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也不敢相信来生。反复有强调的作用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强调今生今世要奋斗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要前进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要成长。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小树的快乐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小树种子破壳出来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小树开出满树繁花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蜂蝶围绕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小鸟欢唱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小树荫庇花草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小树结出累累果实。因为生命让我们享受人生特有的愉悦和美丽。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469606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三、相关常识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序也作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有如今日的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是说明书籍著作或出版意旨、编次体例和作者情况的文章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也可包括对作家作品的评论和对有关问题的研究阐发。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一般写在书籍或文章前面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也有列在后面的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太史公自序》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列于书后的称为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263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一、读准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8262693"/>
              </p:ext>
            </p:extLst>
          </p:nvPr>
        </p:nvGraphicFramePr>
        <p:xfrm>
          <a:off x="508000" y="1639686"/>
          <a:ext cx="8128000" cy="4839041"/>
        </p:xfrm>
        <a:graphic>
          <a:graphicData uri="http://schemas.openxmlformats.org/presentationml/2006/ole">
            <p:oleObj spid="_x0000_s2072" name="文档" r:id="rId5" imgW="3896414" imgH="231881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5938394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二、分清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9644492"/>
              </p:ext>
            </p:extLst>
          </p:nvPr>
        </p:nvGraphicFramePr>
        <p:xfrm>
          <a:off x="312642" y="6400996"/>
          <a:ext cx="8128000" cy="457158"/>
        </p:xfrm>
        <a:graphic>
          <a:graphicData uri="http://schemas.openxmlformats.org/presentationml/2006/ole">
            <p:oleObj spid="_x0000_s2073" name="文档" r:id="rId6" imgW="3839157" imgH="21603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489016" y="6400996"/>
            <a:ext cx="139565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957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三、理解多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7431994"/>
              </p:ext>
            </p:extLst>
          </p:nvPr>
        </p:nvGraphicFramePr>
        <p:xfrm>
          <a:off x="312642" y="1711694"/>
          <a:ext cx="8128000" cy="4766544"/>
        </p:xfrm>
        <a:graphic>
          <a:graphicData uri="http://schemas.openxmlformats.org/presentationml/2006/ole">
            <p:oleObj spid="_x0000_s3085" name="文档" r:id="rId5" imgW="3839157" imgH="225148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908350" y="1789422"/>
            <a:ext cx="1498637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97729" y="2327888"/>
            <a:ext cx="145456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82076" y="2849861"/>
            <a:ext cx="172819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82886" y="3408752"/>
            <a:ext cx="145456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47121" y="3910300"/>
            <a:ext cx="1167741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12130" y="4423047"/>
            <a:ext cx="1719029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72788" y="4968139"/>
            <a:ext cx="115319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07078" y="5511884"/>
            <a:ext cx="115319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60014" y="6057289"/>
            <a:ext cx="116472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1355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6475506"/>
              </p:ext>
            </p:extLst>
          </p:nvPr>
        </p:nvGraphicFramePr>
        <p:xfrm>
          <a:off x="312642" y="1279646"/>
          <a:ext cx="8128000" cy="5260677"/>
        </p:xfrm>
        <a:graphic>
          <a:graphicData uri="http://schemas.openxmlformats.org/presentationml/2006/ole">
            <p:oleObj spid="_x0000_s4109" name="文档" r:id="rId5" imgW="3839157" imgH="248372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904930" y="1340768"/>
            <a:ext cx="1440160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85945" y="1888368"/>
            <a:ext cx="1188135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53812" y="2425082"/>
            <a:ext cx="1440160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2066" y="2924944"/>
            <a:ext cx="1440160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26261" y="3452818"/>
            <a:ext cx="2578101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32143" y="4022190"/>
            <a:ext cx="1176371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91180" y="4490468"/>
            <a:ext cx="1176371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42926" y="5031724"/>
            <a:ext cx="1176371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21551" y="5579324"/>
            <a:ext cx="1977546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78966" y="6138487"/>
            <a:ext cx="1957966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637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355</TotalTime>
  <Words>4429</Words>
  <Application>Microsoft Office PowerPoint</Application>
  <PresentationFormat>全屏显示(4:3)</PresentationFormat>
  <Paragraphs>294</Paragraphs>
  <Slides>53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5" baseType="lpstr">
      <vt:lpstr>测控设计模板14新</vt:lpstr>
      <vt:lpstr>文档</vt:lpstr>
      <vt:lpstr>第三单元</vt:lpstr>
      <vt:lpstr>8　兰亭集序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130</cp:revision>
  <dcterms:created xsi:type="dcterms:W3CDTF">2014-04-23T05:53:17Z</dcterms:created>
  <dcterms:modified xsi:type="dcterms:W3CDTF">2017-09-09T13:20:52Z</dcterms:modified>
</cp:coreProperties>
</file>