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58" r:id="rId2"/>
    <p:sldId id="264" r:id="rId3"/>
    <p:sldId id="265" r:id="rId4"/>
    <p:sldId id="370" r:id="rId5"/>
    <p:sldId id="363" r:id="rId6"/>
    <p:sldId id="371" r:id="rId7"/>
    <p:sldId id="372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275" r:id="rId18"/>
    <p:sldId id="382" r:id="rId19"/>
    <p:sldId id="361" r:id="rId20"/>
    <p:sldId id="383" r:id="rId21"/>
    <p:sldId id="384" r:id="rId22"/>
    <p:sldId id="385" r:id="rId23"/>
    <p:sldId id="386" r:id="rId24"/>
    <p:sldId id="387" r:id="rId25"/>
    <p:sldId id="366" r:id="rId26"/>
    <p:sldId id="388" r:id="rId27"/>
    <p:sldId id="270" r:id="rId28"/>
    <p:sldId id="389" r:id="rId29"/>
    <p:sldId id="390" r:id="rId30"/>
    <p:sldId id="391" r:id="rId31"/>
    <p:sldId id="392" r:id="rId32"/>
    <p:sldId id="393" r:id="rId33"/>
    <p:sldId id="394" r:id="rId34"/>
    <p:sldId id="277" r:id="rId35"/>
    <p:sldId id="395" r:id="rId36"/>
    <p:sldId id="396" r:id="rId37"/>
    <p:sldId id="365" r:id="rId38"/>
    <p:sldId id="397" r:id="rId39"/>
    <p:sldId id="398" r:id="rId40"/>
    <p:sldId id="368" r:id="rId41"/>
    <p:sldId id="403" r:id="rId42"/>
    <p:sldId id="404" r:id="rId43"/>
    <p:sldId id="369" r:id="rId44"/>
    <p:sldId id="405" r:id="rId45"/>
    <p:sldId id="406" r:id="rId46"/>
    <p:sldId id="407" r:id="rId4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94" autoAdjust="0"/>
  </p:normalViewPr>
  <p:slideViewPr>
    <p:cSldViewPr showGuides="1">
      <p:cViewPr varScale="1">
        <p:scale>
          <a:sx n="46" d="100"/>
          <a:sy n="46" d="100"/>
        </p:scale>
        <p:origin x="-90" y="-60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7.xml"/><Relationship Id="rId4" Type="http://schemas.openxmlformats.org/officeDocument/2006/relationships/slide" Target="../slides/slide1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17.xml"/><Relationship Id="rId4" Type="http://schemas.openxmlformats.org/officeDocument/2006/relationships/slide" Target="../slides/slide2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17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17.xml"/><Relationship Id="rId4" Type="http://schemas.openxmlformats.org/officeDocument/2006/relationships/slide" Target="../slides/slide2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37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4121475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6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38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078104" y="1"/>
            <a:ext cx="1361906" cy="836712"/>
            <a:chOff x="5262414" y="1"/>
            <a:chExt cx="136190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62414" y="1"/>
              <a:ext cx="136190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28097" y="29755"/>
              <a:ext cx="1137319" cy="584775"/>
              <a:chOff x="-27763" y="2276803"/>
              <a:chExt cx="1281562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-27763" y="2276803"/>
                <a:ext cx="115459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 </a:t>
                </a:r>
                <a:r>
                  <a:rPr lang="pl-PL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  Q I  Y U  X I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18173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一起预习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6513735" y="39693"/>
            <a:ext cx="1266693" cy="584775"/>
            <a:chOff x="29482" y="2927145"/>
            <a:chExt cx="1561066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240163" y="-4216"/>
            <a:ext cx="1382082" cy="851494"/>
            <a:chOff x="6526147" y="-4216"/>
            <a:chExt cx="1382082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26147" y="-4216"/>
              <a:ext cx="1382082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627824" y="39693"/>
              <a:ext cx="1102367" cy="584775"/>
              <a:chOff x="142529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142529" y="2927145"/>
                <a:ext cx="134178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I Q I S I K A 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88465" y="3021924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一起思考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6539565" y="-8427"/>
            <a:ext cx="1391101" cy="855375"/>
            <a:chOff x="7956375" y="-8427"/>
            <a:chExt cx="1391101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5" y="-8427"/>
              <a:ext cx="1391101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66693" cy="584775"/>
              <a:chOff x="29482" y="2927145"/>
              <a:chExt cx="1561066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61066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17567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7846042" y="-8427"/>
            <a:ext cx="1408965" cy="855375"/>
            <a:chOff x="7846042" y="-8427"/>
            <a:chExt cx="1408965" cy="855375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63906" y="-8427"/>
              <a:ext cx="1391101" cy="855375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 userDrawn="1"/>
          </p:nvGrpSpPr>
          <p:grpSpPr>
            <a:xfrm>
              <a:off x="7846042" y="39693"/>
              <a:ext cx="1260281" cy="584775"/>
              <a:chOff x="29482" y="2927145"/>
              <a:chExt cx="1553163" cy="487312"/>
            </a:xfrm>
          </p:grpSpPr>
          <p:sp>
            <p:nvSpPr>
              <p:cNvPr id="19" name="TextBox 37"/>
              <p:cNvSpPr txBox="1"/>
              <p:nvPr userDrawn="1"/>
            </p:nvSpPr>
            <p:spPr>
              <a:xfrm>
                <a:off x="29482" y="2927145"/>
                <a:ext cx="155316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UYANGTISHENG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38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21924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素养提升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 userDrawn="1"/>
        </p:nvGrpSpPr>
        <p:grpSpPr>
          <a:xfrm>
            <a:off x="6564535" y="39693"/>
            <a:ext cx="1266693" cy="584775"/>
            <a:chOff x="29482" y="2927145"/>
            <a:chExt cx="1561066" cy="487312"/>
          </a:xfrm>
        </p:grpSpPr>
        <p:sp>
          <p:nvSpPr>
            <p:cNvPr id="22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3" name="TextBox 39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6995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2744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743944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500513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0" dirty="0" smtClean="0"/>
              <a:t>6</a:t>
            </a:r>
            <a:r>
              <a:rPr lang="zh-CN" altLang="zh-CN" sz="1400" b="0" dirty="0" smtClean="0"/>
              <a:t>　孔雀东南飞　并序</a:t>
            </a:r>
            <a:endParaRPr lang="zh-CN" altLang="en-US" sz="1400" b="0" dirty="0" smtClean="0"/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25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5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5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5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3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18.docx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20.docx"/><Relationship Id="rId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en-US" altLang="zh-CN" sz="3200" b="1" dirty="0"/>
              <a:t>6</a:t>
            </a:r>
            <a:r>
              <a:rPr lang="zh-CN" altLang="zh-CN" sz="3200" dirty="0"/>
              <a:t>　</a:t>
            </a:r>
            <a:r>
              <a:rPr lang="zh-CN" altLang="zh-CN" sz="3200" b="1" dirty="0"/>
              <a:t>孔雀东南飞</a:t>
            </a:r>
            <a:r>
              <a:rPr lang="zh-CN" altLang="zh-CN" sz="3200" dirty="0"/>
              <a:t>　并序</a:t>
            </a:r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01890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四、辨明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5497032"/>
              </p:ext>
            </p:extLst>
          </p:nvPr>
        </p:nvGraphicFramePr>
        <p:xfrm>
          <a:off x="312642" y="1886748"/>
          <a:ext cx="8128000" cy="4121145"/>
        </p:xfrm>
        <a:graphic>
          <a:graphicData uri="http://schemas.openxmlformats.org/presentationml/2006/ole">
            <p:oleObj spid="_x0000_s7181" name="文档" r:id="rId5" imgW="3839157" imgH="1945787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718541" y="1897634"/>
            <a:ext cx="316527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8541" y="2360499"/>
            <a:ext cx="316527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2714" y="2811143"/>
            <a:ext cx="319692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8541" y="3269797"/>
            <a:ext cx="286157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13600" y="3713994"/>
            <a:ext cx="3525470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19388" y="4175882"/>
            <a:ext cx="3228895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09823" y="4629791"/>
            <a:ext cx="3742357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09823" y="5078064"/>
            <a:ext cx="3742357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09823" y="5538552"/>
            <a:ext cx="4022417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3548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五、区别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5136611"/>
              </p:ext>
            </p:extLst>
          </p:nvPr>
        </p:nvGraphicFramePr>
        <p:xfrm>
          <a:off x="508000" y="1699973"/>
          <a:ext cx="8128000" cy="5235647"/>
        </p:xfrm>
        <a:graphic>
          <a:graphicData uri="http://schemas.openxmlformats.org/presentationml/2006/ole">
            <p:oleObj spid="_x0000_s8205" name="文档" r:id="rId5" imgW="3948631" imgH="25438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32268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285141"/>
              </p:ext>
            </p:extLst>
          </p:nvPr>
        </p:nvGraphicFramePr>
        <p:xfrm>
          <a:off x="508000" y="2312452"/>
          <a:ext cx="8128000" cy="2487095"/>
        </p:xfrm>
        <a:graphic>
          <a:graphicData uri="http://schemas.openxmlformats.org/presentationml/2006/ole">
            <p:oleObj spid="_x0000_s9229" name="文档" r:id="rId5" imgW="3948631" imgH="12087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4451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63829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六、了解偏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6975119"/>
              </p:ext>
            </p:extLst>
          </p:nvPr>
        </p:nvGraphicFramePr>
        <p:xfrm>
          <a:off x="312642" y="2652018"/>
          <a:ext cx="8128000" cy="2289150"/>
        </p:xfrm>
        <a:graphic>
          <a:graphicData uri="http://schemas.openxmlformats.org/presentationml/2006/ole">
            <p:oleObj spid="_x0000_s10253" name="文档" r:id="rId5" imgW="3839157" imgH="1080913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710624" y="2662904"/>
            <a:ext cx="371622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0624" y="3112504"/>
            <a:ext cx="371622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0624" y="3565022"/>
            <a:ext cx="3716223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0624" y="4023408"/>
            <a:ext cx="3716223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10624" y="4472662"/>
            <a:ext cx="3716223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9670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776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七、明察句式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络绎如浮云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踯躅青骢马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主谓倒装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青骢马踯躅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仕宦于台阁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于台阁仕宦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便复在旦夕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便在旦夕复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为仲卿母所遣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出置南窗下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南窗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前省略介词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汝是大家子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八、积累名句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磐石方且厚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可以卒千年。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蒲苇纫如丝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磐石无转移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举手长劳劳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二情同依依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3000" y="1744352"/>
            <a:ext cx="164142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1515" y="2151214"/>
            <a:ext cx="3375675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00276" y="2558583"/>
            <a:ext cx="392942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89390" y="2957128"/>
            <a:ext cx="392942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76938" y="3364464"/>
            <a:ext cx="363098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95205" y="3747950"/>
            <a:ext cx="3630989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95205" y="4151483"/>
            <a:ext cx="2236835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05202" y="4962295"/>
            <a:ext cx="1361029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69677" y="5357510"/>
            <a:ext cx="1361029" cy="317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69677" y="5757964"/>
            <a:ext cx="1361029" cy="317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4848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841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九、储备常识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古代成婚之夕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男左女右共髻束发。结发夫妻泛指第一次结婚的夫妻。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下级对上级或晚辈对长辈说话表示恭敬的习惯用语。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初阳岁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冬至以后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立春以前。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古人以农历每月十九为下九。在汉代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是妇女欢聚的日子。二十九为上九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初九为中九。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古人结婚要选好日子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要年、月、日的干支都相适合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叫六合。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用青布搭成的篷帐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是举行婚礼的地方。东汉至唐有这种风俗。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7999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十二时辰制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西周时就已使用。汉代命名为夜半、鸡鸣、平旦、日出、食时、隅中、日中、日昃、晡时、日入、黄昏、人定。又用十二地支来表示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以夜半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时为子时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时为丑时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时为寅时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依次递推。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古代夜晚分为五个时段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称为五更或五夜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半夜时分为三更。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402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3426"/>
            <a:ext cx="28280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一、理理文章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6574436"/>
              </p:ext>
            </p:extLst>
          </p:nvPr>
        </p:nvGraphicFramePr>
        <p:xfrm>
          <a:off x="508000" y="1966603"/>
          <a:ext cx="8128000" cy="4037107"/>
        </p:xfrm>
        <a:graphic>
          <a:graphicData uri="http://schemas.openxmlformats.org/presentationml/2006/ole">
            <p:oleObj spid="_x0000_s11276" name="文档" r:id="rId6" imgW="3839157" imgH="19065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二、说说文章主旨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《孔雀东南飞》讲述了焦仲卿、刘兰芝夫妇被迫分离并双双自杀的故事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塑造了焦刘夫妇心心相印、坚贞不屈的形象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控诉了封建礼教的残酷无情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歌颂了焦刘夫妇的真挚感情和反抗精神。篇尾焦仲卿和刘兰芝死后双双化为孔雀的神话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寄托了人民群众追求恋爱自由和幸福生活的强烈愿望。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5200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7794464"/>
              </p:ext>
            </p:extLst>
          </p:nvPr>
        </p:nvGraphicFramePr>
        <p:xfrm>
          <a:off x="508000" y="2182896"/>
          <a:ext cx="8128000" cy="2862938"/>
        </p:xfrm>
        <a:graphic>
          <a:graphicData uri="http://schemas.openxmlformats.org/presentationml/2006/ole">
            <p:oleObj spid="_x0000_s12299" name="文档" r:id="rId3" imgW="3948631" imgH="1390928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0532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古今第一首长诗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按相应环节梳理情节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35896" y="2561574"/>
            <a:ext cx="304442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从开头到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会不相从许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35896" y="2936732"/>
            <a:ext cx="442300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府吏默无声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二情同依依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35896" y="3311890"/>
            <a:ext cx="442300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入门上家堂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郁郁登郡门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35896" y="3692351"/>
            <a:ext cx="50353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阿母谓阿女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自挂东南枝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35896" y="4081915"/>
            <a:ext cx="414087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两家求合葬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戒之慎勿忘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4578371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诗歌以刘兰芝自请遣归的陈辞为开篇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这样写的用意是什么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刘兰芝有着良好的家庭教养及文化修养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是个多才多艺的女子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证明焦母对她的责难毫无道理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直接揭示出她同焦母之间的矛盾。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76391327"/>
              </p:ext>
            </p:extLst>
          </p:nvPr>
        </p:nvGraphicFramePr>
        <p:xfrm>
          <a:off x="508000" y="2032000"/>
          <a:ext cx="8128000" cy="3047999"/>
        </p:xfrm>
        <a:graphic>
          <a:graphicData uri="http://schemas.openxmlformats.org/presentationml/2006/ole">
            <p:oleObj spid="_x0000_s1040" name="文档" r:id="rId3" imgW="4001207" imgH="15003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655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鸡鸣外欲曙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涕落百余行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这一部分详细写了兰芝严妆、诀别婆婆、告别小姑三个场景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请分别作答。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5557195"/>
              </p:ext>
            </p:extLst>
          </p:nvPr>
        </p:nvGraphicFramePr>
        <p:xfrm>
          <a:off x="508000" y="2477336"/>
          <a:ext cx="8128000" cy="3565724"/>
        </p:xfrm>
        <a:graphic>
          <a:graphicData uri="http://schemas.openxmlformats.org/presentationml/2006/ole">
            <p:oleObj spid="_x0000_s13323" name="文档" r:id="rId6" imgW="3896774" imgH="170922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662049" y="2554018"/>
            <a:ext cx="5952179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写兰芝之美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表现了她的从容镇定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向婆婆表示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的无辜和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62049" y="3552769"/>
            <a:ext cx="5952179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表现了她从容镇定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不卑不亢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柔中寓刚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己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62049" y="4741488"/>
            <a:ext cx="47692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体现兰芝的善良、重情和内心的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柔弱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398441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7756805"/>
              </p:ext>
            </p:extLst>
          </p:nvPr>
        </p:nvGraphicFramePr>
        <p:xfrm>
          <a:off x="508000" y="4506486"/>
          <a:ext cx="8128000" cy="2562264"/>
        </p:xfrm>
        <a:graphic>
          <a:graphicData uri="http://schemas.openxmlformats.org/presentationml/2006/ole">
            <p:oleObj spid="_x0000_s14347" name="文档" r:id="rId3" imgW="3948631" imgH="1244382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299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夫妻誓别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这一情节在结构上起什么作用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再次强调刘兰芝和焦仲卿感情上的互相理解、互相眷念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他们的分别不是己愿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而是被迫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为后面写他们的殉情奠定基石。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表明了他们对爱情的忠贞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这为下文的刘兄逼嫁、以死践盟等情节埋下了伏笔。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刘兰芝、焦仲卿两人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虽然都成了封建家长制的牺牲品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也都表现出了对爱情的坚守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但两人的性格却有着明显的差异。请根据下面的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80794" y="5278134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等待、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幻想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38810" y="5091255"/>
            <a:ext cx="2230098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有清醒的认识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准确的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444208" y="5091255"/>
            <a:ext cx="1665841" cy="8723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讥讽、责难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且无所作为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749442" y="603252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通情达理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12957" y="6032524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迟疑、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239070" y="6032524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义无反顾、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20641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鉴赏诗歌的手法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本诗开头两句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从内容上看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游离于情节之外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是否可以删去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不能删。这是民歌常用的起兴手法。它为全诗奠定一种徘徊顾恋的情调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又有提摄全篇、引出下文的作用。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段从十三岁说到十七岁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一一道来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是否太烦琐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它与情节的发展有什么关系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不烦琐。这是一种铺陈手法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。意在强调兰芝从小聪明能干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多才多艺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很有教养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为下文兰芝被逐做铺垫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以激起读者的同情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159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诗歌大力铺陈太守家迎娶刘兰芝的豪华排场有何作用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衬托刘兰芝不为富贵所动的品质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以太守家的喜庆和焦、刘的凄悲对照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强化了悲剧性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反衬兰芝内心的痛苦和悲伤。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诗中两次把焦仲卿比作磐石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把刘兰芝比作蒲苇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是否显得累赘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这和情节的发展有何关系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这个比喻第一次出自刘兰芝之口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表示刘兰芝对爱情坚贞不渝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永不变心。第二次是焦仲卿说的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他用这个比喻来责问刘兰芝为什么改变初衷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表明人物之间产生了误会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出现了分歧。这两次比喻和故事情节的发展是一致的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并使情节曲折起伏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生动感人。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2500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《孔雀东南飞》本来是一场现实主义的悲剧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结尾却写他们夫妇合葬化鸟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成为比翼双飞的鸳鸯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有人认为这削弱了对封建家长制度的批判。你是否赞同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结尾的浪漫手法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反衬现实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寄托人们追求自由恋爱、幸福生活的强烈愿望。这既象征了焦、刘爱情的不朽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又象征了他们永恒的悲愤与控告。在结构上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与开头孔雀失偶遥相呼应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体现了构思之巧妙、用心之良苦。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896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兰芝是一位勤劳、善良、美丽的女性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与焦仲卿感情极为深厚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但遭到了焦母的虐待乃至驱遣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最后与仲卿双双殉情。焦母驱逐兰芝的真实原因可能是什么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这个问题可从不同方面探究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既可以从性格方面、家长制度方面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也可以从封建礼教的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三从四德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方面做探究。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212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083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兰芝被驱遣的原因可能有以下几点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兰芝没有遵从封建礼教的妇德要求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本自无教训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举动自专由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虽然温顺、能干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但骨子里倔强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因而为焦母所不容。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兰芝多年不育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焦母为传宗接代考虑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找借口驱逐兰芝。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焦、刘两家贵贱悬殊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门第不对等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焦母见异思迁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为娶进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而逼走兰芝。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焦母无法理解也不能容忍仲卿与兰芝间真挚热烈的爱情。《大戴礼记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本命》中载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妇有七去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不顺父母去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无子去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淫去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妒去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有恶疾去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窃盗去。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焦母迫害刘兰芝用的是第一条。《礼记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内则》中还规定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子甚宜其妻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父母不说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焦母压制焦仲卿用的就是这一条。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227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280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一、课文精读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府吏闻此变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因求假暂归。未至二三里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摧藏马悲哀。新妇识马声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蹑履相逢迎。怅然遥相望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知是故人来。举手拍马鞍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嗟叹使心伤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自君别我后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人事不可量。果不如先愿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又非君所详。我有亲父母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逼迫兼弟兄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以我应他人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君还何所望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府吏谓新妇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贺卿得高迁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磐石方且厚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可以卒千年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蒲苇一时纫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便作旦夕间。卿当日胜贵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吾独向黄泉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8829386"/>
              </p:ext>
            </p:extLst>
          </p:nvPr>
        </p:nvGraphicFramePr>
        <p:xfrm>
          <a:off x="598692" y="4698203"/>
          <a:ext cx="8128000" cy="1189955"/>
        </p:xfrm>
        <a:graphic>
          <a:graphicData uri="http://schemas.openxmlformats.org/presentationml/2006/ole">
            <p:oleObj spid="_x0000_s15369" name="文档" r:id="rId5" imgW="3839157" imgH="5620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府吏还家去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上堂拜阿母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今日大风寒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寒风摧树木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严霜结庭兰。儿今日冥冥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令母在后单。故作不良计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勿复怨鬼神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命如南山石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四体康且直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4158489"/>
              </p:ext>
            </p:extLst>
          </p:nvPr>
        </p:nvGraphicFramePr>
        <p:xfrm>
          <a:off x="598692" y="2465318"/>
          <a:ext cx="8128000" cy="2198392"/>
        </p:xfrm>
        <a:graphic>
          <a:graphicData uri="http://schemas.openxmlformats.org/presentationml/2006/ole">
            <p:oleObj spid="_x0000_s16400" name="文档" r:id="rId5" imgW="3839157" imgH="103770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66371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府吏闻此事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心知长别离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徘徊庭树下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自挂东南枝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7338868"/>
              </p:ext>
            </p:extLst>
          </p:nvPr>
        </p:nvGraphicFramePr>
        <p:xfrm>
          <a:off x="598692" y="5129650"/>
          <a:ext cx="8128000" cy="1280714"/>
        </p:xfrm>
        <a:graphic>
          <a:graphicData uri="http://schemas.openxmlformats.org/presentationml/2006/ole">
            <p:oleObj spid="_x0000_s16401" name="文档" r:id="rId6" imgW="3839157" imgH="6052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69309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56879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下列诗句中加点词的解释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8657708"/>
              </p:ext>
            </p:extLst>
          </p:nvPr>
        </p:nvGraphicFramePr>
        <p:xfrm>
          <a:off x="312642" y="2420655"/>
          <a:ext cx="8128000" cy="1831992"/>
        </p:xfrm>
        <a:graphic>
          <a:graphicData uri="http://schemas.openxmlformats.org/presentationml/2006/ole">
            <p:oleObj spid="_x0000_s17417" name="文档" r:id="rId5" imgW="3839157" imgH="86487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21917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多多告诫。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9816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666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一、作品背景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《孔雀东南飞》选自南朝徐陵所编的《玉台新咏》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交代了故事发生的时间、地点、人物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诗的经过。诗歌是以真人真事为基础创作的。据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焦仲卿是潜山焦家畈人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刘兰芝是怀宁县刘家山人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家畈与刘家山仅一河之隔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而潜山与怀宁在西汉至西晋时均隶属于庐江郡皖县。焦仲卿、刘兰芝夫妻恩爱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但兰芝为焦母所不容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被遣回娘家。兰芝因被逼改嫁而投水身亡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焦仲卿闻讯后自缢于庭树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酿成了一出封建婚姻的悲剧。焦仲卿和刘兰芝被后人称为中国的罗密欧和朱丽叶。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N16.eps" descr="id:2147491222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164288" y="1279646"/>
            <a:ext cx="1603569" cy="232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54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下列对文中加点词语的解释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尚书省的别称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东汉以尚书直接辅佐皇帝处理政务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因汉尚书台在宫禁内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乃有此称。文中泛指大的官府。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筑城以卫君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造郭以守民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内城叫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外城叫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。三里之城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七里之郭。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古代一种隆重的礼节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拜两次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表达敬意。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见面时的礼节。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傍晚时分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夜深人静的时候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项解释不准确。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日落以后至天还没有完全黑的时间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也就是戌时。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52914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11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下列对原文有关诗句的分析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未至二三里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摧藏马悲哀。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这两句既写了焦仲卿因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闻此变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而摧折心肝的悲伤心情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也写了焦仲卿当时所骑的马的哀鸣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从而为下文营造了一种凄怆的氛围。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贺卿得高迁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这句表面上表现了焦仲卿对刘兰芝的讥讽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实际上反映了焦仲卿对刘兰芝的爱恋。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汝是大家子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仕宦于台阁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慎勿为妇死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贵贱情何薄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这四句既表明焦母那种顽固保守的封建等级思想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也在一定程度上反映出焦母要拆散焦仲卿和刘兰芝夫妇的原因。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中有双飞鸟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自名为鸳鸯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仰头相向鸣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夜夜达五更。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这四句运用了浪漫主义手法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表明刘兰芝和焦仲卿双双殉情的爱情故事终于感动上苍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让他们两人化作鸳鸯鸟而结为夫妇。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96063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写鸳鸯的和鸣是象征男女主人公的爱情绵绵不绝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感动上苍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让他们两人化作鸳鸯鸟而结为夫妇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没有依据。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91632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把文中画横线的语句翻译成现代汉语。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念与世间辞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千万不复全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转头向户里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渐见愁煎迫。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想到他们将要永远离开人世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无论如何不能再保全了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把头转向兰芝住过的内房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越来越被悲痛煎熬逼迫。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6785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二、语言运用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请根据给出的有关节日对联的下联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用提供的词语组出上联。要求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符合节日特点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不重复使用词语。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池塘　黄菊　月静　倚风　桐叶　村酒　影　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风摇庭幕桂花香。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重阳节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紫门临水稻花香。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可先根据节日特点将词语进行分类。如中秋节有赏月的习俗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应是描述中秋节的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重阳节正值菊花盛开之时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有登高、喝菊花酒的习俗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是描述重阳节的。从平仄、词性对应角度分析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庭幕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倚风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桂花香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稻花香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桐叶影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村酒熟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月静池塘桐叶影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重阳节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黄菊倚风村酒熟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2209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届国际历史科学大会形象标识的主体图形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请写出除文字外的构图要素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并说明图形寓意。要求语意简明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句子通顺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这个徽标由祥云和汉画像车马构成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可以结合祥云的寓意和汉画像车马的典雅色彩与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国际历史科学大会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这一主旨之间的关联性进行说明。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该图由祥云、汉画像车马构成。祥云体现中国文化元素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汉画像车马寓意历史的车轮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展示着历史与文明的演进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整个图形体现了东方思想和民族气韵。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5231497"/>
              </p:ext>
            </p:extLst>
          </p:nvPr>
        </p:nvGraphicFramePr>
        <p:xfrm>
          <a:off x="508000" y="2085711"/>
          <a:ext cx="8128000" cy="1909307"/>
        </p:xfrm>
        <a:graphic>
          <a:graphicData uri="http://schemas.openxmlformats.org/presentationml/2006/ole">
            <p:oleObj spid="_x0000_s18437" name="文档" r:id="rId5" imgW="3839157" imgH="90196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795786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技法指导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铺陈手法的运用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铺陈就是铺叙、陈述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即直书其事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反复叙说。在《孔雀东南飞》中有三处运用了铺陈的手法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我们以此为例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简要分析其表达效果。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第一处是开头写刘兰芝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十三能织素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十四学裁衣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十五弹箜篌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十六诵诗书。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是一种纵的铺排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按照时间顺序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罗列了一组数字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并运用了互文的修辞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突出了兰芝的多才多艺、知书达理、聪明能干。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第二处是兰芝离开焦家时的打扮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著我绣夹裙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事事四五通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纤纤作细步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精妙世无双。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这组句子是一种横的铺排。作者不厌其烦地由足至头、至腰、至耳、至指、至口、至步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一连串夸张的铺陈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描写了兰芝的装束、衣饰、姿态、容颜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既写出了她超越世俗之美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更表现出了她的从容镇定。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52423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第三处是写太守家办喜事时的豪华排场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青雀白鹄舫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从人四五百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郁郁登郡门。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这组句子淋漓尽致地再现当时的情景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不仅写出了太守家的富有和对兰芝的重视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也显示了兰芝不为富贵左右的节操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也使太守家的喜和兰芝的悲形成了鲜明的对比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强化了故事的悲剧性。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12331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1899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对点小练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请采用铺陈直叙的手法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写一个事物或一个场面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力求形象生动地表现出事物的特点或某种气氛与情绪。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总是这样的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从一个山谷整装出发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满山奔走。流水的步态闪烁妩媚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流水的表情清亮秀美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流水的腰肢柔弱坚韧。流水像一个亦歌亦舞的诗人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以青山为题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以音乐为伴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写一首一泻千里的长诗。两岸是危崖峭壁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崖壁的树木郁郁葱葱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清新的绿色云诡雾谲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灿烂的花朵儿孙满堂。披红戴绿的流水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犹如一支出嫁的唢呐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踩着宫商角徵羽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一段一段地道白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一程一程地数板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把两岸景物唱得斑斓绚丽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一派温情。花鼓戏的韵律、黄梅戏的节奏、河南梆子的念词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都如飞流直泻的秦腔秦调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在黄土地上高高低低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深深浅浅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信天漫游。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047670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二、相关常识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本为秦汉时设立的一个官署。它的职责是采集民间歌谣或文人的诗来配乐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以备朝廷祭祀或宴会时演奏之用。它搜集整理的诗歌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后世就叫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乐府诗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。乐府诗是继《诗经》《楚辞》而起的一种新诗体。在乐府诗中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《木兰诗》和《孔雀东南飞》合称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乐府双璧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0394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悲剧的力量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名句诵读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悲剧将人生的有价值的东西毁灭给人看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喜剧将那无价值的撕破给人看。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一出完美的悲剧是人性的高尚的产物。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艾迪生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真正优秀的悲剧应该在人类灵魂的舞台上演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让人的理性做唯一的观众。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卡贝尔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一个人的悲剧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往往是个性造成的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一个家庭的悲剧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更往往是个性的产物。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柏杨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人生有两大悲剧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一是没有得到你心爱的东西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一是得到了你心爱的东西。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萧伯纳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0218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素材趣读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焦仲卿与刘兰芝的劳燕分飞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悲剧的不幸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在于它往往不仅仅是悲剧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而且是永远的生活。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悲剧的魅力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在于它毁灭美的瞬间给我们带来的心灵的震撼。《孔雀东南飞》中的兰芝是不朽的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她演绎了什么是爱情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什么是决绝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什么是品节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什么是诺言。当焦刘化鸟、梁祝化蝶成为爱情悲剧时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悲剧就演绎成了经典。它催我们流泪的同时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也催我们期盼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有情人终成眷属。几千年来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封建礼教、家长制等根深蒂固的冷漠与残酷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使无数美丽的爱情成为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牵牛织女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双飞蝴蝶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东南孔雀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筑就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血泪沈园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6282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陆游与唐氏的血泪沈园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陆游出生于两宋之交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自幼聪慧过人。二十岁时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在父母的安排下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陆游迎娶唐氏为妻。两人的婚姻虽然是父母之命媒妁之言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可是两人非常恩爱。陆游的母亲本是这场婚姻的主导者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婚后不久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陆母就发现儿子整天在房中和唐氏吟诗作画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把科举完全抛在脑后。于是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不到三年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陆母就对唐氏厌恶不已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强逼着儿子把她赶走。陆游三十一岁时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与唐氏在沈园偶遇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写下流传千古的《钗头凤》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不久唐氏就抑郁而死。一对恩爱夫妻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天人相隔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抱憾一生。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8739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遥想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刘兰芝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芷清芬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孔雀东南飞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五里一徘徊。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东南庭树下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刘兰芝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那个美丽聪慧的女子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含泪回首。你依然放不下谁呢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是那临别时与你殷殷重寄意的仲卿吗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你遥遥地望向红尘深处那一座座富贵苍凉的朱门庭院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想你的仲卿将如何为你而伤心哭泣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想他将如何携一身风尘来追随你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那是你最奢华的梦啊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执子之手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与子偕老。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你也曾苦苦地奔波于这滚滚红尘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只为寻求你生命中的真爱。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总是曹衣似水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吴带当风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美丽的女子总知道如何以哀伤的姿势倚栏。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日日里你织素诵书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然而并不以为尺幅鲛绡之中竟会藏有你的痴憎怨苦。人生于你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不过是一段既无须取亦不可不舍的虚影浮云。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785978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988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你遇见了他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焦仲卿。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你所有十七岁少女的愁苦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因了仲卿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这个你心中眼中唯一的少年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而美丽起来。你的生命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如一枝春天的花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不可遏制地绽放了。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是这般温润如玉的少年啊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才会令你感知这红尘万丈的媚惑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你愿意以陶醉的心态沉沦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如同站在悬崖边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你的脸上滑落了两行绝望的泪。那仿若渐去渐渺的庭院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藏着你与仲卿的故事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藏着你一生之中唯一的日子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藏着你曾坐愁红颜老的长干行。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你终于决定离去了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离去这风尘人间。可是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你突然怔住了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你凄婉的容颜遽然璀璨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然而你竟是无法言语的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你能拿什么来担当呢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你孤注一掷的爱与美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2188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仲卿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这个人海之中左右难立的男子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以他最后的坚决守护最初的美丽情感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那般欣喜焦急地向你奔来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千百年后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我来赶赴这场历史的传奇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禁不住为他们的莫失莫忘落泪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谨以此致世间所有不离不弃的爱。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源自百度网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29878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本文采用第二人称的口吻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写兰芝的凄婉哀怨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抒怜悯之情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如对面畅谈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亲切感人。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作者善于营造凄美的意境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语言精美而又无哗众取宠之感。因为文章以情做骨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以语造势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所以全文气势流畅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意到笔随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文质兼美。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本文以如诗如画的语言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表达了对刘兰芝坚守爱情的赞美与同情。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76968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2832"/>
            <a:ext cx="8128000" cy="37063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这篇文章也以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孔雀东南飞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五里一徘徊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你孤注一掷的爱与美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孔雀东南飞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既有托物起兴、奠定全文感情基调的作用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也点明本文所写的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刘兰芝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就是《孔雀东南飞》的女主人公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明确了本文写作的对象。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面对强大的封建家长势力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一个柔弱的女子没有什么能力与之抗争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也没有什么凭借可以去守护爱情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只有用生命进行孤注一掷的拼搏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从而让世人看到其执着的爱和圣洁的美。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158533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1762295"/>
              </p:ext>
            </p:extLst>
          </p:nvPr>
        </p:nvGraphicFramePr>
        <p:xfrm>
          <a:off x="508000" y="1975721"/>
          <a:ext cx="8128000" cy="3881832"/>
        </p:xfrm>
        <a:graphic>
          <a:graphicData uri="http://schemas.openxmlformats.org/presentationml/2006/ole">
            <p:oleObj spid="_x0000_s2062" name="文档" r:id="rId5" imgW="3896414" imgH="18608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957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0699721"/>
              </p:ext>
            </p:extLst>
          </p:nvPr>
        </p:nvGraphicFramePr>
        <p:xfrm>
          <a:off x="508000" y="1700808"/>
          <a:ext cx="8128000" cy="2927935"/>
        </p:xfrm>
        <a:graphic>
          <a:graphicData uri="http://schemas.openxmlformats.org/presentationml/2006/ole">
            <p:oleObj spid="_x0000_s3098" name="文档" r:id="rId5" imgW="3896414" imgH="1403170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173590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二、分清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2219519"/>
              </p:ext>
            </p:extLst>
          </p:nvPr>
        </p:nvGraphicFramePr>
        <p:xfrm>
          <a:off x="312642" y="4683090"/>
          <a:ext cx="8128000" cy="914316"/>
        </p:xfrm>
        <a:graphic>
          <a:graphicData uri="http://schemas.openxmlformats.org/presentationml/2006/ole">
            <p:oleObj spid="_x0000_s3099" name="文档" r:id="rId6" imgW="3839157" imgH="43243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539388" y="4694075"/>
            <a:ext cx="280707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3865" y="5147269"/>
            <a:ext cx="111566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7996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三、理解多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730001"/>
              </p:ext>
            </p:extLst>
          </p:nvPr>
        </p:nvGraphicFramePr>
        <p:xfrm>
          <a:off x="312642" y="1705388"/>
          <a:ext cx="8128000" cy="4719484"/>
        </p:xfrm>
        <a:graphic>
          <a:graphicData uri="http://schemas.openxmlformats.org/presentationml/2006/ole">
            <p:oleObj spid="_x0000_s4110" name="文档" r:id="rId5" imgW="3839157" imgH="2228438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186663" y="1772816"/>
            <a:ext cx="115803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6663" y="2322088"/>
            <a:ext cx="115803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86663" y="2850836"/>
            <a:ext cx="115803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86663" y="3335246"/>
            <a:ext cx="115803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86663" y="3883571"/>
            <a:ext cx="88128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81991" y="4419794"/>
            <a:ext cx="179826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81991" y="4941168"/>
            <a:ext cx="179826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86663" y="5470274"/>
            <a:ext cx="115803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86663" y="6002003"/>
            <a:ext cx="115803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0411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414446"/>
              </p:ext>
            </p:extLst>
          </p:nvPr>
        </p:nvGraphicFramePr>
        <p:xfrm>
          <a:off x="312642" y="1443325"/>
          <a:ext cx="8128000" cy="4225349"/>
        </p:xfrm>
        <a:graphic>
          <a:graphicData uri="http://schemas.openxmlformats.org/presentationml/2006/ole">
            <p:oleObj spid="_x0000_s5134" name="文档" r:id="rId5" imgW="3839157" imgH="199619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192962" y="1503142"/>
            <a:ext cx="115212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8386" y="2059078"/>
            <a:ext cx="179177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92962" y="2589185"/>
            <a:ext cx="115212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92962" y="3138009"/>
            <a:ext cx="115212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82472" y="3626860"/>
            <a:ext cx="170524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92962" y="4156552"/>
            <a:ext cx="115212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84832" y="4721730"/>
            <a:ext cx="172229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84832" y="5229200"/>
            <a:ext cx="172229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5786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6580793"/>
              </p:ext>
            </p:extLst>
          </p:nvPr>
        </p:nvGraphicFramePr>
        <p:xfrm>
          <a:off x="312642" y="1278726"/>
          <a:ext cx="8128000" cy="5307740"/>
        </p:xfrm>
        <a:graphic>
          <a:graphicData uri="http://schemas.openxmlformats.org/presentationml/2006/ole">
            <p:oleObj spid="_x0000_s6158" name="文档" r:id="rId5" imgW="3839157" imgH="250676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199088" y="1354928"/>
            <a:ext cx="114656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99088" y="1895060"/>
            <a:ext cx="114656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8202" y="2435192"/>
            <a:ext cx="151692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96067" y="2896480"/>
            <a:ext cx="141161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96067" y="3441451"/>
            <a:ext cx="141161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96067" y="3974907"/>
            <a:ext cx="141161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96066" y="4530135"/>
            <a:ext cx="224002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89536" y="5073324"/>
            <a:ext cx="287269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91537" y="5599928"/>
            <a:ext cx="1788575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96067" y="6162008"/>
            <a:ext cx="114958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952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377</TotalTime>
  <Words>4500</Words>
  <Application>Microsoft Office PowerPoint</Application>
  <PresentationFormat>全屏显示(4:3)</PresentationFormat>
  <Paragraphs>280</Paragraphs>
  <Slides>46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8" baseType="lpstr">
      <vt:lpstr>测控设计模板14新</vt:lpstr>
      <vt:lpstr>文档</vt:lpstr>
      <vt:lpstr>6　孔雀东南飞　并序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130</cp:revision>
  <dcterms:created xsi:type="dcterms:W3CDTF">2014-04-23T05:53:17Z</dcterms:created>
  <dcterms:modified xsi:type="dcterms:W3CDTF">2017-09-09T13:20:14Z</dcterms:modified>
</cp:coreProperties>
</file>