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58" r:id="rId2"/>
    <p:sldId id="370" r:id="rId3"/>
    <p:sldId id="264" r:id="rId4"/>
    <p:sldId id="265" r:id="rId5"/>
    <p:sldId id="371" r:id="rId6"/>
    <p:sldId id="372" r:id="rId7"/>
    <p:sldId id="363" r:id="rId8"/>
    <p:sldId id="373" r:id="rId9"/>
    <p:sldId id="374" r:id="rId10"/>
    <p:sldId id="375" r:id="rId11"/>
    <p:sldId id="376" r:id="rId12"/>
    <p:sldId id="275" r:id="rId13"/>
    <p:sldId id="377" r:id="rId14"/>
    <p:sldId id="361" r:id="rId15"/>
    <p:sldId id="378" r:id="rId16"/>
    <p:sldId id="379" r:id="rId17"/>
    <p:sldId id="380" r:id="rId18"/>
    <p:sldId id="366" r:id="rId19"/>
    <p:sldId id="270" r:id="rId20"/>
    <p:sldId id="381" r:id="rId21"/>
    <p:sldId id="382" r:id="rId22"/>
    <p:sldId id="383" r:id="rId23"/>
    <p:sldId id="384" r:id="rId24"/>
    <p:sldId id="385" r:id="rId25"/>
    <p:sldId id="277" r:id="rId26"/>
    <p:sldId id="386" r:id="rId27"/>
    <p:sldId id="387" r:id="rId28"/>
    <p:sldId id="388" r:id="rId29"/>
    <p:sldId id="365" r:id="rId30"/>
    <p:sldId id="389" r:id="rId31"/>
    <p:sldId id="390" r:id="rId32"/>
    <p:sldId id="368" r:id="rId33"/>
    <p:sldId id="391" r:id="rId34"/>
    <p:sldId id="392" r:id="rId35"/>
    <p:sldId id="393" r:id="rId36"/>
    <p:sldId id="369" r:id="rId37"/>
    <p:sldId id="394" r:id="rId38"/>
    <p:sldId id="395" r:id="rId39"/>
    <p:sldId id="396" r:id="rId40"/>
    <p:sldId id="397" r:id="rId41"/>
    <p:sldId id="398" r:id="rId42"/>
    <p:sldId id="399"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94" autoAdjust="0"/>
  </p:normalViewPr>
  <p:slideViewPr>
    <p:cSldViewPr showGuides="1">
      <p:cViewPr varScale="1">
        <p:scale>
          <a:sx n="46" d="100"/>
          <a:sy n="46" d="100"/>
        </p:scale>
        <p:origin x="-90" y="-600"/>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4.xml"/><Relationship Id="rId1" Type="http://schemas.openxmlformats.org/officeDocument/2006/relationships/slideMaster" Target="../slideMasters/slideMaster1.xml"/><Relationship Id="rId5" Type="http://schemas.openxmlformats.org/officeDocument/2006/relationships/slide" Target="../slides/slide29.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9.xml"/><Relationship Id="rId5" Type="http://schemas.openxmlformats.org/officeDocument/2006/relationships/slide" Target="../slides/slide12.xml"/><Relationship Id="rId4" Type="http://schemas.openxmlformats.org/officeDocument/2006/relationships/slide" Target="../slides/slide1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29.xml"/><Relationship Id="rId5" Type="http://schemas.openxmlformats.org/officeDocument/2006/relationships/slide" Target="../slides/slide12.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29.xml"/><Relationship Id="rId5" Type="http://schemas.openxmlformats.org/officeDocument/2006/relationships/slide" Target="../slides/slide12.xml"/><Relationship Id="rId4" Type="http://schemas.openxmlformats.org/officeDocument/2006/relationships/slide" Target="../slides/slide1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29.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500513"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0" dirty="0" smtClean="0"/>
              <a:t>11</a:t>
            </a:r>
            <a:r>
              <a:rPr lang="zh-CN" altLang="zh-CN" sz="1400" b="0" dirty="0" smtClean="0"/>
              <a:t>　就任北京大学校长之演说</a:t>
            </a:r>
            <a:endParaRPr lang="zh-CN" altLang="en-US" sz="1400" b="0" dirty="0" smtClean="0"/>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8.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8.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8.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3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3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4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4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第四单元</a:t>
            </a:r>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四、辨明词义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指摘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指责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两者都是动词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指出并加以批评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但适用的对象和词义的轻重程度不同。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挑出错误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词义较轻。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指出问题并加以责备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词义较重。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英国北部经历前所未有的水灾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有居民</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指摘</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政府近年削减了防洪开支。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父母对孩子无端</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指责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会让孩子有挫败感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不利于其成长。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332850" y="3961134"/>
            <a:ext cx="530558"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10068" y="4753082"/>
            <a:ext cx="53055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94269182"/>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束之高阁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置之不理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但适用对象和表示的程度不同。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束之高阁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把东西捆起来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放在高高的架子上面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比喻放在一边不用它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不管它。只能用在物上。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置之不理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放在一边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不理不睬。可以用在物上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也可以用在人上。程度比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束之高阁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有的创新成果因为管理者、研发者的调任而</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束之高阁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令人惋惜。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俄罗斯政府称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该国曾要求美国提供叙利亚政府在内战期间参与化学武器袭击的证据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但美国对此</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置之不理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111163" y="3755996"/>
            <a:ext cx="1049046"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87683" y="4962940"/>
            <a:ext cx="1080832"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7131963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282801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12147033"/>
              </p:ext>
            </p:extLst>
          </p:nvPr>
        </p:nvGraphicFramePr>
        <p:xfrm>
          <a:off x="508000" y="2214248"/>
          <a:ext cx="8128000" cy="3169854"/>
        </p:xfrm>
        <a:graphic>
          <a:graphicData uri="http://schemas.openxmlformats.org/presentationml/2006/ole">
            <p:oleObj spid="_x0000_s5132" name="文档" r:id="rId6" imgW="3839157" imgH="1496787"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本文是蔡元培先生就任北京大学校长之初在学生大会上所做的演讲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主要提出了三点要求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一是抱定宗旨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二是砥砺德行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三是敬爱师友。最后提出了今后工作的两个方向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一是改良讲义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二是添购书籍。本文表现了蔡元培先生鲜明的办学思想和踏实的工作作风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也表现了他对国家、民族和青年学生的崇高的责任感和使命感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展现了一个民主、务实的教育家的高大形象。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445661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4"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8128000" cy="125720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把握文章内容与结构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这篇演讲辞共五段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可以概括为三点希望、两点计划。请简要写出三点希望、两点计划的内容。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77103499"/>
              </p:ext>
            </p:extLst>
          </p:nvPr>
        </p:nvGraphicFramePr>
        <p:xfrm>
          <a:off x="508000" y="2996952"/>
          <a:ext cx="8128000" cy="1599114"/>
        </p:xfrm>
        <a:graphic>
          <a:graphicData uri="http://schemas.openxmlformats.org/presentationml/2006/ole">
            <p:oleObj spid="_x0000_s6154" name="文档" r:id="rId6" imgW="3896774" imgH="766937" progId="Word.Document.12">
              <p:embed/>
            </p:oleObj>
          </a:graphicData>
        </a:graphic>
      </p:graphicFrame>
      <p:sp>
        <p:nvSpPr>
          <p:cNvPr id="4" name="矩形 3"/>
          <p:cNvSpPr>
            <a:spLocks noChangeAspect="1"/>
          </p:cNvSpPr>
          <p:nvPr/>
        </p:nvSpPr>
        <p:spPr>
          <a:xfrm>
            <a:off x="2267744" y="3058074"/>
            <a:ext cx="4910319" cy="498598"/>
          </a:xfrm>
          <a:prstGeom prst="rect">
            <a:avLst/>
          </a:prstGeom>
        </p:spPr>
        <p:txBody>
          <a:bodyPr wrap="none">
            <a:spAutoFit/>
          </a:bodyPr>
          <a:lstStyle/>
          <a:p>
            <a:pPr>
              <a:lnSpc>
                <a:spcPct val="120000"/>
              </a:lnSpc>
            </a:pPr>
            <a:r>
              <a:rPr lang="zh-CN" altLang="zh-CN" sz="2200" dirty="0">
                <a:solidFill>
                  <a:srgbClr val="FF0000"/>
                </a:solidFill>
                <a:cs typeface="宋体" panose="02010600030101010101" pitchFamily="2" charset="-122"/>
              </a:rPr>
              <a:t>①</a:t>
            </a:r>
            <a:r>
              <a:rPr lang="zh-CN" altLang="zh-CN" sz="2200" dirty="0">
                <a:solidFill>
                  <a:srgbClr val="FF0000"/>
                </a:solidFill>
                <a:latin typeface="Times New Roman" panose="02020603050405020304" pitchFamily="18" charset="0"/>
                <a:cs typeface="Times New Roman" panose="02020603050405020304" pitchFamily="18" charset="0"/>
              </a:rPr>
              <a:t>抱定宗旨</a:t>
            </a:r>
            <a:r>
              <a:rPr lang="en-US" altLang="zh-CN" sz="2200" dirty="0">
                <a:solidFill>
                  <a:srgbClr val="FF0000"/>
                </a:solidFill>
                <a:latin typeface="Times New Roman" panose="02020603050405020304" pitchFamily="18" charset="0"/>
              </a:rPr>
              <a:t>,</a:t>
            </a:r>
            <a:r>
              <a:rPr lang="zh-CN" altLang="zh-CN" sz="2200" dirty="0">
                <a:solidFill>
                  <a:srgbClr val="FF0000"/>
                </a:solidFill>
                <a:cs typeface="宋体" panose="02010600030101010101" pitchFamily="2" charset="-122"/>
              </a:rPr>
              <a:t>②</a:t>
            </a:r>
            <a:r>
              <a:rPr lang="zh-CN" altLang="zh-CN" sz="2200" dirty="0">
                <a:solidFill>
                  <a:srgbClr val="FF0000"/>
                </a:solidFill>
                <a:latin typeface="Times New Roman" panose="02020603050405020304" pitchFamily="18" charset="0"/>
                <a:cs typeface="Times New Roman" panose="02020603050405020304" pitchFamily="18" charset="0"/>
              </a:rPr>
              <a:t>砥砺德行</a:t>
            </a:r>
            <a:r>
              <a:rPr lang="en-US" altLang="zh-CN" sz="2200" dirty="0">
                <a:solidFill>
                  <a:srgbClr val="FF0000"/>
                </a:solidFill>
                <a:latin typeface="Times New Roman" panose="02020603050405020304" pitchFamily="18" charset="0"/>
              </a:rPr>
              <a:t>,</a:t>
            </a:r>
            <a:r>
              <a:rPr lang="zh-CN" altLang="zh-CN" sz="2200" dirty="0">
                <a:solidFill>
                  <a:srgbClr val="FF0000"/>
                </a:solidFill>
                <a:cs typeface="宋体" panose="02010600030101010101" pitchFamily="2" charset="-122"/>
              </a:rPr>
              <a:t>③</a:t>
            </a:r>
            <a:r>
              <a:rPr lang="zh-CN" altLang="zh-CN" sz="2200" dirty="0">
                <a:solidFill>
                  <a:srgbClr val="FF0000"/>
                </a:solidFill>
                <a:latin typeface="Times New Roman" panose="02020603050405020304" pitchFamily="18" charset="0"/>
                <a:cs typeface="Times New Roman" panose="02020603050405020304" pitchFamily="18" charset="0"/>
              </a:rPr>
              <a:t>敬爱师友</a:t>
            </a:r>
            <a:r>
              <a:rPr lang="zh-CN" altLang="zh-CN" sz="2200" dirty="0" smtClean="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2267744" y="3563364"/>
            <a:ext cx="3429144" cy="498598"/>
          </a:xfrm>
          <a:prstGeom prst="rect">
            <a:avLst/>
          </a:prstGeom>
        </p:spPr>
        <p:txBody>
          <a:bodyPr wrap="none">
            <a:spAutoFit/>
          </a:bodyPr>
          <a:lstStyle/>
          <a:p>
            <a:pPr>
              <a:lnSpc>
                <a:spcPct val="120000"/>
              </a:lnSpc>
            </a:pPr>
            <a:r>
              <a:rPr lang="zh-CN" altLang="zh-CN" sz="2200" dirty="0">
                <a:solidFill>
                  <a:srgbClr val="FF0000"/>
                </a:solidFill>
                <a:cs typeface="宋体" panose="02010600030101010101" pitchFamily="2" charset="-122"/>
              </a:rPr>
              <a:t>①</a:t>
            </a:r>
            <a:r>
              <a:rPr lang="zh-CN" altLang="zh-CN" sz="2200" dirty="0">
                <a:solidFill>
                  <a:srgbClr val="FF0000"/>
                </a:solidFill>
                <a:latin typeface="Times New Roman" panose="02020603050405020304" pitchFamily="18" charset="0"/>
                <a:cs typeface="Times New Roman" panose="02020603050405020304" pitchFamily="18" charset="0"/>
              </a:rPr>
              <a:t>改良讲义</a:t>
            </a:r>
            <a:r>
              <a:rPr lang="en-US" altLang="zh-CN" sz="2200" dirty="0">
                <a:solidFill>
                  <a:srgbClr val="FF0000"/>
                </a:solidFill>
                <a:latin typeface="Times New Roman" panose="02020603050405020304" pitchFamily="18" charset="0"/>
              </a:rPr>
              <a:t>,</a:t>
            </a:r>
            <a:r>
              <a:rPr lang="zh-CN" altLang="zh-CN" sz="2200" dirty="0">
                <a:solidFill>
                  <a:srgbClr val="FF0000"/>
                </a:solidFill>
                <a:cs typeface="宋体" panose="02010600030101010101" pitchFamily="2" charset="-122"/>
              </a:rPr>
              <a:t>②</a:t>
            </a:r>
            <a:r>
              <a:rPr lang="zh-CN" altLang="zh-CN" sz="2200" dirty="0">
                <a:solidFill>
                  <a:srgbClr val="FF0000"/>
                </a:solidFill>
                <a:latin typeface="Times New Roman" panose="02020603050405020304" pitchFamily="18" charset="0"/>
                <a:cs typeface="Times New Roman" panose="02020603050405020304" pitchFamily="18" charset="0"/>
              </a:rPr>
              <a:t>添购书籍</a:t>
            </a:r>
            <a:r>
              <a:rPr lang="zh-CN" altLang="zh-CN" sz="2200" dirty="0" smtClean="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508000" y="4149080"/>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抱定宗旨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蔡元培先生要青年学生抱定什么样的宗旨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为求学而来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爱惜光阴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孜孜以求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研究高深学问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为今后的发展打下坚实的基础。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down)">
                                      <p:cBhvr>
                                        <p:cTn id="1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4"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0532"/>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抱定宗旨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演讲者是按照怎样的思路阐述自己观点的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381245805"/>
              </p:ext>
            </p:extLst>
          </p:nvPr>
        </p:nvGraphicFramePr>
        <p:xfrm>
          <a:off x="508000" y="1772525"/>
          <a:ext cx="8128000" cy="1715801"/>
        </p:xfrm>
        <a:graphic>
          <a:graphicData uri="http://schemas.openxmlformats.org/presentationml/2006/ole">
            <p:oleObj spid="_x0000_s7178" name="文档" r:id="rId6" imgW="3948631" imgH="833909" progId="Word.Document.12">
              <p:embed/>
            </p:oleObj>
          </a:graphicData>
        </a:graphic>
      </p:graphicFrame>
      <p:sp>
        <p:nvSpPr>
          <p:cNvPr id="5" name="矩形 4"/>
          <p:cNvSpPr>
            <a:spLocks noChangeAspect="1"/>
          </p:cNvSpPr>
          <p:nvPr/>
        </p:nvSpPr>
        <p:spPr>
          <a:xfrm>
            <a:off x="1937567" y="1772525"/>
            <a:ext cx="8128000" cy="498598"/>
          </a:xfrm>
          <a:prstGeom prst="rect">
            <a:avLst/>
          </a:prstGeom>
        </p:spPr>
        <p:txBody>
          <a:bodyPr>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阐明大学的性质</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指出大学是研究高深学问的</a:t>
            </a:r>
            <a:r>
              <a:rPr lang="zh-CN" altLang="zh-CN" sz="2200" dirty="0" smtClean="0">
                <a:solidFill>
                  <a:srgbClr val="FF0000"/>
                </a:solidFill>
                <a:latin typeface="Times New Roman" panose="02020603050405020304" pitchFamily="18" charset="0"/>
                <a:cs typeface="Times New Roman" panose="02020603050405020304" pitchFamily="18" charset="0"/>
              </a:rPr>
              <a:t>地方</a:t>
            </a:r>
            <a:r>
              <a:rPr lang="en-US" altLang="zh-CN" sz="2200" dirty="0" smtClean="0">
                <a:solidFill>
                  <a:srgbClr val="FF0000"/>
                </a:solidFill>
                <a:latin typeface="Times New Roman" panose="02020603050405020304" pitchFamily="18" charset="0"/>
              </a:rPr>
              <a:t> </a:t>
            </a:r>
            <a:endParaRPr lang="zh-CN" altLang="en-US" sz="2200" dirty="0"/>
          </a:p>
        </p:txBody>
      </p:sp>
      <p:sp>
        <p:nvSpPr>
          <p:cNvPr id="6" name="矩形 5"/>
          <p:cNvSpPr>
            <a:spLocks noChangeAspect="1"/>
          </p:cNvSpPr>
          <p:nvPr/>
        </p:nvSpPr>
        <p:spPr>
          <a:xfrm>
            <a:off x="1937567" y="2140144"/>
            <a:ext cx="8128000" cy="498598"/>
          </a:xfrm>
          <a:prstGeom prst="rect">
            <a:avLst/>
          </a:prstGeom>
        </p:spPr>
        <p:txBody>
          <a:bodyPr>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指出北大现状</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求学于此者</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皆有做官发财之</a:t>
            </a:r>
            <a:r>
              <a:rPr lang="zh-CN" altLang="zh-CN" sz="2200" dirty="0" smtClean="0">
                <a:solidFill>
                  <a:srgbClr val="FF0000"/>
                </a:solidFill>
                <a:latin typeface="Times New Roman" panose="02020603050405020304" pitchFamily="18" charset="0"/>
                <a:cs typeface="Times New Roman" panose="02020603050405020304" pitchFamily="18" charset="0"/>
              </a:rPr>
              <a:t>思想</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937567" y="2535522"/>
            <a:ext cx="8128000" cy="498598"/>
          </a:xfrm>
          <a:prstGeom prst="rect">
            <a:avLst/>
          </a:prstGeom>
        </p:spPr>
        <p:txBody>
          <a:bodyPr>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从反面阐述宗旨不彰的后果是误己、误人、</a:t>
            </a:r>
            <a:r>
              <a:rPr lang="zh-CN" altLang="zh-CN" sz="2200" dirty="0" smtClean="0">
                <a:solidFill>
                  <a:srgbClr val="FF0000"/>
                </a:solidFill>
                <a:latin typeface="Times New Roman" panose="02020603050405020304" pitchFamily="18" charset="0"/>
                <a:cs typeface="Times New Roman" panose="02020603050405020304" pitchFamily="18" charset="0"/>
              </a:rPr>
              <a:t>误国</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508000" y="3018199"/>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砥砺德行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这一部分中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演讲者从哪两个方面提出了大学生要砥砺德行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从当时社会的现状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风俗日偷、道德沦丧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从大学生的责任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地位甚高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肩此重任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责无旁贷。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综合全文看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这篇演讲辞在结构上有什么特点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围绕如何做一个优秀的北大学子展开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简短的开场白引出话题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正文从三个方面逐一阐述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结尾总结话题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脉络清楚。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3832610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wipe(down)">
                                      <p:cBhvr>
                                        <p:cTn id="22" dur="500"/>
                                        <p:tgtEl>
                                          <p:spTgt spid="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wipe(down)">
                                      <p:cBhvr>
                                        <p:cTn id="2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12837"/>
            <a:ext cx="8128000" cy="491358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理解语句含义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体会语言风格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诸君肄业于此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时间不为不多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苟能爱惜光阴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孜孜求学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则其造诣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容有底止。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这句话的含义是什么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这句话是蔡元培先生对青年学子的勉励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他认为学生在校应努力钻研学问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增长见识。如果珍惜这三四年的时间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一定会有深的造诣。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不唯开诚布公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更宜道义相勖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盖同处此校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毁誉共之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同学中苟道德有亏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行有不正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为社会所訾詈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己虽规行矩步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亦莫能辩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此所以必互相劝勉也。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这句话的大意是什么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体现了蔡元培先生怎样的态度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这句话讲的是青年学子之间相互友爱、相互劝勉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在德行上共同进步的必要性。体现了蔡元培先生对北大学生的厚望。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505332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这篇演讲辞在语言上有何特点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请结合演讲的背景简要予以分析。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这篇演讲辞写于文言文向白话文过渡、新旧两种文体并行的时期。从文章基本的框架看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有大量的文言字词和文言句式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多用单音词、语气词等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但另一方面文章又比较浅显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有许多口语成分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读起来既有文言的言简意赅、意味深长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又有口语的明快易懂。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418865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2" name="矩形 1"/>
          <p:cNvSpPr>
            <a:spLocks noChangeAspect="1"/>
          </p:cNvSpPr>
          <p:nvPr/>
        </p:nvSpPr>
        <p:spPr>
          <a:xfrm>
            <a:off x="508000" y="12076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在演讲结尾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蔡元培先生提出了近期计划要做的两件事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一是改良讲义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一是添购书籍。这两件事是不是太小了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与他教育改革家的形象不相符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从大处规划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从小处入手正是改革家脚踏实地、务实精神的体现。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这恰恰反映了蔡元培先生脚踏实地、从小事做起的务实作风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说明他不是好大喜功的人。这两件事都是很迫切、很有用的。改良讲义可以改变学生懒惰的毛病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使那些平时不看书、考试突击讲义的混文凭的学生没有空子可钻。添购书籍和他推行的著名的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思想自由、兼容并包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的治校原则是分不开的。学生可以通过阅读具有先进思想的书籍更新观念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也可以对知识进行深入研究。这两件事情虽小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却是建构一所优秀大学的基本条件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也是改良北大流弊、树立健康校风最迫切需要的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都很重要。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308655"/>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一曰抱定宗旨。诸君来此求学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必有一定宗旨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欲知宗旨之正大与否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必先知大学之性质。今人肄业专门学校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学成任事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此固势所必然。而在大学则不然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研究高深学问者也。外人每指摘本校之腐败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以求学于此者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皆有做官发财思想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故毕业预科者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多入法科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入文科者甚少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入理科者尤少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盖以法科为干禄之终南捷径也。因做官心热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对于教员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则不问其学问之浅深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唯问其官阶之大小。官阶大者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盖为将来毕业有人提携也。现在我国精于政法者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多入政界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专任教授者甚少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故聘请教员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不得不聘请兼职之人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亦属不得已之举。究之外人指摘之当否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姑不具论。然弭谤莫如自修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人讥我腐败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而我不腐败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问心无愧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于我何损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en-US" altLang="zh-CN" sz="3200" b="1" dirty="0"/>
              <a:t>11</a:t>
            </a:r>
            <a:r>
              <a:rPr lang="zh-CN" altLang="zh-CN" sz="3200" dirty="0"/>
              <a:t>　</a:t>
            </a:r>
            <a:r>
              <a:rPr lang="zh-CN" altLang="zh-CN" sz="3200" b="1" dirty="0"/>
              <a:t>就任北京大学校长之演说</a:t>
            </a:r>
            <a:endParaRPr lang="zh-CN" altLang="zh-CN" sz="3200" dirty="0"/>
          </a:p>
        </p:txBody>
      </p:sp>
    </p:spTree>
    <p:extLst>
      <p:ext uri="{BB962C8B-B14F-4D97-AF65-F5344CB8AC3E}">
        <p14:creationId xmlns:p14="http://schemas.microsoft.com/office/powerpoint/2010/main" xmlns="" val="333145091"/>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116226"/>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欲达其做官发财之目的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则北京不少专门学校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入法科者尽可肄业法律学堂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入商科者亦可投考商业学校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又何必来此大学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所以诸君须抱定宗旨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为求学而来。入法科者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非为做官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入商科者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非为致富。宗旨既定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自趋正轨。诸君肄业于此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时间不为不多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苟能爱惜光阴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孜孜求学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则其造诣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容有底止。若徒志在做官发财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宗旨既乖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趋向自异。平时则放荡冶游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考试则熟读讲义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不问学问之有无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唯争分数之多寡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试验既终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书籍束之高阁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毫不过问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敷衍三四年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潦草塞责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文凭到手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即可借此活动于社会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岂非与求学初衷大相背驰乎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光阴虚度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学问毫无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是自误也。且辛亥之役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吾人之所以革命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因清廷官吏之腐败。即在今日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吾人对于当轴多不满意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亦以其道德沦丧。今诸君苟不于此时植其基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勤其学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则将来万一因生计所迫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出而任事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担任讲席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则必贻误学生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置身政界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则必贻误国家。是误人也。误己误人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又岂本心所愿乎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故宗旨不可以不正大。此余所希望于诸君者一也。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4320901"/>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297769"/>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下列对文章有关内容的理解分析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不符合文意的一项是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蔡元培把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抱定宗旨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作为首要期望提出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体现了他教育思想的核心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因此下车伊始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便从端正观念入手。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专门学校是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学成任事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学了以后出去做官发财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大学则不是这样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入大学是为了研究高深学问。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宗旨既乖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趋向自异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如果宗旨不正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志在做官发财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则会放荡游冶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光阴虚度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敷衍塞责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自毁前程。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蔡元培认为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辛亥革命之所以发生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是因为清朝官吏的腐败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鼓励学生勤勉治学正是为了避免国家的覆亡。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鼓励学生勤勉治学正是为了避免国家的覆亡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说法绝对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原文意思是避免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误人误己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5869887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下列对选文内容的理解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在这段文字中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作者高屋建瓴地匡正了大学的性质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明确了求学的目的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直指北大多年弊端。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当时的北大学生多抱做官发财的目的来此读书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所学专业多以实惠取巧的法科为主。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学生在选择教师时急功近利和庸俗化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不以学问的深浅来衡量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而是只问官阶之大小。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这段文字先正后反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从正反两方面进行了深入的论述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表现了蔡元培对青年学子的厚望。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这篇演讲辞语言典雅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针对北大学生比较高的文化水平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作者采用了不少文言词汇和句法。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0733819"/>
      </p:ext>
    </p:extLst>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先正后反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作者采用了先反面再正面论证的方法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从反面揭露现状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从正面提出要求。</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这篇演讲辞写作的年代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正是文言文向白话文过渡、新旧两种文体并行的时期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当时的许多文章都带有文白混杂的特点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不是作者有意追求语言典雅。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DE</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7255670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蔡元培先生在这里指出北京大学多年来的弊端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这弊端是什么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联系当时的社会现实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探究产生北京大学弊端的原因是什么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学生多抱做官发财的目的来读书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多以实惠取巧为主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不研究学问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教师则不问其学问之浅深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唯问其官阶之大小。原因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做官发财的思想意识形态的影响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学校办学宗旨不明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有急功近利的思想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日趋庸俗化。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809469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7638"/>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二、语言运用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请根据以下文字的内容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拟出这副对联的下联。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方今风俗日偷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道德沦丧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尤为恶劣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败德毁行之事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触目皆是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非根基深固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鲜不为流俗所染。诸君肄业大学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当能束身自爱。然国家之兴替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视风俗之厚薄。流俗如此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前途何堪设想。故必有卓绝之士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以身作则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力矫颓俗。诸君为大学学生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地位甚高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肩此重任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责无旁贷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故诸君不惟思所以感已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更必有以励人。苟德之不修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学之不讲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同乎流俗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合乎污世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己且为人轻侮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更何足以感人。然诸君终日伏首案前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营营攻苦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毫无娱乐之事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必感身体上之苦痛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为诸君计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莫如以正当之娱乐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易不正当之娱乐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庶于道德无亏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而于身体有益。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品行严谨不染流俗无害根基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7501"/>
            <a:ext cx="8128000" cy="16769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此题考查对文段内容的概括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形式上必须使用对偶句的方式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内容上是对上述内容的高度概括。上联概括了这段文字的前半部分内容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下联应概括后半部分内容。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娱乐正当无亏道德有益身体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0345073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763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在下面一段文字横线处补写恰当而简练的句子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我国在晚清之际废科举、兴学堂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。大学是西方文明的产物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中国历史上有过类似的高等教育机构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如太学、国子监、书院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但并不是现代意义上的大学。中国近代大学是学习西方的结果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与中国古代的高等教育并无本质的联系与历史的继续。但是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而是中国教育传统通过与西方现代大学制度对话、抗争、融合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并由此形成了新式中国大学教育。大学的制度是学习西方的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从大学的精神理念到人才培养、学校制度等无不渗透着中国传统教育精神。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6656429"/>
      </p:ext>
    </p:extLst>
  </p:cSld>
  <p:clrMapOvr>
    <a:masterClrMapping/>
  </p:clrMapOvr>
  <p:transition spd="slow">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处前后的内容看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此处要填入一个引出句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以引出横线后的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处要注意横线前的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所写内容与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中国近代大学是学习西方的结果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构成转折。第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处要填入一个转折关系的语句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以说明大学精神与中国传统教育的关系。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中国近代大学得以形成和发展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得以出现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中国大学不是简单地移植西方大学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不是简单地复制西方大学的模式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但大学的精神却与中国教育传统有着不可分割的联系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746266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12194"/>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对比论证的方法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对比论证是一种常用的论证方法。事物的特征和本质在对比中最容易显露出来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特别是正反相互对立的事物的比较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具有极大的鲜明性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能给人留下深刻的印象。经过对比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正确的论点更加稳固。对比有纵比和横比两种。所谓纵比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是指时间上的前后时期、事物的前后阶段的对比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所谓横比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是指同类事物间的对比。运用对比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要注意以下四点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一是要有明确的目的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要根据文章中心的需要确定是否运用对比论证。进行对比要阐述的道理是什么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一定要心中有数。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二是寻求适当的对比材料。用作对比的事物必须有明确、统一的对比点。如课文中将大学的性质和某些学生进大学的目的进行对比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指出宗旨不明的危害。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211457788"/>
              </p:ext>
            </p:extLst>
          </p:nvPr>
        </p:nvGraphicFramePr>
        <p:xfrm>
          <a:off x="508000" y="2032000"/>
          <a:ext cx="8128000" cy="3047999"/>
        </p:xfrm>
        <a:graphic>
          <a:graphicData uri="http://schemas.openxmlformats.org/presentationml/2006/ole">
            <p:oleObj spid="_x0000_s1041" name="文档" r:id="rId3" imgW="4001207" imgH="1500388"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三是要有相同的对比量。如果论述时从正面讲了两个方面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那么用来对照的部分一般也应该从反面讲两个方面。这样不仅对比相应均衡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而且能使文章眉目更为清楚。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四是对比之后要进行适当的分析议论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把蕴含其中的事理简明扼要地揭示出来。比是基础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议是升华。因此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对比后要旗帜鲜明地做出评价或得出结论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不能含糊其辞、模棱两可。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5901631"/>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请尝试采用对比论证的方法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阐述某个观点或论证某一问题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要观点鲜明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语言条理。</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a:t>
            </a: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都有自己的生活方式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各有千秋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各具特色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不可强求统一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但这形形色色的生活方式确有高下优劣之分。醉生梦死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花天酒地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忘我工作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无私奉献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浑浑噩噩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自强不息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锐意进取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未老先衰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坐吃山空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老而弥坚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与时俱进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也是生活方式。无疑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李政道的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是积极的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令人敬佩的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也是值得效仿的。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摘自《李政道的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08782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7" name="矩形 6">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05116"/>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大学的精神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大人之学也。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研究高深学问者也。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教育除了给人以专业知识外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还应让学生拥有一个清楚的头脑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一颗有热情的心。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冯友兰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大学不在训练人力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而在培育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人之独立性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。大学教育在知识以外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更应重视德性的问题。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赫钦斯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大学不是一个温度计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对社会每一流行风尚都做出反应。大学必须经常给予社会一些东西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这些东西并不是社会所想要的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而是社会所需要的。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弗莱克斯纳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7" name="矩形 6">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蔡元培与北京大学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蔡元培在教育事业上最突出的贡献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是对北京大学的革新。</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年他出任北京大学校长后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积极倡导并实行思想自由、兼容并包、允许和鼓励不同学派发展的办学方针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热心延聘像陈独秀、李大钊、胡适和鲁迅这样的新派人物到北大执教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开创了学术自由的新风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扫荡旧习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使北大成为人才辈出的最高学府。经过整顿与革新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把一个原来陈腐不堪的封建文化营垒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改造成为生机勃勃的新北大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成为中国新文化运动的摇篮。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2481983"/>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7" name="矩形 6">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12304"/>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梅贻琦与清华大学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梅贻琦</a:t>
            </a:r>
            <a:r>
              <a:rPr lang="en-US" altLang="zh-CN" sz="2200" dirty="0">
                <a:solidFill>
                  <a:srgbClr val="000000"/>
                </a:solidFill>
                <a:latin typeface="Times New Roman" panose="02020603050405020304" pitchFamily="18" charset="0"/>
                <a:cs typeface="Times New Roman" panose="02020603050405020304" pitchFamily="18" charset="0"/>
              </a:rPr>
              <a:t>(1889—1962),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字月涵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祖籍江苏武进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生于天津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中国近代教育家。</a:t>
            </a:r>
            <a:r>
              <a:rPr lang="en-US" altLang="zh-CN" sz="2200" dirty="0">
                <a:solidFill>
                  <a:srgbClr val="000000"/>
                </a:solidFill>
                <a:latin typeface="Times New Roman" panose="02020603050405020304" pitchFamily="18" charset="0"/>
                <a:cs typeface="Times New Roman" panose="02020603050405020304" pitchFamily="18" charset="0"/>
              </a:rPr>
              <a:t>1915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年任清华学校教授。</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年以公费赴美国芝加哥大学进修</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年获机械工程硕士学位。同年回国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继续任教于清华学校。</a:t>
            </a:r>
            <a:r>
              <a:rPr lang="en-US" altLang="zh-CN" sz="2200" dirty="0">
                <a:solidFill>
                  <a:srgbClr val="000000"/>
                </a:solidFill>
                <a:latin typeface="Times New Roman" panose="02020603050405020304" pitchFamily="18" charset="0"/>
                <a:cs typeface="Times New Roman" panose="02020603050405020304" pitchFamily="18" charset="0"/>
              </a:rPr>
              <a:t>1925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年被选为教务长。</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月受命为清华留美监督处监督。</a:t>
            </a:r>
            <a:r>
              <a:rPr lang="en-US" altLang="zh-CN" sz="2200" dirty="0">
                <a:solidFill>
                  <a:srgbClr val="000000"/>
                </a:solidFill>
                <a:latin typeface="Times New Roman" panose="02020603050405020304" pitchFamily="18" charset="0"/>
                <a:cs typeface="Times New Roman" panose="02020603050405020304" pitchFamily="18" charset="0"/>
              </a:rPr>
              <a:t>1931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年任清华大学校长。主张办大学的目的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一是研究学术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二是造就人才。认为清华大学在学术上要向高深专精方面努力。在校长任职期间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他加强对师资人才的严格遴选和延聘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同时积极推行教授治校制度。他认为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所谓大学者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非谓有大楼之谓也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有大师之谓也。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昔日之所谓新旧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今日之所谓左右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其在学校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应均予以自由探讨之机会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情况正同。此昔日北大之所以为北大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而将来清华之为清华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正应于此注意也。</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8693388"/>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7" name="矩形 6">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他继承了蔡元培的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尤其重视教师的师德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也强调人格与爱国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要求即将出国留学的学生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不要忘记祖国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不要忘掉自己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务要保持科学态度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研求真理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06514965"/>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409803"/>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北大之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精神</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寅初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今日为母校二十九周年记念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令人发生深切之印象。现学校既受军阀之摧残而暂时消灭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但今天之纪念会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仍能在杭州举行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聚昔日师友同学至二百数十人之多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可见吾北大形质暂时虽去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而北大之精神则依然存在。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回忆母校自蔡先生执掌校务以来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力图改革。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打倒卖国贼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做人民思想之先导。此种虽斧钺加身毫无顾忌之精神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国家可灭亡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而此精神当永久不死。然既有精神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必有主义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所谓北大主义者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即牺牲主义也。服务于国家社会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不顾一己之私利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勇敢直前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以达其至高之鹄的。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7859785"/>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3" name="矩形 2"/>
          <p:cNvSpPr>
            <a:spLocks noChangeAspect="1"/>
          </p:cNvSpPr>
          <p:nvPr/>
        </p:nvSpPr>
        <p:spPr>
          <a:xfrm>
            <a:off x="508000" y="1330427"/>
            <a:ext cx="8128000" cy="4928657"/>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苟有北大之牺牲精神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无论举办何事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则结果之良好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俱可期而待。今以浙江一省而论之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如以北大牺牲精神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移办政府与党务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则不出一年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必可为全国之模范省。盖浙江现时之地位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较他省优良之点甚多。财政之统一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一也。浙江之财政厅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尚能统辖全省财政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较之江苏、安徽、福建等省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俱远过之。江苏因为孙传芳之战事未了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所统一者仅长江以南之一部分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安徽在前数月间虽征收税吏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俱归二三军队首领所委派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福建即菜担妓女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亦俱贴印花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其财政上之紊乱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可以想见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至湖广江西等省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更无须深论矣。金融之平稳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二也。全省无滥发纸币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引起金融之扰乱。军队之统一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三也。教育之优良完全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四也。此次革命军兴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全省所受之损失不大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五也。既具此五种之优点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苟政治能上轨道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办事人员俱抱北大精神而徐图改革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则将来之浙江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必较今日可以远胜万倍。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2781234"/>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211039"/>
            <a:ext cx="8128000" cy="537377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欲图改革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必须自环境之改造入手。重心不在表面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而在人心。今日国家社会之所以每况愈下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根本原因在于吏治之不良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道德之堕落。如寅初回浙未久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而请寅初代谋统捐局长者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不知凡几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且有欲寅初推荐往禁烟局者。彼辈之心理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以为寅初现正在反对禁烟局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则寅初推荐之人员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禁烟局不敢不留用。际此生活困难之时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在政界谋事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果属生活问题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情尚可原。然来寅初处谋事之人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甚至预先说价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必须月薪至若干元以上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或有其他不正当之收益者而后可。是故中国大半人民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虽其私人道德亦有甚好者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但脑筋中实无一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字之印象。故公家观念之薄弱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已达极点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而对一己之升官发财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譬诸厕所之苍蝇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群相密集。故无论何界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苟有一人稍有地位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则其亲戚朋友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全体联带而为其属下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家庭观念之深切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世无其右。当知吾人对于国家社会之义务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应以人民之幸福为前提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不当以个人弥补亏空或物质享受为目的</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0185915"/>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207638"/>
            <a:ext cx="8128000" cy="5334922"/>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北大昔日既为群众之导师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今而后当如何引导人民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打破家庭观念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而易以团体观念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打破家庭主义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而易以国家主义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恢复人生固有之牺牲精神。否则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若仅有表面之革命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恐虽经千百次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于国家于社会仍无补于事也。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且中国人民之心理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对公家事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若不相干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可以不负责任。如寅初此次反对鸦片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时有人以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在此种社会何必做恶人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之语来相劝勉。若寅初家中妇女如作此语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寅初本可不加深责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然此种浅薄之语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竟发诸现在之官吏与夫东西留学生之口。呜呼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一人公正之勇气能有几何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今不以努力助鼓励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而反以冷水浇头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可深浩叹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字为道德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如不嫖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不饮酒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不吸烟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果属静止之道德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然缺乏相当之努力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与夫牺牲之精神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以尽人生应有之义务。虽方趾圆颅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实类似腐尸。西人谓</a:t>
            </a:r>
            <a:r>
              <a:rPr lang="en-US" altLang="zh-CN" sz="2200" dirty="0">
                <a:solidFill>
                  <a:srgbClr val="000000"/>
                </a:solidFill>
                <a:latin typeface="Times New Roman" panose="02020603050405020304" pitchFamily="18" charset="0"/>
                <a:cs typeface="Times New Roman" panose="02020603050405020304" pitchFamily="18" charset="0"/>
              </a:rPr>
              <a:t>life</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is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activity</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反不如截发入山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做和尚之为愈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何必在世上忧忧哉。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4691268"/>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一、作者简介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蔡元培</a:t>
            </a:r>
            <a:r>
              <a:rPr lang="en-US" altLang="zh-CN" sz="2200" dirty="0">
                <a:solidFill>
                  <a:srgbClr val="000000"/>
                </a:solidFill>
                <a:latin typeface="Times New Roman" panose="02020603050405020304" pitchFamily="18" charset="0"/>
                <a:cs typeface="Times New Roman" panose="02020603050405020304" pitchFamily="18" charset="0"/>
              </a:rPr>
              <a:t>(1868—1940),</a:t>
            </a:r>
            <a:r>
              <a:rPr lang="zh-CN" altLang="zh-CN" sz="2200" dirty="0">
                <a:solidFill>
                  <a:srgbClr val="000000"/>
                </a:solidFill>
                <a:latin typeface="Times New Roman" panose="02020603050405020304" pitchFamily="18" charset="0"/>
                <a:cs typeface="Times New Roman" panose="02020603050405020304" pitchFamily="18" charset="0"/>
              </a:rPr>
              <a:t>字鹤卿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号孑民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浙江绍兴人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民主主义革命家和教育家。数度赴德国、法国留学考察。曾任教育总长、北京大学校长等职。他为发展中国新文化教育事业做出了重大贡献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堪称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学界泰斗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人世楷模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。教育论著有《蔡元培教育文选》《蔡元培教育论著选》等。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5" name="矩形 4"/>
          <p:cNvSpPr>
            <a:spLocks noChangeAspect="1"/>
          </p:cNvSpPr>
          <p:nvPr/>
        </p:nvSpPr>
        <p:spPr>
          <a:xfrm>
            <a:off x="508000" y="1901028"/>
            <a:ext cx="8128000" cy="3309945"/>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是故以北大之精神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牺牲于社会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或以范围过大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尚须相当时日。若仅浙江一省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则改造之目的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诚可立而待也。欲使人民养成国家观念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牺牲个人而尽力于公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此北大之使命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亦即吾人之使命也。举凡战胜环境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改造人心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驱除此等奄奄待毙不负责任之习俗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诸君当与寅初共勉之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cs typeface="宋体" panose="02010600030101010101" pitchFamily="2" charset="-122"/>
              </a:rPr>
              <a:t>①</a:t>
            </a:r>
            <a:r>
              <a:rPr lang="en-US" altLang="zh-CN" sz="2200" dirty="0">
                <a:solidFill>
                  <a:srgbClr val="000000"/>
                </a:solidFill>
                <a:latin typeface="Times New Roman" panose="02020603050405020304" pitchFamily="18" charset="0"/>
              </a:rPr>
              <a:t>life is activity——</a:t>
            </a:r>
            <a:r>
              <a:rPr lang="zh-CN" altLang="zh-CN" sz="2200" dirty="0">
                <a:solidFill>
                  <a:srgbClr val="000000"/>
                </a:solidFill>
                <a:latin typeface="Times New Roman" panose="02020603050405020304" pitchFamily="18" charset="0"/>
                <a:cs typeface="Times New Roman" panose="02020603050405020304" pitchFamily="18" charset="0"/>
              </a:rPr>
              <a:t>意为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生命活力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4125134152"/>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320495"/>
            <a:ext cx="8128000" cy="2897332"/>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品开头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简述时局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提出北大精神。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品内容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北大精神即爱国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即不怕牺牲。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马先生以浙江为例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阐述北大精神与意义。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马先生呼吁呐喊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希望在国家危在旦夕的关头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能够有更多的人以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字作为行事的前提和底线。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4174283"/>
            <a:ext cx="8128000" cy="2084801"/>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品主旨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马先生所主张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当知吾人对于国家社会之义务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应以人民之幸福为前提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不当以个人弥补亏空或物质享受为目的。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正是北京大学的精神实质。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总结全文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升华主旨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进一步明确什么是北大精神。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70549"/>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5" name="矩形 4"/>
          <p:cNvSpPr>
            <a:spLocks noChangeAspect="1"/>
          </p:cNvSpPr>
          <p:nvPr/>
        </p:nvSpPr>
        <p:spPr>
          <a:xfrm>
            <a:off x="508000" y="1467347"/>
            <a:ext cx="8128000" cy="4481933"/>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【问题】</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92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解释文章中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北大之精神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92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蔡先生执掌校务以来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进行了哪些体现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北大之精神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北大之精神指北大人以服务于国家社会为人生理想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作为人民思想的先导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不顾一己私利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勇敢直前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即使斧钺加身也毫不顾及的牺牲精神。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蔡元培先生担任北大校长后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先进行调研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然后大刀阔斧地整顿学风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对北大学生提出三点希望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抱定宗旨、砥砺德行、敬爱师友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同时计划改良讲义、添购图书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他积极倡导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打倒卖国贼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使北大成为人民思想的先导。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122721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wipe(down)">
                                      <p:cBhvr>
                                        <p:cTn id="7" dur="500"/>
                                        <p:tgtEl>
                                          <p:spTgt spid="5">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wipe(down)">
                                      <p:cBhvr>
                                        <p:cTn id="1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10497"/>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北京大学创办于</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初名京师大学堂。辛亥革命后的</a:t>
            </a:r>
            <a:r>
              <a:rPr lang="en-US" altLang="zh-CN" sz="2200" dirty="0">
                <a:solidFill>
                  <a:srgbClr val="000000"/>
                </a:solidFill>
                <a:latin typeface="Times New Roman" panose="02020603050405020304" pitchFamily="18" charset="0"/>
                <a:cs typeface="Times New Roman" panose="02020603050405020304" pitchFamily="18" charset="0"/>
              </a:rPr>
              <a:t>1912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改名为北京大学。但此时的北大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总的来说还是一所封建思想、官僚习气十分浓重的学府。在蔡元培之前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北大已换过五任校长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并未能改变北大的局面。</a:t>
            </a: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在法国留学的蔡元培接教育部电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请他回国就任北京大学校长。蔡元培到上海后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许多友人劝他不可就职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说北大太腐败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恐整顿不了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反把自己名誉毁掉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也有少数人劝他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说腐败总要有人整顿。蔡元培最终听从的是这少数人的意见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接任了北大校长的职位。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606581236"/>
              </p:ext>
            </p:extLst>
          </p:nvPr>
        </p:nvGraphicFramePr>
        <p:xfrm>
          <a:off x="1658712" y="4501388"/>
          <a:ext cx="7733514" cy="2299585"/>
        </p:xfrm>
        <a:graphic>
          <a:graphicData uri="http://schemas.openxmlformats.org/presentationml/2006/ole">
            <p:oleObj spid="_x0000_s2063" name="文档" r:id="rId5" imgW="3839157" imgH="1141764" progId="Word.Document.12">
              <p:embed/>
            </p:oleObj>
          </a:graphicData>
        </a:graphic>
      </p:graphicFrame>
    </p:spTree>
    <p:extLst>
      <p:ext uri="{BB962C8B-B14F-4D97-AF65-F5344CB8AC3E}">
        <p14:creationId xmlns:p14="http://schemas.microsoft.com/office/powerpoint/2010/main" xmlns="" val="1498156899"/>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演讲辞又叫演讲稿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它是一种应用性文体。在内容上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演讲辞应视有关集会或活动的要求而定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力求中心明确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言之有物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在表达上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偏重于议论、说明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同时兼用必要的记述、抒情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要言不烦。能够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听众的演讲辞要具备针对性、可讲性、鼓动性。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050509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48109838"/>
              </p:ext>
            </p:extLst>
          </p:nvPr>
        </p:nvGraphicFramePr>
        <p:xfrm>
          <a:off x="508000" y="1727625"/>
          <a:ext cx="8128000" cy="4837069"/>
        </p:xfrm>
        <a:graphic>
          <a:graphicData uri="http://schemas.openxmlformats.org/presentationml/2006/ole">
            <p:oleObj spid="_x0000_s3085" name="文档" r:id="rId5" imgW="3896774" imgH="2318814"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64911"/>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二、写对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字形</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035170184"/>
              </p:ext>
            </p:extLst>
          </p:nvPr>
        </p:nvGraphicFramePr>
        <p:xfrm>
          <a:off x="508000" y="2397074"/>
          <a:ext cx="8128000" cy="2565866"/>
        </p:xfrm>
        <a:graphic>
          <a:graphicData uri="http://schemas.openxmlformats.org/presentationml/2006/ole">
            <p:oleObj spid="_x0000_s4109" name="文档" r:id="rId5" imgW="3896774" imgH="1230340" progId="Word.Document.12">
              <p:embed/>
            </p:oleObj>
          </a:graphicData>
        </a:graphic>
      </p:graphicFrame>
    </p:spTree>
    <p:extLst>
      <p:ext uri="{BB962C8B-B14F-4D97-AF65-F5344CB8AC3E}">
        <p14:creationId xmlns:p14="http://schemas.microsoft.com/office/powerpoint/2010/main" xmlns="" val="27199293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三、掌握词语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肄业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文中是就学的意思。现在指没有毕业或尚未毕业。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终南捷径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比喻达到目的的便捷途径。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故不具论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姑且不一一论述。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容有底止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或许能相当深。底止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风俗日偷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风俗越来越苟且敷衍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只顾眼前。偷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责无旁贷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自己应尽的责任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不能推卸给旁人。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开诚布公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敞开胸怀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显示诚意。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规行矩步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指严格按照规矩办事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毫不苟且。</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也指办事死板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不灵活。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367372"/>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350</TotalTime>
  <Words>5117</Words>
  <Application>Microsoft Office PowerPoint</Application>
  <PresentationFormat>全屏显示(4:3)</PresentationFormat>
  <Paragraphs>236</Paragraphs>
  <Slides>42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44" baseType="lpstr">
      <vt:lpstr>测控设计模板14新</vt:lpstr>
      <vt:lpstr>文档</vt:lpstr>
      <vt:lpstr>第四单元</vt:lpstr>
      <vt:lpstr>11　就任北京大学校长之演说</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130</cp:revision>
  <dcterms:created xsi:type="dcterms:W3CDTF">2014-04-23T05:53:17Z</dcterms:created>
  <dcterms:modified xsi:type="dcterms:W3CDTF">2017-09-09T13:26:38Z</dcterms:modified>
</cp:coreProperties>
</file>