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Default Extension="docx" ContentType="application/vnd.openxmlformats-officedocument.wordprocessingml.document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Default Extension="emf" ContentType="image/x-emf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Default Extension="vml" ContentType="application/vnd.openxmlformats-officedocument.vmlDrawi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0"/>
  </p:notesMasterIdLst>
  <p:sldIdLst>
    <p:sldId id="358" r:id="rId2"/>
    <p:sldId id="369" r:id="rId3"/>
    <p:sldId id="264" r:id="rId4"/>
    <p:sldId id="265" r:id="rId5"/>
    <p:sldId id="370" r:id="rId6"/>
    <p:sldId id="371" r:id="rId7"/>
    <p:sldId id="363" r:id="rId8"/>
    <p:sldId id="372" r:id="rId9"/>
    <p:sldId id="373" r:id="rId10"/>
    <p:sldId id="374" r:id="rId11"/>
    <p:sldId id="375" r:id="rId12"/>
    <p:sldId id="376" r:id="rId13"/>
    <p:sldId id="377" r:id="rId14"/>
    <p:sldId id="378" r:id="rId15"/>
    <p:sldId id="379" r:id="rId16"/>
    <p:sldId id="275" r:id="rId17"/>
    <p:sldId id="361" r:id="rId18"/>
    <p:sldId id="382" r:id="rId19"/>
    <p:sldId id="380" r:id="rId20"/>
    <p:sldId id="381" r:id="rId21"/>
    <p:sldId id="383" r:id="rId22"/>
    <p:sldId id="366" r:id="rId23"/>
    <p:sldId id="367" r:id="rId24"/>
    <p:sldId id="384" r:id="rId25"/>
    <p:sldId id="385" r:id="rId26"/>
    <p:sldId id="386" r:id="rId27"/>
    <p:sldId id="387" r:id="rId28"/>
    <p:sldId id="388" r:id="rId29"/>
    <p:sldId id="389" r:id="rId30"/>
    <p:sldId id="390" r:id="rId31"/>
    <p:sldId id="391" r:id="rId32"/>
    <p:sldId id="392" r:id="rId33"/>
    <p:sldId id="393" r:id="rId34"/>
    <p:sldId id="270" r:id="rId35"/>
    <p:sldId id="394" r:id="rId36"/>
    <p:sldId id="395" r:id="rId37"/>
    <p:sldId id="396" r:id="rId38"/>
    <p:sldId id="397" r:id="rId39"/>
    <p:sldId id="398" r:id="rId40"/>
    <p:sldId id="399" r:id="rId41"/>
    <p:sldId id="277" r:id="rId42"/>
    <p:sldId id="400" r:id="rId43"/>
    <p:sldId id="365" r:id="rId44"/>
    <p:sldId id="401" r:id="rId45"/>
    <p:sldId id="402" r:id="rId46"/>
    <p:sldId id="403" r:id="rId47"/>
    <p:sldId id="404" r:id="rId48"/>
    <p:sldId id="405" r:id="rId49"/>
    <p:sldId id="368" r:id="rId50"/>
    <p:sldId id="406" r:id="rId51"/>
    <p:sldId id="407" r:id="rId52"/>
    <p:sldId id="408" r:id="rId53"/>
    <p:sldId id="409" r:id="rId54"/>
    <p:sldId id="410" r:id="rId55"/>
    <p:sldId id="411" r:id="rId56"/>
    <p:sldId id="412" r:id="rId57"/>
    <p:sldId id="418" r:id="rId58"/>
    <p:sldId id="421" r:id="rId5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754" userDrawn="1">
          <p15:clr>
            <a:srgbClr val="A4A3A4"/>
          </p15:clr>
        </p15:guide>
        <p15:guide id="2" pos="238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4B05"/>
    <a:srgbClr val="EAEAEA"/>
    <a:srgbClr val="333333"/>
    <a:srgbClr val="C0C0C0"/>
    <a:srgbClr val="4F81BD"/>
    <a:srgbClr val="5F5F5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876" autoAdjust="0"/>
    <p:restoredTop sz="95488" autoAdjust="0"/>
  </p:normalViewPr>
  <p:slideViewPr>
    <p:cSldViewPr showGuides="1">
      <p:cViewPr varScale="1">
        <p:scale>
          <a:sx n="46" d="100"/>
          <a:sy n="46" d="100"/>
        </p:scale>
        <p:origin x="-90" y="-678"/>
      </p:cViewPr>
      <p:guideLst>
        <p:guide orient="horz" pos="754"/>
        <p:guide pos="238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pPr/>
              <a:t>2017-9-9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4.xml"/><Relationship Id="rId2" Type="http://schemas.openxmlformats.org/officeDocument/2006/relationships/slide" Target="../slides/slide4.xml"/><Relationship Id="rId1" Type="http://schemas.openxmlformats.org/officeDocument/2006/relationships/slideMaster" Target="../slideMasters/slideMaster1.xml"/><Relationship Id="rId5" Type="http://schemas.openxmlformats.org/officeDocument/2006/relationships/slide" Target="../slides/slide43.xml"/><Relationship Id="rId4" Type="http://schemas.openxmlformats.org/officeDocument/2006/relationships/slide" Target="../slides/slide16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4.xml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43.xml"/><Relationship Id="rId5" Type="http://schemas.openxmlformats.org/officeDocument/2006/relationships/slide" Target="../slides/slide16.xml"/><Relationship Id="rId4" Type="http://schemas.openxmlformats.org/officeDocument/2006/relationships/slide" Target="../slides/slide34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4.xml"/><Relationship Id="rId2" Type="http://schemas.openxmlformats.org/officeDocument/2006/relationships/slide" Target="../slides/slide4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43.xml"/><Relationship Id="rId5" Type="http://schemas.openxmlformats.org/officeDocument/2006/relationships/slide" Target="../slides/slide16.xml"/><Relationship Id="rId4" Type="http://schemas.openxmlformats.org/officeDocument/2006/relationships/image" Target="../media/image4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" Target="../slides/slide4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43.xml"/><Relationship Id="rId5" Type="http://schemas.openxmlformats.org/officeDocument/2006/relationships/slide" Target="../slides/slide16.xml"/><Relationship Id="rId4" Type="http://schemas.openxmlformats.org/officeDocument/2006/relationships/slide" Target="../slides/slide34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6.xml"/><Relationship Id="rId2" Type="http://schemas.openxmlformats.org/officeDocument/2006/relationships/slide" Target="../slides/slide4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4.xml"/><Relationship Id="rId5" Type="http://schemas.openxmlformats.org/officeDocument/2006/relationships/slide" Target="../slides/slide43.xml"/><Relationship Id="rId4" Type="http://schemas.openxmlformats.org/officeDocument/2006/relationships/image" Target="../media/image4.pn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-3429000"/>
            <a:ext cx="9144000" cy="720363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14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矩形 15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27584" y="908720"/>
            <a:ext cx="1656975" cy="45456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53614" y="1988840"/>
            <a:ext cx="4236773" cy="1080699"/>
          </a:xfrm>
          <a:prstGeom prst="rect">
            <a:avLst/>
          </a:prstGeom>
        </p:spPr>
      </p:pic>
      <p:sp>
        <p:nvSpPr>
          <p:cNvPr id="21" name="TextBox 20"/>
          <p:cNvSpPr txBox="1">
            <a:spLocks noChangeArrowheads="1"/>
          </p:cNvSpPr>
          <p:nvPr userDrawn="1"/>
        </p:nvSpPr>
        <p:spPr bwMode="auto">
          <a:xfrm>
            <a:off x="2171343" y="3899374"/>
            <a:ext cx="480131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◆ 全书优质试题随意编辑     ◆ 课堂教学流程完美展示     ◆ 独家研发错题组卷系统 </a:t>
            </a:r>
          </a:p>
          <a:p>
            <a:pPr eaLnBrk="1" hangingPunct="1"/>
            <a:endParaRPr lang="zh-CN" altLang="en-US" sz="1000" dirty="0">
              <a:solidFill>
                <a:schemeClr val="bg1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39832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4963 L 0 0 " pathEditMode="relative" rAng="0" ptsTypes="AA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"/>
                            </p:stCondLst>
                            <p:childTnLst>
                              <p:par>
                                <p:cTn id="4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2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300"/>
                            </p:stCondLst>
                            <p:childTnLst>
                              <p:par>
                                <p:cTn id="6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800"/>
                            </p:stCondLst>
                            <p:childTnLst>
                              <p:par>
                                <p:cTn id="7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4" grpId="0" animBg="1"/>
      <p:bldP spid="15" grpId="0" animBg="1"/>
      <p:bldP spid="16" grpId="0" animBg="1"/>
      <p:bldP spid="17" grpId="0" animBg="1"/>
      <p:bldP spid="21" grpId="0"/>
      <p:bldP spid="21" grpId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2617440" y="750302"/>
            <a:ext cx="6203032" cy="66701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3" name="内容占位符 2"/>
          <p:cNvSpPr>
            <a:spLocks noGrp="1"/>
          </p:cNvSpPr>
          <p:nvPr>
            <p:ph idx="1"/>
          </p:nvPr>
        </p:nvSpPr>
        <p:spPr>
          <a:xfrm>
            <a:off x="2771800" y="1600200"/>
            <a:ext cx="5832648" cy="452628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8416575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build="p">
        <p:tmplLst>
          <p:tmpl lvl="1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284719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/>
          <p:cNvGrpSpPr/>
          <p:nvPr userDrawn="1"/>
        </p:nvGrpSpPr>
        <p:grpSpPr>
          <a:xfrm>
            <a:off x="4121475" y="29755"/>
            <a:ext cx="1137319" cy="584775"/>
            <a:chOff x="29482" y="2276803"/>
            <a:chExt cx="1281560" cy="487312"/>
          </a:xfrm>
        </p:grpSpPr>
        <p:sp>
          <p:nvSpPr>
            <p:cNvPr id="35" name="TextBox 34"/>
            <p:cNvSpPr txBox="1"/>
            <p:nvPr userDrawn="1"/>
          </p:nvSpPr>
          <p:spPr>
            <a:xfrm>
              <a:off x="29482" y="2276803"/>
              <a:ext cx="1154589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Y</a:t>
              </a:r>
              <a:r>
                <a:rPr lang="en-US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  </a:t>
              </a:r>
              <a:r>
                <a:rPr lang="pl-PL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I  Q I  Y U  X I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36" name="TextBox 35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103562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一起预习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37" name="组合 36"/>
          <p:cNvGrpSpPr/>
          <p:nvPr userDrawn="1"/>
        </p:nvGrpSpPr>
        <p:grpSpPr>
          <a:xfrm>
            <a:off x="6516216" y="39693"/>
            <a:ext cx="1266693" cy="584775"/>
            <a:chOff x="29482" y="2927145"/>
            <a:chExt cx="1561066" cy="487312"/>
          </a:xfrm>
        </p:grpSpPr>
        <p:sp>
          <p:nvSpPr>
            <p:cNvPr id="38" name="TextBox 37"/>
            <p:cNvSpPr txBox="1"/>
            <p:nvPr userDrawn="1"/>
          </p:nvSpPr>
          <p:spPr>
            <a:xfrm>
              <a:off x="29482" y="2927145"/>
              <a:ext cx="1561066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S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UITANGYANLIAN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39" name="TextBox 38">
              <a:hlinkClick r:id="rId3" action="ppaction://hlinksldjump"/>
            </p:cNvPr>
            <p:cNvSpPr txBox="1"/>
            <p:nvPr userDrawn="1"/>
          </p:nvSpPr>
          <p:spPr>
            <a:xfrm>
              <a:off x="275416" y="3021924"/>
              <a:ext cx="121768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随堂演练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0" name="组合 39"/>
          <p:cNvGrpSpPr/>
          <p:nvPr userDrawn="1"/>
        </p:nvGrpSpPr>
        <p:grpSpPr>
          <a:xfrm>
            <a:off x="5364088" y="39693"/>
            <a:ext cx="1102368" cy="584775"/>
            <a:chOff x="29482" y="2927145"/>
            <a:chExt cx="1358552" cy="487312"/>
          </a:xfrm>
        </p:grpSpPr>
        <p:sp>
          <p:nvSpPr>
            <p:cNvPr id="41" name="TextBox 40"/>
            <p:cNvSpPr txBox="1"/>
            <p:nvPr userDrawn="1"/>
          </p:nvSpPr>
          <p:spPr>
            <a:xfrm>
              <a:off x="29482" y="2927145"/>
              <a:ext cx="1341782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aseline="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Y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 I Q I S I K A O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2" name="TextBox 41">
              <a:hlinkClick r:id="rId4" action="ppaction://hlinksldjump"/>
            </p:cNvPr>
            <p:cNvSpPr txBox="1"/>
            <p:nvPr userDrawn="1"/>
          </p:nvSpPr>
          <p:spPr>
            <a:xfrm>
              <a:off x="275416" y="3021924"/>
              <a:ext cx="1112618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一起思考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15" name="组合 14"/>
          <p:cNvGrpSpPr/>
          <p:nvPr userDrawn="1"/>
        </p:nvGrpSpPr>
        <p:grpSpPr>
          <a:xfrm>
            <a:off x="7846042" y="39693"/>
            <a:ext cx="1260281" cy="584775"/>
            <a:chOff x="29482" y="2927145"/>
            <a:chExt cx="1553163" cy="487312"/>
          </a:xfrm>
        </p:grpSpPr>
        <p:sp>
          <p:nvSpPr>
            <p:cNvPr id="16" name="TextBox 37"/>
            <p:cNvSpPr txBox="1"/>
            <p:nvPr userDrawn="1"/>
          </p:nvSpPr>
          <p:spPr>
            <a:xfrm>
              <a:off x="29482" y="2927145"/>
              <a:ext cx="1553163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S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 UYANGTISHENG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17" name="TextBox 38">
              <a:hlinkClick r:id="rId5" action="ppaction://hlinksldjump"/>
            </p:cNvPr>
            <p:cNvSpPr txBox="1"/>
            <p:nvPr userDrawn="1"/>
          </p:nvSpPr>
          <p:spPr>
            <a:xfrm>
              <a:off x="275416" y="3021924"/>
              <a:ext cx="121768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素养提升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670025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7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 userDrawn="1"/>
        </p:nvGrpSpPr>
        <p:grpSpPr>
          <a:xfrm>
            <a:off x="4078104" y="1"/>
            <a:ext cx="1361906" cy="836712"/>
            <a:chOff x="5262414" y="1"/>
            <a:chExt cx="1361906" cy="836712"/>
          </a:xfrm>
        </p:grpSpPr>
        <p:pic>
          <p:nvPicPr>
            <p:cNvPr id="45" name="图片 44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5262414" y="1"/>
              <a:ext cx="1361906" cy="836712"/>
            </a:xfrm>
            <a:prstGeom prst="rect">
              <a:avLst/>
            </a:prstGeom>
          </p:spPr>
        </p:pic>
        <p:grpSp>
          <p:nvGrpSpPr>
            <p:cNvPr id="36" name="组合 35"/>
            <p:cNvGrpSpPr/>
            <p:nvPr userDrawn="1"/>
          </p:nvGrpSpPr>
          <p:grpSpPr>
            <a:xfrm>
              <a:off x="5328097" y="29755"/>
              <a:ext cx="1137319" cy="584775"/>
              <a:chOff x="-27763" y="2276803"/>
              <a:chExt cx="1281562" cy="487312"/>
            </a:xfrm>
          </p:grpSpPr>
          <p:sp>
            <p:nvSpPr>
              <p:cNvPr id="37" name="TextBox 36"/>
              <p:cNvSpPr txBox="1"/>
              <p:nvPr userDrawn="1"/>
            </p:nvSpPr>
            <p:spPr>
              <a:xfrm>
                <a:off x="-27763" y="2276803"/>
                <a:ext cx="1154591" cy="4873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Y</a:t>
                </a:r>
                <a:r>
                  <a:rPr lang="en-US" altLang="zh-CN" sz="900" dirty="0" smtClean="0">
                    <a:solidFill>
                      <a:schemeClr val="bg1"/>
                    </a:solidFill>
                    <a:latin typeface="+mn-lt"/>
                    <a:ea typeface="+mn-ea"/>
                  </a:rPr>
                  <a:t>  </a:t>
                </a:r>
                <a:r>
                  <a:rPr lang="pl-PL" altLang="zh-CN" sz="900" dirty="0" smtClean="0">
                    <a:solidFill>
                      <a:schemeClr val="bg1"/>
                    </a:solidFill>
                    <a:latin typeface="+mn-lt"/>
                    <a:ea typeface="+mn-ea"/>
                  </a:rPr>
                  <a:t>I  Q I  Y U  X I</a:t>
                </a:r>
                <a:endParaRPr lang="zh-CN" altLang="en-US" sz="9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8" name="TextBox 37">
                <a:hlinkClick r:id="rId3" action="ppaction://hlinksldjump"/>
              </p:cNvPr>
              <p:cNvSpPr txBox="1"/>
              <p:nvPr userDrawn="1"/>
            </p:nvSpPr>
            <p:spPr>
              <a:xfrm>
                <a:off x="218173" y="2378183"/>
                <a:ext cx="1035626" cy="2564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一起预习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39" name="组合 38"/>
          <p:cNvGrpSpPr/>
          <p:nvPr userDrawn="1"/>
        </p:nvGrpSpPr>
        <p:grpSpPr>
          <a:xfrm>
            <a:off x="6516216" y="39693"/>
            <a:ext cx="1266693" cy="584775"/>
            <a:chOff x="29482" y="2927145"/>
            <a:chExt cx="1561066" cy="487312"/>
          </a:xfrm>
        </p:grpSpPr>
        <p:sp>
          <p:nvSpPr>
            <p:cNvPr id="40" name="TextBox 39"/>
            <p:cNvSpPr txBox="1"/>
            <p:nvPr userDrawn="1"/>
          </p:nvSpPr>
          <p:spPr>
            <a:xfrm>
              <a:off x="29482" y="2927145"/>
              <a:ext cx="1561066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S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UITANGYANLIAN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1" name="TextBox 40">
              <a:hlinkClick r:id="rId4" action="ppaction://hlinksldjump"/>
            </p:cNvPr>
            <p:cNvSpPr txBox="1"/>
            <p:nvPr userDrawn="1"/>
          </p:nvSpPr>
          <p:spPr>
            <a:xfrm>
              <a:off x="275416" y="3021924"/>
              <a:ext cx="121768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随堂演练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2" name="组合 41"/>
          <p:cNvGrpSpPr/>
          <p:nvPr userDrawn="1"/>
        </p:nvGrpSpPr>
        <p:grpSpPr>
          <a:xfrm>
            <a:off x="5364088" y="39693"/>
            <a:ext cx="1102368" cy="584775"/>
            <a:chOff x="29482" y="2927145"/>
            <a:chExt cx="1358552" cy="487312"/>
          </a:xfrm>
        </p:grpSpPr>
        <p:sp>
          <p:nvSpPr>
            <p:cNvPr id="43" name="TextBox 42"/>
            <p:cNvSpPr txBox="1"/>
            <p:nvPr userDrawn="1"/>
          </p:nvSpPr>
          <p:spPr>
            <a:xfrm>
              <a:off x="29482" y="2927145"/>
              <a:ext cx="1341782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aseline="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Y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 I Q I S I K A O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4" name="TextBox 43">
              <a:hlinkClick r:id="rId5" action="ppaction://hlinksldjump"/>
            </p:cNvPr>
            <p:cNvSpPr txBox="1"/>
            <p:nvPr userDrawn="1"/>
          </p:nvSpPr>
          <p:spPr>
            <a:xfrm>
              <a:off x="275416" y="3021924"/>
              <a:ext cx="1112618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一起思考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18" name="组合 17"/>
          <p:cNvGrpSpPr/>
          <p:nvPr userDrawn="1"/>
        </p:nvGrpSpPr>
        <p:grpSpPr>
          <a:xfrm>
            <a:off x="7846042" y="39693"/>
            <a:ext cx="1260281" cy="584775"/>
            <a:chOff x="29482" y="2927145"/>
            <a:chExt cx="1553163" cy="487312"/>
          </a:xfrm>
        </p:grpSpPr>
        <p:sp>
          <p:nvSpPr>
            <p:cNvPr id="19" name="TextBox 37"/>
            <p:cNvSpPr txBox="1"/>
            <p:nvPr userDrawn="1"/>
          </p:nvSpPr>
          <p:spPr>
            <a:xfrm>
              <a:off x="29482" y="2927145"/>
              <a:ext cx="1553163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S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 UYANGTISHENG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20" name="TextBox 38">
              <a:hlinkClick r:id="rId6" action="ppaction://hlinksldjump"/>
            </p:cNvPr>
            <p:cNvSpPr txBox="1"/>
            <p:nvPr userDrawn="1"/>
          </p:nvSpPr>
          <p:spPr>
            <a:xfrm>
              <a:off x="275416" y="3021924"/>
              <a:ext cx="121768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素养提升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746011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9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 userDrawn="1"/>
        </p:nvGrpSpPr>
        <p:grpSpPr>
          <a:xfrm>
            <a:off x="4067944" y="29755"/>
            <a:ext cx="1137319" cy="584775"/>
            <a:chOff x="29482" y="2276803"/>
            <a:chExt cx="1281560" cy="487312"/>
          </a:xfrm>
        </p:grpSpPr>
        <p:sp>
          <p:nvSpPr>
            <p:cNvPr id="36" name="TextBox 35"/>
            <p:cNvSpPr txBox="1"/>
            <p:nvPr userDrawn="1"/>
          </p:nvSpPr>
          <p:spPr>
            <a:xfrm>
              <a:off x="29482" y="2276803"/>
              <a:ext cx="1154589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Y</a:t>
              </a:r>
              <a:r>
                <a:rPr lang="en-US" altLang="zh-CN" sz="900" dirty="0" smtClean="0">
                  <a:solidFill>
                    <a:schemeClr val="tx1"/>
                  </a:solidFill>
                  <a:latin typeface="+mn-lt"/>
                  <a:ea typeface="+mn-ea"/>
                </a:rPr>
                <a:t>  </a:t>
              </a:r>
              <a:r>
                <a:rPr lang="pl-PL" altLang="zh-CN" sz="900" dirty="0" smtClean="0">
                  <a:solidFill>
                    <a:schemeClr val="tx1"/>
                  </a:solidFill>
                  <a:latin typeface="+mn-lt"/>
                  <a:ea typeface="+mn-ea"/>
                </a:rPr>
                <a:t>I  Q I  Y U  X I</a:t>
              </a:r>
              <a:endParaRPr lang="zh-CN" altLang="en-US" sz="900" dirty="0">
                <a:solidFill>
                  <a:schemeClr val="tx1"/>
                </a:solidFill>
              </a:endParaRPr>
            </a:p>
          </p:txBody>
        </p:sp>
        <p:sp>
          <p:nvSpPr>
            <p:cNvPr id="37" name="TextBox 36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103562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一起预习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38" name="组合 37"/>
          <p:cNvGrpSpPr/>
          <p:nvPr userDrawn="1"/>
        </p:nvGrpSpPr>
        <p:grpSpPr>
          <a:xfrm>
            <a:off x="6513735" y="39693"/>
            <a:ext cx="1266693" cy="584775"/>
            <a:chOff x="29482" y="2927145"/>
            <a:chExt cx="1561066" cy="487312"/>
          </a:xfrm>
        </p:grpSpPr>
        <p:sp>
          <p:nvSpPr>
            <p:cNvPr id="39" name="TextBox 38"/>
            <p:cNvSpPr txBox="1"/>
            <p:nvPr userDrawn="1"/>
          </p:nvSpPr>
          <p:spPr>
            <a:xfrm>
              <a:off x="29482" y="2927145"/>
              <a:ext cx="1561066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S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UITANGYANLIAN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0" name="TextBox 39">
              <a:hlinkClick r:id="rId3" action="ppaction://hlinksldjump"/>
            </p:cNvPr>
            <p:cNvSpPr txBox="1"/>
            <p:nvPr userDrawn="1"/>
          </p:nvSpPr>
          <p:spPr>
            <a:xfrm>
              <a:off x="275416" y="3021924"/>
              <a:ext cx="121768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随堂演练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5" name="组合 4"/>
          <p:cNvGrpSpPr/>
          <p:nvPr userDrawn="1"/>
        </p:nvGrpSpPr>
        <p:grpSpPr>
          <a:xfrm>
            <a:off x="5240163" y="-4216"/>
            <a:ext cx="1382082" cy="851494"/>
            <a:chOff x="6526147" y="-4216"/>
            <a:chExt cx="1382082" cy="851494"/>
          </a:xfrm>
        </p:grpSpPr>
        <p:pic>
          <p:nvPicPr>
            <p:cNvPr id="44" name="图片 43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526147" y="-4216"/>
              <a:ext cx="1382082" cy="851494"/>
            </a:xfrm>
            <a:prstGeom prst="rect">
              <a:avLst/>
            </a:prstGeom>
          </p:spPr>
        </p:pic>
        <p:grpSp>
          <p:nvGrpSpPr>
            <p:cNvPr id="41" name="组合 40"/>
            <p:cNvGrpSpPr/>
            <p:nvPr userDrawn="1"/>
          </p:nvGrpSpPr>
          <p:grpSpPr>
            <a:xfrm>
              <a:off x="6627824" y="39693"/>
              <a:ext cx="1102367" cy="584775"/>
              <a:chOff x="142529" y="2927145"/>
              <a:chExt cx="1358552" cy="487312"/>
            </a:xfrm>
          </p:grpSpPr>
          <p:sp>
            <p:nvSpPr>
              <p:cNvPr id="42" name="TextBox 41"/>
              <p:cNvSpPr txBox="1"/>
              <p:nvPr userDrawn="1"/>
            </p:nvSpPr>
            <p:spPr>
              <a:xfrm>
                <a:off x="142529" y="2927145"/>
                <a:ext cx="1341783" cy="4873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baseline="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Y</a:t>
                </a:r>
                <a:r>
                  <a:rPr lang="en-US" altLang="zh-CN" sz="1000" baseline="0" dirty="0" smtClean="0">
                    <a:solidFill>
                      <a:schemeClr val="bg1"/>
                    </a:solidFill>
                    <a:latin typeface="+mn-lt"/>
                    <a:ea typeface="+mn-ea"/>
                  </a:rPr>
                  <a:t> I Q I S I K A O</a:t>
                </a:r>
                <a:endParaRPr lang="zh-CN" altLang="en-US" sz="10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3" name="TextBox 42">
                <a:hlinkClick r:id="rId5" action="ppaction://hlinksldjump"/>
              </p:cNvPr>
              <p:cNvSpPr txBox="1"/>
              <p:nvPr userDrawn="1"/>
            </p:nvSpPr>
            <p:spPr>
              <a:xfrm>
                <a:off x="388465" y="3021924"/>
                <a:ext cx="1112616" cy="25648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4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一起思考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18" name="组合 17"/>
          <p:cNvGrpSpPr/>
          <p:nvPr userDrawn="1"/>
        </p:nvGrpSpPr>
        <p:grpSpPr>
          <a:xfrm>
            <a:off x="7846042" y="39693"/>
            <a:ext cx="1260281" cy="584775"/>
            <a:chOff x="29482" y="2927145"/>
            <a:chExt cx="1553163" cy="487312"/>
          </a:xfrm>
        </p:grpSpPr>
        <p:sp>
          <p:nvSpPr>
            <p:cNvPr id="19" name="TextBox 37"/>
            <p:cNvSpPr txBox="1"/>
            <p:nvPr userDrawn="1"/>
          </p:nvSpPr>
          <p:spPr>
            <a:xfrm>
              <a:off x="29482" y="2927145"/>
              <a:ext cx="1553163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S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 UYANGTISHENG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20" name="TextBox 38">
              <a:hlinkClick r:id="rId6" action="ppaction://hlinksldjump"/>
            </p:cNvPr>
            <p:cNvSpPr txBox="1"/>
            <p:nvPr userDrawn="1"/>
          </p:nvSpPr>
          <p:spPr>
            <a:xfrm>
              <a:off x="275416" y="3021924"/>
              <a:ext cx="121768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素养提升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182766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8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 userDrawn="1"/>
        </p:nvGrpSpPr>
        <p:grpSpPr>
          <a:xfrm>
            <a:off x="4067944" y="29755"/>
            <a:ext cx="1137319" cy="584775"/>
            <a:chOff x="29482" y="2276803"/>
            <a:chExt cx="1281560" cy="487312"/>
          </a:xfrm>
        </p:grpSpPr>
        <p:sp>
          <p:nvSpPr>
            <p:cNvPr id="36" name="TextBox 35"/>
            <p:cNvSpPr txBox="1"/>
            <p:nvPr userDrawn="1"/>
          </p:nvSpPr>
          <p:spPr>
            <a:xfrm>
              <a:off x="29482" y="2276803"/>
              <a:ext cx="1154589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Y</a:t>
              </a:r>
              <a:r>
                <a:rPr lang="en-US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  </a:t>
              </a:r>
              <a:r>
                <a:rPr lang="pl-PL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I  Q I  Y U  X I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37" name="TextBox 36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103562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一起预习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" name="组合 3"/>
          <p:cNvGrpSpPr/>
          <p:nvPr userDrawn="1"/>
        </p:nvGrpSpPr>
        <p:grpSpPr>
          <a:xfrm>
            <a:off x="6539565" y="-8427"/>
            <a:ext cx="1391101" cy="855375"/>
            <a:chOff x="7956375" y="-8427"/>
            <a:chExt cx="1391101" cy="855375"/>
          </a:xfrm>
        </p:grpSpPr>
        <p:pic>
          <p:nvPicPr>
            <p:cNvPr id="44" name="图片 43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956375" y="-8427"/>
              <a:ext cx="1391101" cy="855375"/>
            </a:xfrm>
            <a:prstGeom prst="rect">
              <a:avLst/>
            </a:prstGeom>
          </p:spPr>
        </p:pic>
        <p:grpSp>
          <p:nvGrpSpPr>
            <p:cNvPr id="38" name="组合 37"/>
            <p:cNvGrpSpPr/>
            <p:nvPr userDrawn="1"/>
          </p:nvGrpSpPr>
          <p:grpSpPr>
            <a:xfrm>
              <a:off x="7956376" y="39693"/>
              <a:ext cx="1266693" cy="584775"/>
              <a:chOff x="29482" y="2927145"/>
              <a:chExt cx="1561066" cy="487312"/>
            </a:xfrm>
          </p:grpSpPr>
          <p:sp>
            <p:nvSpPr>
              <p:cNvPr id="39" name="TextBox 38"/>
              <p:cNvSpPr txBox="1"/>
              <p:nvPr userDrawn="1"/>
            </p:nvSpPr>
            <p:spPr>
              <a:xfrm>
                <a:off x="29482" y="2927145"/>
                <a:ext cx="1561066" cy="4873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S</a:t>
                </a:r>
                <a:r>
                  <a:rPr lang="en-US" altLang="zh-CN" sz="1000" dirty="0" smtClean="0">
                    <a:solidFill>
                      <a:schemeClr val="bg1"/>
                    </a:solidFill>
                    <a:latin typeface="+mn-lt"/>
                    <a:ea typeface="+mn-ea"/>
                  </a:rPr>
                  <a:t>UITANGYANLIAN</a:t>
                </a:r>
                <a:endParaRPr lang="zh-CN" altLang="en-US" sz="10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0" name="TextBox 39">
                <a:hlinkClick r:id="rId4" action="ppaction://hlinksldjump"/>
              </p:cNvPr>
              <p:cNvSpPr txBox="1"/>
              <p:nvPr userDrawn="1"/>
            </p:nvSpPr>
            <p:spPr>
              <a:xfrm>
                <a:off x="275416" y="3017567"/>
                <a:ext cx="1217686" cy="2564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随堂演练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41" name="组合 40"/>
          <p:cNvGrpSpPr/>
          <p:nvPr userDrawn="1"/>
        </p:nvGrpSpPr>
        <p:grpSpPr>
          <a:xfrm>
            <a:off x="5364088" y="39693"/>
            <a:ext cx="1102369" cy="584775"/>
            <a:chOff x="29482" y="2927145"/>
            <a:chExt cx="1358553" cy="487312"/>
          </a:xfrm>
        </p:grpSpPr>
        <p:sp>
          <p:nvSpPr>
            <p:cNvPr id="42" name="TextBox 41"/>
            <p:cNvSpPr txBox="1"/>
            <p:nvPr userDrawn="1"/>
          </p:nvSpPr>
          <p:spPr>
            <a:xfrm>
              <a:off x="29482" y="2927145"/>
              <a:ext cx="1341781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aseline="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Y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 I Q I S I K A O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3" name="TextBox 42">
              <a:hlinkClick r:id="rId5" action="ppaction://hlinksldjump"/>
            </p:cNvPr>
            <p:cNvSpPr txBox="1"/>
            <p:nvPr userDrawn="1"/>
          </p:nvSpPr>
          <p:spPr>
            <a:xfrm>
              <a:off x="275416" y="3017567"/>
              <a:ext cx="1112619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一起思考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18" name="组合 17"/>
          <p:cNvGrpSpPr/>
          <p:nvPr userDrawn="1"/>
        </p:nvGrpSpPr>
        <p:grpSpPr>
          <a:xfrm>
            <a:off x="7846042" y="39693"/>
            <a:ext cx="1260281" cy="584775"/>
            <a:chOff x="29482" y="2927145"/>
            <a:chExt cx="1553163" cy="487312"/>
          </a:xfrm>
        </p:grpSpPr>
        <p:sp>
          <p:nvSpPr>
            <p:cNvPr id="19" name="TextBox 37"/>
            <p:cNvSpPr txBox="1"/>
            <p:nvPr userDrawn="1"/>
          </p:nvSpPr>
          <p:spPr>
            <a:xfrm>
              <a:off x="29482" y="2927145"/>
              <a:ext cx="1553163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S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 UYANGTISHENG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20" name="TextBox 38">
              <a:hlinkClick r:id="rId6" action="ppaction://hlinksldjump"/>
            </p:cNvPr>
            <p:cNvSpPr txBox="1"/>
            <p:nvPr userDrawn="1"/>
          </p:nvSpPr>
          <p:spPr>
            <a:xfrm>
              <a:off x="275416" y="3021924"/>
              <a:ext cx="121768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素养提升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177461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0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 userDrawn="1"/>
        </p:nvGrpSpPr>
        <p:grpSpPr>
          <a:xfrm>
            <a:off x="4067944" y="29755"/>
            <a:ext cx="1137319" cy="584775"/>
            <a:chOff x="29482" y="2276803"/>
            <a:chExt cx="1281560" cy="487312"/>
          </a:xfrm>
        </p:grpSpPr>
        <p:sp>
          <p:nvSpPr>
            <p:cNvPr id="36" name="TextBox 35"/>
            <p:cNvSpPr txBox="1"/>
            <p:nvPr userDrawn="1"/>
          </p:nvSpPr>
          <p:spPr>
            <a:xfrm>
              <a:off x="29482" y="2276803"/>
              <a:ext cx="1154589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Y</a:t>
              </a:r>
              <a:r>
                <a:rPr lang="en-US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  </a:t>
              </a:r>
              <a:r>
                <a:rPr lang="pl-PL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I  Q I  Y U  X I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37" name="TextBox 36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103562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一起预习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1" name="组合 40"/>
          <p:cNvGrpSpPr/>
          <p:nvPr userDrawn="1"/>
        </p:nvGrpSpPr>
        <p:grpSpPr>
          <a:xfrm>
            <a:off x="5364088" y="39693"/>
            <a:ext cx="1102369" cy="584775"/>
            <a:chOff x="29482" y="2927145"/>
            <a:chExt cx="1358553" cy="487312"/>
          </a:xfrm>
        </p:grpSpPr>
        <p:sp>
          <p:nvSpPr>
            <p:cNvPr id="42" name="TextBox 41"/>
            <p:cNvSpPr txBox="1"/>
            <p:nvPr userDrawn="1"/>
          </p:nvSpPr>
          <p:spPr>
            <a:xfrm>
              <a:off x="29482" y="2927145"/>
              <a:ext cx="1341781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aseline="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Y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 I Q I S I K A O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3" name="TextBox 42">
              <a:hlinkClick r:id="rId3" action="ppaction://hlinksldjump"/>
            </p:cNvPr>
            <p:cNvSpPr txBox="1"/>
            <p:nvPr userDrawn="1"/>
          </p:nvSpPr>
          <p:spPr>
            <a:xfrm>
              <a:off x="275416" y="3017567"/>
              <a:ext cx="1112619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一起思考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" name="组合 1"/>
          <p:cNvGrpSpPr/>
          <p:nvPr userDrawn="1"/>
        </p:nvGrpSpPr>
        <p:grpSpPr>
          <a:xfrm>
            <a:off x="7846042" y="-8427"/>
            <a:ext cx="1408965" cy="855375"/>
            <a:chOff x="7846042" y="-8427"/>
            <a:chExt cx="1408965" cy="855375"/>
          </a:xfrm>
        </p:grpSpPr>
        <p:pic>
          <p:nvPicPr>
            <p:cNvPr id="16" name="图片 15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863906" y="-8427"/>
              <a:ext cx="1391101" cy="855375"/>
            </a:xfrm>
            <a:prstGeom prst="rect">
              <a:avLst/>
            </a:prstGeom>
          </p:spPr>
        </p:pic>
        <p:grpSp>
          <p:nvGrpSpPr>
            <p:cNvPr id="18" name="组合 17"/>
            <p:cNvGrpSpPr/>
            <p:nvPr userDrawn="1"/>
          </p:nvGrpSpPr>
          <p:grpSpPr>
            <a:xfrm>
              <a:off x="7846042" y="39693"/>
              <a:ext cx="1260281" cy="584775"/>
              <a:chOff x="29482" y="2927145"/>
              <a:chExt cx="1553163" cy="487312"/>
            </a:xfrm>
          </p:grpSpPr>
          <p:sp>
            <p:nvSpPr>
              <p:cNvPr id="19" name="TextBox 37"/>
              <p:cNvSpPr txBox="1"/>
              <p:nvPr userDrawn="1"/>
            </p:nvSpPr>
            <p:spPr>
              <a:xfrm>
                <a:off x="29482" y="2927145"/>
                <a:ext cx="1553163" cy="4873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S</a:t>
                </a:r>
                <a:r>
                  <a:rPr lang="en-US" altLang="zh-CN" sz="1000" dirty="0" smtClean="0">
                    <a:solidFill>
                      <a:schemeClr val="bg1"/>
                    </a:solidFill>
                    <a:latin typeface="+mn-lt"/>
                    <a:ea typeface="+mn-ea"/>
                  </a:rPr>
                  <a:t> UYANGTISHENG</a:t>
                </a:r>
                <a:endParaRPr lang="zh-CN" altLang="en-US" sz="10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0" name="TextBox 38">
                <a:hlinkClick r:id="rId5" action="ppaction://hlinksldjump"/>
              </p:cNvPr>
              <p:cNvSpPr txBox="1"/>
              <p:nvPr userDrawn="1"/>
            </p:nvSpPr>
            <p:spPr>
              <a:xfrm>
                <a:off x="275416" y="3021924"/>
                <a:ext cx="1217686" cy="2564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素养提升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21" name="组合 20"/>
          <p:cNvGrpSpPr/>
          <p:nvPr userDrawn="1"/>
        </p:nvGrpSpPr>
        <p:grpSpPr>
          <a:xfrm>
            <a:off x="6564535" y="39693"/>
            <a:ext cx="1266693" cy="584775"/>
            <a:chOff x="29482" y="2927145"/>
            <a:chExt cx="1561066" cy="487312"/>
          </a:xfrm>
        </p:grpSpPr>
        <p:sp>
          <p:nvSpPr>
            <p:cNvPr id="22" name="TextBox 38"/>
            <p:cNvSpPr txBox="1"/>
            <p:nvPr userDrawn="1"/>
          </p:nvSpPr>
          <p:spPr>
            <a:xfrm>
              <a:off x="29482" y="2927145"/>
              <a:ext cx="1561066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S</a:t>
              </a:r>
              <a:r>
                <a:rPr lang="en-US" altLang="zh-CN" sz="1000" dirty="0" smtClean="0">
                  <a:solidFill>
                    <a:srgbClr val="333333"/>
                  </a:solidFill>
                  <a:latin typeface="+mn-lt"/>
                  <a:ea typeface="+mn-ea"/>
                </a:rPr>
                <a:t>UITANGYANLIAN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23" name="TextBox 39">
              <a:hlinkClick r:id="rId6" action="ppaction://hlinksldjump"/>
            </p:cNvPr>
            <p:cNvSpPr txBox="1"/>
            <p:nvPr userDrawn="1"/>
          </p:nvSpPr>
          <p:spPr>
            <a:xfrm>
              <a:off x="275416" y="3021924"/>
              <a:ext cx="121768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随堂演练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469953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4736765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" y="-360"/>
            <a:ext cx="9143998" cy="777601"/>
            <a:chOff x="2" y="-300"/>
            <a:chExt cx="9143998" cy="648001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4927440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6204590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 rot="16200000">
              <a:off x="7530892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 userDrawn="1"/>
          </p:nvCxnSpPr>
          <p:spPr>
            <a:xfrm rot="16200000">
              <a:off x="3743944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1350" y="115863"/>
            <a:ext cx="504825" cy="504825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8" name="标题占位符 1"/>
          <p:cNvSpPr txBox="1">
            <a:spLocks/>
          </p:cNvSpPr>
          <p:nvPr/>
        </p:nvSpPr>
        <p:spPr>
          <a:xfrm>
            <a:off x="775343" y="169738"/>
            <a:ext cx="4476097" cy="4756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/>
            <a:r>
              <a:rPr lang="en-US" altLang="zh-CN" sz="1600" dirty="0" smtClean="0"/>
              <a:t>1</a:t>
            </a:r>
            <a:r>
              <a:rPr lang="zh-CN" altLang="en-US" sz="1600" dirty="0" smtClean="0"/>
              <a:t>　赤壁赋</a:t>
            </a:r>
          </a:p>
        </p:txBody>
      </p:sp>
    </p:spTree>
    <p:extLst>
      <p:ext uri="{BB962C8B-B14F-4D97-AF65-F5344CB8AC3E}">
        <p14:creationId xmlns:p14="http://schemas.microsoft.com/office/powerpoint/2010/main" xmlns="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62" r:id="rId4"/>
    <p:sldLayoutId id="2147483668" r:id="rId5"/>
    <p:sldLayoutId id="2147483670" r:id="rId6"/>
    <p:sldLayoutId id="2147483669" r:id="rId7"/>
    <p:sldLayoutId id="2147483671" r:id="rId8"/>
    <p:sldLayoutId id="2147483672" r:id="rId9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5.vml"/><Relationship Id="rId5" Type="http://schemas.openxmlformats.org/officeDocument/2006/relationships/package" Target="../embeddings/Microsoft_Office_Word___5.docx"/><Relationship Id="rId4" Type="http://schemas.openxmlformats.org/officeDocument/2006/relationships/slide" Target="slide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6.vml"/><Relationship Id="rId5" Type="http://schemas.openxmlformats.org/officeDocument/2006/relationships/package" Target="../embeddings/Microsoft_Office_Word___6.docx"/><Relationship Id="rId4" Type="http://schemas.openxmlformats.org/officeDocument/2006/relationships/slide" Target="slide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7.vml"/><Relationship Id="rId5" Type="http://schemas.openxmlformats.org/officeDocument/2006/relationships/package" Target="../embeddings/Microsoft_Office_Word___7.docx"/><Relationship Id="rId4" Type="http://schemas.openxmlformats.org/officeDocument/2006/relationships/slide" Target="slide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4.xml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4.xml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4.xml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7" Type="http://schemas.openxmlformats.org/officeDocument/2006/relationships/package" Target="../embeddings/Microsoft_Office_Word___8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8.vml"/><Relationship Id="rId6" Type="http://schemas.openxmlformats.org/officeDocument/2006/relationships/slide" Target="slide23.xml"/><Relationship Id="rId5" Type="http://schemas.openxmlformats.org/officeDocument/2006/relationships/slide" Target="slide22.xml"/><Relationship Id="rId4" Type="http://schemas.openxmlformats.org/officeDocument/2006/relationships/slide" Target="slide1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16.xml"/><Relationship Id="rId1" Type="http://schemas.openxmlformats.org/officeDocument/2006/relationships/slideLayout" Target="../slideLayouts/slideLayout6.xml"/><Relationship Id="rId5" Type="http://schemas.openxmlformats.org/officeDocument/2006/relationships/slide" Target="slide23.xml"/><Relationship Id="rId4" Type="http://schemas.openxmlformats.org/officeDocument/2006/relationships/slide" Target="slide2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16.xml"/><Relationship Id="rId1" Type="http://schemas.openxmlformats.org/officeDocument/2006/relationships/slideLayout" Target="../slideLayouts/slideLayout6.xml"/><Relationship Id="rId5" Type="http://schemas.openxmlformats.org/officeDocument/2006/relationships/slide" Target="slide23.xml"/><Relationship Id="rId4" Type="http://schemas.openxmlformats.org/officeDocument/2006/relationships/slide" Target="slide2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16.xml"/><Relationship Id="rId1" Type="http://schemas.openxmlformats.org/officeDocument/2006/relationships/slideLayout" Target="../slideLayouts/slideLayout6.xml"/><Relationship Id="rId5" Type="http://schemas.openxmlformats.org/officeDocument/2006/relationships/slide" Target="slide23.xml"/><Relationship Id="rId4" Type="http://schemas.openxmlformats.org/officeDocument/2006/relationships/slide" Target="slide2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16.xml"/><Relationship Id="rId1" Type="http://schemas.openxmlformats.org/officeDocument/2006/relationships/slideLayout" Target="../slideLayouts/slideLayout6.xml"/><Relationship Id="rId5" Type="http://schemas.openxmlformats.org/officeDocument/2006/relationships/slide" Target="slide23.xml"/><Relationship Id="rId4" Type="http://schemas.openxmlformats.org/officeDocument/2006/relationships/slide" Target="slide2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16.xml"/><Relationship Id="rId1" Type="http://schemas.openxmlformats.org/officeDocument/2006/relationships/slideLayout" Target="../slideLayouts/slideLayout6.xml"/><Relationship Id="rId5" Type="http://schemas.openxmlformats.org/officeDocument/2006/relationships/slide" Target="slide23.xml"/><Relationship Id="rId4" Type="http://schemas.openxmlformats.org/officeDocument/2006/relationships/slide" Target="slide2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7" Type="http://schemas.openxmlformats.org/officeDocument/2006/relationships/package" Target="../embeddings/Microsoft_Office_Word___9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9.vml"/><Relationship Id="rId6" Type="http://schemas.openxmlformats.org/officeDocument/2006/relationships/slide" Target="slide23.xml"/><Relationship Id="rId5" Type="http://schemas.openxmlformats.org/officeDocument/2006/relationships/slide" Target="slide22.xml"/><Relationship Id="rId4" Type="http://schemas.openxmlformats.org/officeDocument/2006/relationships/slide" Target="slide1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7" Type="http://schemas.openxmlformats.org/officeDocument/2006/relationships/package" Target="../embeddings/Microsoft_Office_Word___10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0.vml"/><Relationship Id="rId6" Type="http://schemas.openxmlformats.org/officeDocument/2006/relationships/slide" Target="slide23.xml"/><Relationship Id="rId5" Type="http://schemas.openxmlformats.org/officeDocument/2006/relationships/slide" Target="slide22.xml"/><Relationship Id="rId4" Type="http://schemas.openxmlformats.org/officeDocument/2006/relationships/slide" Target="slide1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7" Type="http://schemas.openxmlformats.org/officeDocument/2006/relationships/package" Target="../embeddings/Microsoft_Office_Word___11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1.vml"/><Relationship Id="rId6" Type="http://schemas.openxmlformats.org/officeDocument/2006/relationships/slide" Target="slide23.xml"/><Relationship Id="rId5" Type="http://schemas.openxmlformats.org/officeDocument/2006/relationships/slide" Target="slide22.xml"/><Relationship Id="rId4" Type="http://schemas.openxmlformats.org/officeDocument/2006/relationships/slide" Target="slide1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7" Type="http://schemas.openxmlformats.org/officeDocument/2006/relationships/package" Target="../embeddings/Microsoft_Office_Word___12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2.vml"/><Relationship Id="rId6" Type="http://schemas.openxmlformats.org/officeDocument/2006/relationships/slide" Target="slide23.xml"/><Relationship Id="rId5" Type="http://schemas.openxmlformats.org/officeDocument/2006/relationships/slide" Target="slide22.xml"/><Relationship Id="rId4" Type="http://schemas.openxmlformats.org/officeDocument/2006/relationships/slide" Target="slide1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7" Type="http://schemas.openxmlformats.org/officeDocument/2006/relationships/package" Target="../embeddings/Microsoft_Office_Word___13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3.vml"/><Relationship Id="rId6" Type="http://schemas.openxmlformats.org/officeDocument/2006/relationships/slide" Target="slide23.xml"/><Relationship Id="rId5" Type="http://schemas.openxmlformats.org/officeDocument/2006/relationships/slide" Target="slide22.xml"/><Relationship Id="rId4" Type="http://schemas.openxmlformats.org/officeDocument/2006/relationships/slide" Target="slide1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7" Type="http://schemas.openxmlformats.org/officeDocument/2006/relationships/package" Target="../embeddings/Microsoft_Office_Word___14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4.vml"/><Relationship Id="rId6" Type="http://schemas.openxmlformats.org/officeDocument/2006/relationships/slide" Target="slide23.xml"/><Relationship Id="rId5" Type="http://schemas.openxmlformats.org/officeDocument/2006/relationships/slide" Target="slide22.xml"/><Relationship Id="rId4" Type="http://schemas.openxmlformats.org/officeDocument/2006/relationships/slide" Target="slide1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7" Type="http://schemas.openxmlformats.org/officeDocument/2006/relationships/package" Target="../embeddings/Microsoft_Office_Word___15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5.vml"/><Relationship Id="rId6" Type="http://schemas.openxmlformats.org/officeDocument/2006/relationships/slide" Target="slide23.xml"/><Relationship Id="rId5" Type="http://schemas.openxmlformats.org/officeDocument/2006/relationships/slide" Target="slide22.xml"/><Relationship Id="rId4" Type="http://schemas.openxmlformats.org/officeDocument/2006/relationships/slide" Target="slide1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7" Type="http://schemas.openxmlformats.org/officeDocument/2006/relationships/package" Target="../embeddings/Microsoft_Office_Word___16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6.vml"/><Relationship Id="rId6" Type="http://schemas.openxmlformats.org/officeDocument/2006/relationships/slide" Target="slide23.xml"/><Relationship Id="rId5" Type="http://schemas.openxmlformats.org/officeDocument/2006/relationships/slide" Target="slide22.xml"/><Relationship Id="rId4" Type="http://schemas.openxmlformats.org/officeDocument/2006/relationships/slide" Target="slide1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7" Type="http://schemas.openxmlformats.org/officeDocument/2006/relationships/package" Target="../embeddings/Microsoft_Office_Word___17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7.vml"/><Relationship Id="rId6" Type="http://schemas.openxmlformats.org/officeDocument/2006/relationships/slide" Target="slide23.xml"/><Relationship Id="rId5" Type="http://schemas.openxmlformats.org/officeDocument/2006/relationships/slide" Target="slide22.xml"/><Relationship Id="rId4" Type="http://schemas.openxmlformats.org/officeDocument/2006/relationships/slide" Target="slide1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7" Type="http://schemas.openxmlformats.org/officeDocument/2006/relationships/package" Target="../embeddings/Microsoft_Office_Word___18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8.vml"/><Relationship Id="rId6" Type="http://schemas.openxmlformats.org/officeDocument/2006/relationships/slide" Target="slide23.xml"/><Relationship Id="rId5" Type="http://schemas.openxmlformats.org/officeDocument/2006/relationships/slide" Target="slide22.xml"/><Relationship Id="rId4" Type="http://schemas.openxmlformats.org/officeDocument/2006/relationships/slide" Target="slide1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7" Type="http://schemas.openxmlformats.org/officeDocument/2006/relationships/package" Target="../embeddings/Microsoft_Office_Word___19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9.vml"/><Relationship Id="rId6" Type="http://schemas.openxmlformats.org/officeDocument/2006/relationships/slide" Target="slide23.xml"/><Relationship Id="rId5" Type="http://schemas.openxmlformats.org/officeDocument/2006/relationships/slide" Target="slide22.xml"/><Relationship Id="rId4" Type="http://schemas.openxmlformats.org/officeDocument/2006/relationships/slide" Target="slide1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7" Type="http://schemas.openxmlformats.org/officeDocument/2006/relationships/package" Target="../embeddings/Microsoft_Office_Word___20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0.vml"/><Relationship Id="rId6" Type="http://schemas.openxmlformats.org/officeDocument/2006/relationships/slide" Target="slide23.xml"/><Relationship Id="rId5" Type="http://schemas.openxmlformats.org/officeDocument/2006/relationships/slide" Target="slide22.xml"/><Relationship Id="rId4" Type="http://schemas.openxmlformats.org/officeDocument/2006/relationships/slide" Target="slide1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34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1.vml"/><Relationship Id="rId5" Type="http://schemas.openxmlformats.org/officeDocument/2006/relationships/package" Target="../embeddings/Microsoft_Office_Word___21.docx"/><Relationship Id="rId4" Type="http://schemas.openxmlformats.org/officeDocument/2006/relationships/slide" Target="slide4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41.xml"/><Relationship Id="rId2" Type="http://schemas.openxmlformats.org/officeDocument/2006/relationships/slide" Target="slide34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" Target="slide41.xml"/><Relationship Id="rId2" Type="http://schemas.openxmlformats.org/officeDocument/2006/relationships/slide" Target="slide34.xm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" Target="slide41.xml"/><Relationship Id="rId2" Type="http://schemas.openxmlformats.org/officeDocument/2006/relationships/slide" Target="slide34.xml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" Target="slide41.xml"/><Relationship Id="rId2" Type="http://schemas.openxmlformats.org/officeDocument/2006/relationships/slide" Target="slide34.xml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" Target="slide41.xml"/><Relationship Id="rId2" Type="http://schemas.openxmlformats.org/officeDocument/2006/relationships/slide" Target="slide34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4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6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" Target="slide41.xml"/><Relationship Id="rId2" Type="http://schemas.openxmlformats.org/officeDocument/2006/relationships/slide" Target="slide34.xml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" Target="slide41.xml"/><Relationship Id="rId2" Type="http://schemas.openxmlformats.org/officeDocument/2006/relationships/slide" Target="slide34.xml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" Target="slide41.xml"/><Relationship Id="rId2" Type="http://schemas.openxmlformats.org/officeDocument/2006/relationships/slide" Target="slide34.xml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" Target="slide43.xml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22.vml"/><Relationship Id="rId5" Type="http://schemas.openxmlformats.org/officeDocument/2006/relationships/package" Target="../embeddings/Microsoft_Office_Word___22.docx"/><Relationship Id="rId4" Type="http://schemas.openxmlformats.org/officeDocument/2006/relationships/slide" Target="slide49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" Target="slide49.xml"/><Relationship Id="rId2" Type="http://schemas.openxmlformats.org/officeDocument/2006/relationships/slide" Target="slide43.xml"/><Relationship Id="rId1" Type="http://schemas.openxmlformats.org/officeDocument/2006/relationships/slideLayout" Target="../slideLayouts/slideLayout8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" Target="slide49.xml"/><Relationship Id="rId2" Type="http://schemas.openxmlformats.org/officeDocument/2006/relationships/slide" Target="slide43.xml"/><Relationship Id="rId1" Type="http://schemas.openxmlformats.org/officeDocument/2006/relationships/slideLayout" Target="../slideLayouts/slideLayout8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" Target="slide49.xml"/><Relationship Id="rId2" Type="http://schemas.openxmlformats.org/officeDocument/2006/relationships/slide" Target="slide43.xml"/><Relationship Id="rId1" Type="http://schemas.openxmlformats.org/officeDocument/2006/relationships/slideLayout" Target="../slideLayouts/slideLayout8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" Target="slide43.xml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23.vml"/><Relationship Id="rId5" Type="http://schemas.openxmlformats.org/officeDocument/2006/relationships/package" Target="../embeddings/Microsoft_Office_Word___23.docx"/><Relationship Id="rId4" Type="http://schemas.openxmlformats.org/officeDocument/2006/relationships/slide" Target="slide49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" Target="slide43.xml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24.vml"/><Relationship Id="rId5" Type="http://schemas.openxmlformats.org/officeDocument/2006/relationships/package" Target="../embeddings/Microsoft_Office_Word___24.docx"/><Relationship Id="rId4" Type="http://schemas.openxmlformats.org/officeDocument/2006/relationships/slide" Target="slide49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" Target="slide49.xml"/><Relationship Id="rId2" Type="http://schemas.openxmlformats.org/officeDocument/2006/relationships/slide" Target="slide43.xml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4.xml"/><Relationship Id="rId1" Type="http://schemas.openxmlformats.org/officeDocument/2006/relationships/slideLayout" Target="../slideLayouts/slideLayout5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" Target="slide49.xml"/><Relationship Id="rId2" Type="http://schemas.openxmlformats.org/officeDocument/2006/relationships/slide" Target="slide43.xml"/><Relationship Id="rId1" Type="http://schemas.openxmlformats.org/officeDocument/2006/relationships/slideLayout" Target="../slideLayouts/slideLayout8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" Target="slide49.xml"/><Relationship Id="rId2" Type="http://schemas.openxmlformats.org/officeDocument/2006/relationships/slide" Target="slide43.xml"/><Relationship Id="rId1" Type="http://schemas.openxmlformats.org/officeDocument/2006/relationships/slideLayout" Target="../slideLayouts/slideLayout8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" Target="slide49.xml"/><Relationship Id="rId2" Type="http://schemas.openxmlformats.org/officeDocument/2006/relationships/slide" Target="slide43.xml"/><Relationship Id="rId1" Type="http://schemas.openxmlformats.org/officeDocument/2006/relationships/slideLayout" Target="../slideLayouts/slideLayout8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" Target="slide49.xml"/><Relationship Id="rId2" Type="http://schemas.openxmlformats.org/officeDocument/2006/relationships/slide" Target="slide43.xml"/><Relationship Id="rId1" Type="http://schemas.openxmlformats.org/officeDocument/2006/relationships/slideLayout" Target="../slideLayouts/slideLayout8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" Target="slide49.xml"/><Relationship Id="rId2" Type="http://schemas.openxmlformats.org/officeDocument/2006/relationships/slide" Target="slide43.xml"/><Relationship Id="rId1" Type="http://schemas.openxmlformats.org/officeDocument/2006/relationships/slideLayout" Target="../slideLayouts/slideLayout8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" Target="slide49.xml"/><Relationship Id="rId2" Type="http://schemas.openxmlformats.org/officeDocument/2006/relationships/slide" Target="slide43.xml"/><Relationship Id="rId1" Type="http://schemas.openxmlformats.org/officeDocument/2006/relationships/slideLayout" Target="../slideLayouts/slideLayout8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slide" Target="slide49.xml"/><Relationship Id="rId2" Type="http://schemas.openxmlformats.org/officeDocument/2006/relationships/slide" Target="slide43.xml"/><Relationship Id="rId1" Type="http://schemas.openxmlformats.org/officeDocument/2006/relationships/slideLayout" Target="../slideLayouts/slideLayout8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slide" Target="slide49.xml"/><Relationship Id="rId2" Type="http://schemas.openxmlformats.org/officeDocument/2006/relationships/slide" Target="slide43.xml"/><Relationship Id="rId1" Type="http://schemas.openxmlformats.org/officeDocument/2006/relationships/slideLayout" Target="../slideLayouts/slideLayout8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4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.vml"/><Relationship Id="rId5" Type="http://schemas.openxmlformats.org/officeDocument/2006/relationships/package" Target="../embeddings/Microsoft_Office_Word___2.docx"/><Relationship Id="rId4" Type="http://schemas.openxmlformats.org/officeDocument/2006/relationships/slide" Target="sl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3.vml"/><Relationship Id="rId5" Type="http://schemas.openxmlformats.org/officeDocument/2006/relationships/package" Target="../embeddings/Microsoft_Office_Word___3.docx"/><Relationship Id="rId4" Type="http://schemas.openxmlformats.org/officeDocument/2006/relationships/slide" Target="slide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4.vml"/><Relationship Id="rId5" Type="http://schemas.openxmlformats.org/officeDocument/2006/relationships/package" Target="../embeddings/Microsoft_Office_Word___4.docx"/><Relationship Id="rId4" Type="http://schemas.openxmlformats.org/officeDocument/2006/relationships/slide" Target="slide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470484" y="2874708"/>
            <a:ext cx="6203032" cy="576064"/>
          </a:xfrm>
        </p:spPr>
        <p:txBody>
          <a:bodyPr/>
          <a:lstStyle/>
          <a:p>
            <a:r>
              <a:rPr lang="zh-CN" altLang="zh-CN" sz="3200" dirty="0"/>
              <a:t>第一单元山水神韵</a:t>
            </a:r>
          </a:p>
        </p:txBody>
      </p:sp>
    </p:spTree>
    <p:extLst>
      <p:ext uri="{BB962C8B-B14F-4D97-AF65-F5344CB8AC3E}">
        <p14:creationId xmlns:p14="http://schemas.microsoft.com/office/powerpoint/2010/main" xmlns="" val="322055521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资源助读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知识整合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165691243"/>
              </p:ext>
            </p:extLst>
          </p:nvPr>
        </p:nvGraphicFramePr>
        <p:xfrm>
          <a:off x="107504" y="1556792"/>
          <a:ext cx="8128000" cy="4401966"/>
        </p:xfrm>
        <a:graphic>
          <a:graphicData uri="http://schemas.openxmlformats.org/presentationml/2006/ole">
            <p:oleObj spid="_x0000_s6148" name="文档" r:id="rId5" imgW="3837004" imgH="2077628" progId="Word.Document.12">
              <p:embed/>
            </p:oleObj>
          </a:graphicData>
        </a:graphic>
      </p:graphicFrame>
      <p:sp>
        <p:nvSpPr>
          <p:cNvPr id="5" name="矩形 4"/>
          <p:cNvSpPr/>
          <p:nvPr/>
        </p:nvSpPr>
        <p:spPr>
          <a:xfrm>
            <a:off x="4355976" y="1567066"/>
            <a:ext cx="3744416" cy="3805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555198" y="2124431"/>
            <a:ext cx="1498637" cy="3805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926180" y="2687990"/>
            <a:ext cx="1995586" cy="3805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674920" y="3231712"/>
            <a:ext cx="1481256" cy="3805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481606" y="3778323"/>
            <a:ext cx="1481256" cy="3805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334305" y="4365702"/>
            <a:ext cx="3242516" cy="3805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214122" y="4879544"/>
            <a:ext cx="2365990" cy="3805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575247" y="5418627"/>
            <a:ext cx="2893558" cy="3805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426221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资源助读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知识整合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256246252"/>
              </p:ext>
            </p:extLst>
          </p:nvPr>
        </p:nvGraphicFramePr>
        <p:xfrm>
          <a:off x="508000" y="1699708"/>
          <a:ext cx="8128000" cy="3712583"/>
        </p:xfrm>
        <a:graphic>
          <a:graphicData uri="http://schemas.openxmlformats.org/presentationml/2006/ole">
            <p:oleObj spid="_x0000_s7172" name="文档" r:id="rId5" imgW="3837004" imgH="1752030" progId="Word.Document.12">
              <p:embed/>
            </p:oleObj>
          </a:graphicData>
        </a:graphic>
      </p:graphicFrame>
      <p:sp>
        <p:nvSpPr>
          <p:cNvPr id="5" name="矩形 4"/>
          <p:cNvSpPr/>
          <p:nvPr/>
        </p:nvSpPr>
        <p:spPr>
          <a:xfrm>
            <a:off x="1701954" y="2698646"/>
            <a:ext cx="1933942" cy="2980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345702" y="2698646"/>
            <a:ext cx="2386538" cy="2980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701954" y="3634750"/>
            <a:ext cx="3086070" cy="2980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446370" y="3634750"/>
            <a:ext cx="3189630" cy="2980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23528" y="4057248"/>
            <a:ext cx="1008112" cy="2980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743140" y="4991762"/>
            <a:ext cx="4629060" cy="2980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041185" y="4991762"/>
            <a:ext cx="1933942" cy="2980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237819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  <p:bldP spid="11" grpId="0" animBg="1"/>
      <p:bldP spid="12" grpId="0" animBg="1"/>
      <p:bldP spid="1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资源助读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知识整合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094531801"/>
              </p:ext>
            </p:extLst>
          </p:nvPr>
        </p:nvGraphicFramePr>
        <p:xfrm>
          <a:off x="508000" y="1516434"/>
          <a:ext cx="8128000" cy="4079132"/>
        </p:xfrm>
        <a:graphic>
          <a:graphicData uri="http://schemas.openxmlformats.org/presentationml/2006/ole">
            <p:oleObj spid="_x0000_s8196" name="文档" r:id="rId5" imgW="3837004" imgH="1925105" progId="Word.Document.12">
              <p:embed/>
            </p:oleObj>
          </a:graphicData>
        </a:graphic>
      </p:graphicFrame>
      <p:sp>
        <p:nvSpPr>
          <p:cNvPr id="5" name="矩形 4"/>
          <p:cNvSpPr/>
          <p:nvPr/>
        </p:nvSpPr>
        <p:spPr>
          <a:xfrm>
            <a:off x="3183210" y="2009674"/>
            <a:ext cx="3477022" cy="2980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183210" y="2523462"/>
            <a:ext cx="3477022" cy="2980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606186" y="3040281"/>
            <a:ext cx="2099556" cy="2980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817948" y="3553076"/>
            <a:ext cx="2711692" cy="2980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926180" y="4069895"/>
            <a:ext cx="2581924" cy="2980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491880" y="4574321"/>
            <a:ext cx="4968552" cy="2980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480450" y="5086518"/>
            <a:ext cx="3179782" cy="2980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336027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  <p:bldP spid="11" grpId="0" animBg="1"/>
      <p:bldP spid="12" grpId="0" animBg="1"/>
      <p:bldP spid="1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资源助读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知识整合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94804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六、特殊句式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游于赤壁之下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介词短语后置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月出于东山之上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徘徊于斗牛之间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介词短语后置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渺渺兮予怀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主谓倒装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客有吹洞箫者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定语后置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何为其然也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宾语前置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(6)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此非孟德之困于周郎者乎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被动句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(7)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而今安在哉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宾语前置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(8)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况吾与子渔樵于江渚之上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介词短语后置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(9)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是造物者之无尽藏也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判断句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(10)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相与枕藉乎舟中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省略句、介词短语后置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936364" y="1762542"/>
            <a:ext cx="1728192" cy="2980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268010" y="2163768"/>
            <a:ext cx="1694140" cy="2980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686304" y="2569638"/>
            <a:ext cx="1130784" cy="2980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955312" y="2969283"/>
            <a:ext cx="1130784" cy="2980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693246" y="3376168"/>
            <a:ext cx="1130784" cy="2980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364076" y="3779595"/>
            <a:ext cx="865809" cy="2980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693246" y="4181108"/>
            <a:ext cx="1130784" cy="2980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366110" y="4586449"/>
            <a:ext cx="1664565" cy="2980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786266" y="4980234"/>
            <a:ext cx="865809" cy="2980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3384183" y="5388441"/>
            <a:ext cx="2771993" cy="2980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237599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资源助读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知识整合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68760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七、名句积累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(1)(2016·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全国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Ⅰ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卷高考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在《赤壁赋》的开头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苏轼写自己与朋友泛舟赤壁之上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朗诵《诗经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陈风》中的《月出》篇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即文中所谓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诵明月之诗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歌窈窕之章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(2)(2016·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浙江高考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客喜而笑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洗盏更酌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。肴核既尽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杯盘狼藉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(3)(2015·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江苏高考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月出于东山之上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徘徊于斗牛之间。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(4)(2014·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新课标卷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Ⅱ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高考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在《赤壁赋》中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苏轼用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舳舻千里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旌旗蔽空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两句概括了曹操的军队在攻破荆州后顺流而下的军容之盛。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(5)(2014·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重庆高考、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2014·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湖北高考、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2013·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北京高考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哀吾生之须臾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羡长江之无穷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挟飞仙以遨游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抱明月而长终。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知不可乎骤得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托遗响于悲风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203095" y="2143130"/>
            <a:ext cx="432905" cy="2980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88092" y="2544642"/>
            <a:ext cx="1224136" cy="2980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789794" y="2544642"/>
            <a:ext cx="1521601" cy="2980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336134" y="2945778"/>
            <a:ext cx="1130784" cy="2980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918148" y="2945778"/>
            <a:ext cx="1130784" cy="2980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165795" y="3353659"/>
            <a:ext cx="1929269" cy="2980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968812" y="3755662"/>
            <a:ext cx="1130784" cy="2980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8172273" y="3755662"/>
            <a:ext cx="432905" cy="2980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88093" y="4148548"/>
            <a:ext cx="936104" cy="2980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233902" y="5362942"/>
            <a:ext cx="1681914" cy="2980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3178118" y="5362942"/>
            <a:ext cx="1681914" cy="2980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6778518" y="5362942"/>
            <a:ext cx="1681914" cy="2980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511289" y="5762728"/>
            <a:ext cx="388303" cy="2980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957040" y="5764364"/>
            <a:ext cx="1681914" cy="2980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783974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资源助读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知识整合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(6)(2014·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四川高考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桂棹兮兰桨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击空明兮溯流光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(7)(2013·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新课标卷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Ⅰ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高考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西望夏口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东望武昌。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山川相缪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郁乎苍苍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此非孟德之困于周郎者乎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(8)(2013·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天津高考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取之无禁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用之不竭。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是造物者之无尽藏也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而吾与子之所共适。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(9)(2013·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四川高考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浩浩乎如冯虚御风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而不知其所止。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(10)(2013·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湖北高考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耳得之而为声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目遇之而成色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633734" y="2184602"/>
            <a:ext cx="1954490" cy="2980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576350" y="2578048"/>
            <a:ext cx="1130784" cy="2980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750626" y="2578048"/>
            <a:ext cx="576064" cy="2980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84185" y="2986964"/>
            <a:ext cx="576064" cy="2980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610978" y="3387878"/>
            <a:ext cx="2633429" cy="2980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152389" y="4196272"/>
            <a:ext cx="2232248" cy="2980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065782" y="4592108"/>
            <a:ext cx="1666458" cy="2980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174295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  <p:bldP spid="11" grpId="0" animBg="1"/>
      <p:bldP spid="12" grpId="0" animBg="1"/>
      <p:bldP spid="1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3" action="ppaction://hlinksldjump"/>
          </p:cNvPr>
          <p:cNvSpPr/>
          <p:nvPr/>
        </p:nvSpPr>
        <p:spPr>
          <a:xfrm>
            <a:off x="467543" y="930492"/>
            <a:ext cx="1424807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初读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整体感知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4" action="ppaction://hlinksldjump"/>
          </p:cNvPr>
          <p:cNvSpPr/>
          <p:nvPr/>
        </p:nvSpPr>
        <p:spPr>
          <a:xfrm>
            <a:off x="1937567" y="930492"/>
            <a:ext cx="1430575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再读</a:t>
            </a:r>
            <a:r>
              <a:rPr lang="en-US" altLang="zh-CN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细节揣摩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3413359" y="930492"/>
            <a:ext cx="1430575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三读</a:t>
            </a:r>
            <a:r>
              <a:rPr lang="en-US" altLang="zh-CN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重难探究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4889152" y="930492"/>
            <a:ext cx="1430575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四译</a:t>
            </a:r>
            <a:r>
              <a:rPr lang="en-US" altLang="zh-CN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467544" y="1217175"/>
            <a:ext cx="8240464" cy="53737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一、理理文章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思路</a:t>
            </a:r>
            <a:endParaRPr lang="en-US" altLang="zh-CN" sz="2200" dirty="0" smtClean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二、说说文章主旨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本文首先描写了月夜的美好景色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抒发了泛舟大江、饮酒赋诗的畅快心情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然后写客人吹洞箫吹奏出极其幽怨的声调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引起主客之间的一场问答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文章的重点便转移到关于生存态度问题的论辩上。文中流露出一些消极情绪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同时也反映出了一种豁达乐观的精神。作者将缥缈的思绪融于景物描写之中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满腔的悲愤寄寓在旷达的风貌之下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情理交融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汪洋恣肆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创造出物我合一、清新自然的艺术境界。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152997185"/>
              </p:ext>
            </p:extLst>
          </p:nvPr>
        </p:nvGraphicFramePr>
        <p:xfrm>
          <a:off x="467544" y="1569420"/>
          <a:ext cx="8128000" cy="2253107"/>
        </p:xfrm>
        <a:graphic>
          <a:graphicData uri="http://schemas.openxmlformats.org/presentationml/2006/ole">
            <p:oleObj spid="_x0000_s1030" name="文档" r:id="rId7" imgW="3837004" imgH="1064054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9177557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67543" y="930492"/>
            <a:ext cx="142480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初读</a:t>
            </a:r>
            <a:r>
              <a:rPr lang="en-US" altLang="zh-CN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整体感知</a:t>
            </a:r>
          </a:p>
        </p:txBody>
      </p:sp>
      <p:sp>
        <p:nvSpPr>
          <p:cNvPr id="12" name="矩形 11">
            <a:hlinkClick r:id="rId3" action="ppaction://hlinksldjump"/>
          </p:cNvPr>
          <p:cNvSpPr/>
          <p:nvPr/>
        </p:nvSpPr>
        <p:spPr>
          <a:xfrm>
            <a:off x="1937567" y="930492"/>
            <a:ext cx="1430575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再读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细节揣摩</a:t>
            </a:r>
          </a:p>
        </p:txBody>
      </p:sp>
      <p:sp>
        <p:nvSpPr>
          <p:cNvPr id="13" name="矩形 12">
            <a:hlinkClick r:id="rId4" action="ppaction://hlinksldjump"/>
          </p:cNvPr>
          <p:cNvSpPr/>
          <p:nvPr/>
        </p:nvSpPr>
        <p:spPr>
          <a:xfrm>
            <a:off x="3413359" y="930492"/>
            <a:ext cx="1430575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三读</a:t>
            </a:r>
            <a:r>
              <a:rPr lang="en-US" altLang="zh-CN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重难探究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>
            <a:hlinkClick r:id="rId5" action="ppaction://hlinksldjump"/>
          </p:cNvPr>
          <p:cNvSpPr/>
          <p:nvPr/>
        </p:nvSpPr>
        <p:spPr>
          <a:xfrm>
            <a:off x="4889152" y="930492"/>
            <a:ext cx="1430575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四译</a:t>
            </a:r>
            <a:r>
              <a:rPr lang="en-US" altLang="zh-CN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505471"/>
            <a:ext cx="8128000" cy="410105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60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【任务一】</a:t>
            </a:r>
            <a:r>
              <a:rPr lang="zh-CN" altLang="zh-CN" sz="2200" b="1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分析文章内容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体会作者情感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作者开始游赤壁时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景色如何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这给我们营造了怎样的意境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清风徐来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水波不兴。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月出于东山之上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徘徊于斗牛之间。白露横江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水光接天。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苏子泛舟赤壁之下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上面是一轮皓月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下面是万顷碧水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月光如烟雾般笼罩江面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清风徐徐吹拂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一叶扁舟如一片苇叶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轻浮于水面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任意漂荡。景色澄澈幽美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如梦境一般。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第三段中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作者写客人对曹操生发感慨的用意何在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写曹操不是为了说明他是英雄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重心在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而今安在哉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为了突出历史人物最终同归于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空虚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。客通过几番对比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表达了人生短促无常的感慨。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410120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67543" y="930492"/>
            <a:ext cx="142480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初读</a:t>
            </a:r>
            <a:r>
              <a:rPr lang="en-US" altLang="zh-CN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整体感知</a:t>
            </a:r>
          </a:p>
        </p:txBody>
      </p:sp>
      <p:sp>
        <p:nvSpPr>
          <p:cNvPr id="12" name="矩形 11">
            <a:hlinkClick r:id="rId3" action="ppaction://hlinksldjump"/>
          </p:cNvPr>
          <p:cNvSpPr/>
          <p:nvPr/>
        </p:nvSpPr>
        <p:spPr>
          <a:xfrm>
            <a:off x="1937567" y="930492"/>
            <a:ext cx="1430575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再读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细节揣摩</a:t>
            </a:r>
          </a:p>
        </p:txBody>
      </p:sp>
      <p:sp>
        <p:nvSpPr>
          <p:cNvPr id="13" name="矩形 12">
            <a:hlinkClick r:id="rId4" action="ppaction://hlinksldjump"/>
          </p:cNvPr>
          <p:cNvSpPr/>
          <p:nvPr/>
        </p:nvSpPr>
        <p:spPr>
          <a:xfrm>
            <a:off x="3413359" y="930492"/>
            <a:ext cx="1430575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三读</a:t>
            </a:r>
            <a:r>
              <a:rPr lang="en-US" altLang="zh-CN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重难探究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>
            <a:hlinkClick r:id="rId5" action="ppaction://hlinksldjump"/>
          </p:cNvPr>
          <p:cNvSpPr/>
          <p:nvPr/>
        </p:nvSpPr>
        <p:spPr>
          <a:xfrm>
            <a:off x="4889152" y="930492"/>
            <a:ext cx="1430575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四译</a:t>
            </a:r>
            <a:r>
              <a:rPr lang="en-US" altLang="zh-CN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11735"/>
            <a:ext cx="8128000" cy="328852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之口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抒发的是忧伤哀怨的内心世界。你认为本文的感情基调是什么样的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全文通过主客对话所表现的忧伤与喜乐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都是作者内心矛盾和复杂感情的真实反映。作者抒发哀怨之情时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流露出了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人生无常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的消极情绪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但他并不甘心消沉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而能主动从消极、哀怨中解脱出来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从庄子的机械相对论中寻找人生之路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因而胸襟豁达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思想开阔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表现出一种洒脱、豪迈的气度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使文章具有积极进取、达观超然的感情基调。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929345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67543" y="930492"/>
            <a:ext cx="142480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初读</a:t>
            </a:r>
            <a:r>
              <a:rPr lang="en-US" altLang="zh-CN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整体感知</a:t>
            </a:r>
          </a:p>
        </p:txBody>
      </p:sp>
      <p:sp>
        <p:nvSpPr>
          <p:cNvPr id="12" name="矩形 11">
            <a:hlinkClick r:id="rId3" action="ppaction://hlinksldjump"/>
          </p:cNvPr>
          <p:cNvSpPr/>
          <p:nvPr/>
        </p:nvSpPr>
        <p:spPr>
          <a:xfrm>
            <a:off x="1937567" y="930492"/>
            <a:ext cx="1430575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再读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细节揣摩</a:t>
            </a:r>
          </a:p>
        </p:txBody>
      </p:sp>
      <p:sp>
        <p:nvSpPr>
          <p:cNvPr id="13" name="矩形 12">
            <a:hlinkClick r:id="rId4" action="ppaction://hlinksldjump"/>
          </p:cNvPr>
          <p:cNvSpPr/>
          <p:nvPr/>
        </p:nvSpPr>
        <p:spPr>
          <a:xfrm>
            <a:off x="3413359" y="930492"/>
            <a:ext cx="1430575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三读</a:t>
            </a:r>
            <a:r>
              <a:rPr lang="en-US" altLang="zh-CN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重难探究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>
            <a:hlinkClick r:id="rId5" action="ppaction://hlinksldjump"/>
          </p:cNvPr>
          <p:cNvSpPr/>
          <p:nvPr/>
        </p:nvSpPr>
        <p:spPr>
          <a:xfrm>
            <a:off x="4889152" y="930492"/>
            <a:ext cx="1430575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四译</a:t>
            </a:r>
            <a:r>
              <a:rPr lang="en-US" altLang="zh-CN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11735"/>
            <a:ext cx="8128000" cy="328852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文中作者塑造了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苏子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两个人物形象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但也有人认为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文中的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未必是实指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也可看作是作者虚构的。对此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你怎样理解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中国古代赋体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常用主客之间相互问答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最终抑客而扬主的表现手法。《赤壁赋》也继承了这一表现手法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但做了很大改造。这里的客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不必确指某人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主客双方其实是作者为展开辩论而虚设的两个思想对立方面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主客驳难就是作者内心矛盾斗争的独白。最终主说服客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反映了作者思想深处积极的一面战胜了消极的一面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也就是潇洒超脱的情怀取代了政治失意、人生无常的苦闷。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56932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470484" y="2874708"/>
            <a:ext cx="6203032" cy="576064"/>
          </a:xfrm>
        </p:spPr>
        <p:txBody>
          <a:bodyPr/>
          <a:lstStyle/>
          <a:p>
            <a:r>
              <a:rPr lang="en-US" altLang="zh-CN" sz="3200" b="1" dirty="0"/>
              <a:t>1</a:t>
            </a:r>
            <a:r>
              <a:rPr lang="zh-CN" altLang="zh-CN" sz="3200" dirty="0"/>
              <a:t>　</a:t>
            </a:r>
            <a:r>
              <a:rPr lang="zh-CN" altLang="zh-CN" sz="3200" b="1" dirty="0"/>
              <a:t>赤壁赋</a:t>
            </a:r>
            <a:endParaRPr lang="zh-CN" altLang="zh-CN" sz="3200" dirty="0"/>
          </a:p>
        </p:txBody>
      </p:sp>
    </p:spTree>
    <p:extLst>
      <p:ext uri="{BB962C8B-B14F-4D97-AF65-F5344CB8AC3E}">
        <p14:creationId xmlns:p14="http://schemas.microsoft.com/office/powerpoint/2010/main" xmlns="" val="84705352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67543" y="930492"/>
            <a:ext cx="142480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初读</a:t>
            </a:r>
            <a:r>
              <a:rPr lang="en-US" altLang="zh-CN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整体感知</a:t>
            </a:r>
          </a:p>
        </p:txBody>
      </p:sp>
      <p:sp>
        <p:nvSpPr>
          <p:cNvPr id="12" name="矩形 11">
            <a:hlinkClick r:id="rId3" action="ppaction://hlinksldjump"/>
          </p:cNvPr>
          <p:cNvSpPr/>
          <p:nvPr/>
        </p:nvSpPr>
        <p:spPr>
          <a:xfrm>
            <a:off x="1937567" y="930492"/>
            <a:ext cx="1430575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再读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细节揣摩</a:t>
            </a:r>
          </a:p>
        </p:txBody>
      </p:sp>
      <p:sp>
        <p:nvSpPr>
          <p:cNvPr id="13" name="矩形 12">
            <a:hlinkClick r:id="rId4" action="ppaction://hlinksldjump"/>
          </p:cNvPr>
          <p:cNvSpPr/>
          <p:nvPr/>
        </p:nvSpPr>
        <p:spPr>
          <a:xfrm>
            <a:off x="3413359" y="930492"/>
            <a:ext cx="1430575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三读</a:t>
            </a:r>
            <a:r>
              <a:rPr lang="en-US" altLang="zh-CN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重难探究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>
            <a:hlinkClick r:id="rId5" action="ppaction://hlinksldjump"/>
          </p:cNvPr>
          <p:cNvSpPr/>
          <p:nvPr/>
        </p:nvSpPr>
        <p:spPr>
          <a:xfrm>
            <a:off x="4889152" y="930492"/>
            <a:ext cx="1430575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四译</a:t>
            </a:r>
            <a:r>
              <a:rPr lang="en-US" altLang="zh-CN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94804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60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【任务二】</a:t>
            </a:r>
            <a:r>
              <a:rPr lang="zh-CN" altLang="zh-CN" sz="2200" b="1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分析本文的写作特色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请从修辞手法的角度赏析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其声呜呜然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如怨如慕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如泣如诉。余音袅袅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不绝如缕。舞幽壑之潜蛟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泣孤舟之嫠妇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一段话。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用比喻渲染了箫声的悲凉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将抽象而不易捉摸的声音诉诸读者的视觉和听觉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写得具体可感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效果极佳。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本文是如何将情、景、理有机融合的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全文不论抒情还是议论始终不离江上风光和赤壁故事。这就创造出一种情、景、理融合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充满诗情画意而又含着人生哲理的艺术境界。第一段重在写景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与作者超然、旷达的心境相映成趣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也为下文的抒情、议论奠定了基础。第三段虽然重在说理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却借追述陈迹、感怀历史人物而揭示出人生与天地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的哲理。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75044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67543" y="930492"/>
            <a:ext cx="142480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初读</a:t>
            </a:r>
            <a:r>
              <a:rPr lang="en-US" altLang="zh-CN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整体感知</a:t>
            </a:r>
          </a:p>
        </p:txBody>
      </p:sp>
      <p:sp>
        <p:nvSpPr>
          <p:cNvPr id="12" name="矩形 11">
            <a:hlinkClick r:id="rId3" action="ppaction://hlinksldjump"/>
          </p:cNvPr>
          <p:cNvSpPr/>
          <p:nvPr/>
        </p:nvSpPr>
        <p:spPr>
          <a:xfrm>
            <a:off x="1937567" y="930492"/>
            <a:ext cx="1430575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再读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细节揣摩</a:t>
            </a:r>
          </a:p>
        </p:txBody>
      </p:sp>
      <p:sp>
        <p:nvSpPr>
          <p:cNvPr id="13" name="矩形 12">
            <a:hlinkClick r:id="rId4" action="ppaction://hlinksldjump"/>
          </p:cNvPr>
          <p:cNvSpPr/>
          <p:nvPr/>
        </p:nvSpPr>
        <p:spPr>
          <a:xfrm>
            <a:off x="3413359" y="930492"/>
            <a:ext cx="1430575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三读</a:t>
            </a:r>
            <a:r>
              <a:rPr lang="en-US" altLang="zh-CN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重难探究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>
            <a:hlinkClick r:id="rId5" action="ppaction://hlinksldjump"/>
          </p:cNvPr>
          <p:cNvSpPr/>
          <p:nvPr/>
        </p:nvSpPr>
        <p:spPr>
          <a:xfrm>
            <a:off x="4889152" y="930492"/>
            <a:ext cx="1430575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四译</a:t>
            </a:r>
            <a:r>
              <a:rPr lang="en-US" altLang="zh-CN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310467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作为一篇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本文散文化的笔调是如何体现的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本文既保留了传统赋体诗的特质与情韵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同时又吸收了散文的笔调和手法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打破了赋在句式、声律和对偶等方面的束缚。散句的运用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使全篇沉郁顿挫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万斛泉涌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喷薄而出。与赋的讲究对偶不同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它相对更为自由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如开头一段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壬戌之秋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七月既望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苏子与客泛舟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游于赤壁之下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全是散句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参差疏落之中又有整饬之致。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67059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467543" y="930492"/>
            <a:ext cx="142480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初读</a:t>
            </a:r>
            <a:r>
              <a:rPr lang="en-US" altLang="zh-CN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整体感知</a:t>
            </a: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937567" y="930492"/>
            <a:ext cx="1430575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再读</a:t>
            </a:r>
            <a:r>
              <a:rPr lang="en-US" altLang="zh-CN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细节揣摩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5" action="ppaction://hlinksldjump"/>
          </p:cNvPr>
          <p:cNvSpPr/>
          <p:nvPr/>
        </p:nvSpPr>
        <p:spPr>
          <a:xfrm>
            <a:off x="3413359" y="930492"/>
            <a:ext cx="1430575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三读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重难探究</a:t>
            </a:r>
          </a:p>
        </p:txBody>
      </p:sp>
      <p:sp>
        <p:nvSpPr>
          <p:cNvPr id="11" name="矩形 10">
            <a:hlinkClick r:id="rId6" action="ppaction://hlinksldjump"/>
          </p:cNvPr>
          <p:cNvSpPr/>
          <p:nvPr/>
        </p:nvSpPr>
        <p:spPr>
          <a:xfrm>
            <a:off x="4889152" y="930492"/>
            <a:ext cx="1430575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四译</a:t>
            </a:r>
            <a:r>
              <a:rPr lang="en-US" altLang="zh-CN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68760"/>
            <a:ext cx="8128000" cy="85093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文章第四段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作者是怎样劝慰客人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使他从悲情中解脱出来的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636675529"/>
              </p:ext>
            </p:extLst>
          </p:nvPr>
        </p:nvGraphicFramePr>
        <p:xfrm>
          <a:off x="508000" y="2095160"/>
          <a:ext cx="8128000" cy="4894454"/>
        </p:xfrm>
        <a:graphic>
          <a:graphicData uri="http://schemas.openxmlformats.org/presentationml/2006/ole">
            <p:oleObj spid="_x0000_s9220" name="文档" r:id="rId7" imgW="3946416" imgH="2375823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5172124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467543" y="930492"/>
            <a:ext cx="142480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初读</a:t>
            </a:r>
            <a:r>
              <a:rPr lang="en-US" altLang="zh-CN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整体感知</a:t>
            </a: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937567" y="930492"/>
            <a:ext cx="1430575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再读</a:t>
            </a:r>
            <a:r>
              <a:rPr lang="en-US" altLang="zh-CN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细节揣摩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5" action="ppaction://hlinksldjump"/>
          </p:cNvPr>
          <p:cNvSpPr/>
          <p:nvPr/>
        </p:nvSpPr>
        <p:spPr>
          <a:xfrm>
            <a:off x="3413359" y="930492"/>
            <a:ext cx="1430575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三读</a:t>
            </a:r>
            <a:r>
              <a:rPr lang="en-US" altLang="zh-CN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重难探究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6" action="ppaction://hlinksldjump"/>
          </p:cNvPr>
          <p:cNvSpPr/>
          <p:nvPr/>
        </p:nvSpPr>
        <p:spPr>
          <a:xfrm>
            <a:off x="4889152" y="930492"/>
            <a:ext cx="1430575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四译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3703813" y="1565192"/>
            <a:ext cx="1736373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赤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壁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 smtClean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赋</a:t>
            </a:r>
            <a:r>
              <a:rPr lang="en-US" altLang="zh-CN" sz="2200" dirty="0" smtClean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965675647"/>
              </p:ext>
            </p:extLst>
          </p:nvPr>
        </p:nvGraphicFramePr>
        <p:xfrm>
          <a:off x="508000" y="2060848"/>
          <a:ext cx="8128000" cy="3716269"/>
        </p:xfrm>
        <a:graphic>
          <a:graphicData uri="http://schemas.openxmlformats.org/presentationml/2006/ole">
            <p:oleObj spid="_x0000_s10244" name="文档" r:id="rId7" imgW="4210951" imgH="1926187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5635332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467543" y="930492"/>
            <a:ext cx="142480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初读</a:t>
            </a:r>
            <a:r>
              <a:rPr lang="en-US" altLang="zh-CN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整体感知</a:t>
            </a: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937567" y="930492"/>
            <a:ext cx="1430575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再读</a:t>
            </a:r>
            <a:r>
              <a:rPr lang="en-US" altLang="zh-CN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细节揣摩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5" action="ppaction://hlinksldjump"/>
          </p:cNvPr>
          <p:cNvSpPr/>
          <p:nvPr/>
        </p:nvSpPr>
        <p:spPr>
          <a:xfrm>
            <a:off x="3413359" y="930492"/>
            <a:ext cx="1430575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三读</a:t>
            </a:r>
            <a:r>
              <a:rPr lang="en-US" altLang="zh-CN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重难探究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6" action="ppaction://hlinksldjump"/>
          </p:cNvPr>
          <p:cNvSpPr/>
          <p:nvPr/>
        </p:nvSpPr>
        <p:spPr>
          <a:xfrm>
            <a:off x="4889152" y="930492"/>
            <a:ext cx="1430575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四译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043759485"/>
              </p:ext>
            </p:extLst>
          </p:nvPr>
        </p:nvGraphicFramePr>
        <p:xfrm>
          <a:off x="508000" y="2087862"/>
          <a:ext cx="8128000" cy="2936276"/>
        </p:xfrm>
        <a:graphic>
          <a:graphicData uri="http://schemas.openxmlformats.org/presentationml/2006/ole">
            <p:oleObj spid="_x0000_s11268" name="文档" r:id="rId7" imgW="3999683" imgH="1444821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977959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467543" y="930492"/>
            <a:ext cx="142480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初读</a:t>
            </a:r>
            <a:r>
              <a:rPr lang="en-US" altLang="zh-CN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整体感知</a:t>
            </a: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937567" y="930492"/>
            <a:ext cx="1430575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再读</a:t>
            </a:r>
            <a:r>
              <a:rPr lang="en-US" altLang="zh-CN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细节揣摩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5" action="ppaction://hlinksldjump"/>
          </p:cNvPr>
          <p:cNvSpPr/>
          <p:nvPr/>
        </p:nvSpPr>
        <p:spPr>
          <a:xfrm>
            <a:off x="3413359" y="930492"/>
            <a:ext cx="1430575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三读</a:t>
            </a:r>
            <a:r>
              <a:rPr lang="en-US" altLang="zh-CN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重难探究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6" action="ppaction://hlinksldjump"/>
          </p:cNvPr>
          <p:cNvSpPr/>
          <p:nvPr/>
        </p:nvSpPr>
        <p:spPr>
          <a:xfrm>
            <a:off x="4889152" y="930492"/>
            <a:ext cx="1430575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四译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147559170"/>
              </p:ext>
            </p:extLst>
          </p:nvPr>
        </p:nvGraphicFramePr>
        <p:xfrm>
          <a:off x="508000" y="1267583"/>
          <a:ext cx="8128000" cy="4576834"/>
        </p:xfrm>
        <a:graphic>
          <a:graphicData uri="http://schemas.openxmlformats.org/presentationml/2006/ole">
            <p:oleObj spid="_x0000_s12292" name="文档" r:id="rId7" imgW="3837004" imgH="2160200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6913663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467543" y="930492"/>
            <a:ext cx="142480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初读</a:t>
            </a:r>
            <a:r>
              <a:rPr lang="en-US" altLang="zh-CN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整体感知</a:t>
            </a: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937567" y="930492"/>
            <a:ext cx="1430575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再读</a:t>
            </a:r>
            <a:r>
              <a:rPr lang="en-US" altLang="zh-CN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细节揣摩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5" action="ppaction://hlinksldjump"/>
          </p:cNvPr>
          <p:cNvSpPr/>
          <p:nvPr/>
        </p:nvSpPr>
        <p:spPr>
          <a:xfrm>
            <a:off x="3413359" y="930492"/>
            <a:ext cx="1430575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三读</a:t>
            </a:r>
            <a:r>
              <a:rPr lang="en-US" altLang="zh-CN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重难探究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6" action="ppaction://hlinksldjump"/>
          </p:cNvPr>
          <p:cNvSpPr/>
          <p:nvPr/>
        </p:nvSpPr>
        <p:spPr>
          <a:xfrm>
            <a:off x="4889152" y="930492"/>
            <a:ext cx="1430575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四译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132452434"/>
              </p:ext>
            </p:extLst>
          </p:nvPr>
        </p:nvGraphicFramePr>
        <p:xfrm>
          <a:off x="508000" y="1325247"/>
          <a:ext cx="8128000" cy="4768049"/>
        </p:xfrm>
        <a:graphic>
          <a:graphicData uri="http://schemas.openxmlformats.org/presentationml/2006/ole">
            <p:oleObj spid="_x0000_s13316" name="文档" r:id="rId7" imgW="4105137" imgH="2407914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084073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467543" y="930492"/>
            <a:ext cx="142480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初读</a:t>
            </a:r>
            <a:r>
              <a:rPr lang="en-US" altLang="zh-CN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整体感知</a:t>
            </a: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937567" y="930492"/>
            <a:ext cx="1430575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再读</a:t>
            </a:r>
            <a:r>
              <a:rPr lang="en-US" altLang="zh-CN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细节揣摩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5" action="ppaction://hlinksldjump"/>
          </p:cNvPr>
          <p:cNvSpPr/>
          <p:nvPr/>
        </p:nvSpPr>
        <p:spPr>
          <a:xfrm>
            <a:off x="3413359" y="930492"/>
            <a:ext cx="1430575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三读</a:t>
            </a:r>
            <a:r>
              <a:rPr lang="en-US" altLang="zh-CN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重难探究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6" action="ppaction://hlinksldjump"/>
          </p:cNvPr>
          <p:cNvSpPr/>
          <p:nvPr/>
        </p:nvSpPr>
        <p:spPr>
          <a:xfrm>
            <a:off x="4889152" y="930492"/>
            <a:ext cx="1430575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四译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140630217"/>
              </p:ext>
            </p:extLst>
          </p:nvPr>
        </p:nvGraphicFramePr>
        <p:xfrm>
          <a:off x="508000" y="1268760"/>
          <a:ext cx="8128000" cy="5268091"/>
        </p:xfrm>
        <a:graphic>
          <a:graphicData uri="http://schemas.openxmlformats.org/presentationml/2006/ole">
            <p:oleObj spid="_x0000_s14340" name="文档" r:id="rId7" imgW="4228226" imgH="2740724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6299161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467543" y="930492"/>
            <a:ext cx="142480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初读</a:t>
            </a:r>
            <a:r>
              <a:rPr lang="en-US" altLang="zh-CN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整体感知</a:t>
            </a: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937567" y="930492"/>
            <a:ext cx="1430575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再读</a:t>
            </a:r>
            <a:r>
              <a:rPr lang="en-US" altLang="zh-CN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细节揣摩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5" action="ppaction://hlinksldjump"/>
          </p:cNvPr>
          <p:cNvSpPr/>
          <p:nvPr/>
        </p:nvSpPr>
        <p:spPr>
          <a:xfrm>
            <a:off x="3413359" y="930492"/>
            <a:ext cx="1430575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三读</a:t>
            </a:r>
            <a:r>
              <a:rPr lang="en-US" altLang="zh-CN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重难探究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6" action="ppaction://hlinksldjump"/>
          </p:cNvPr>
          <p:cNvSpPr/>
          <p:nvPr/>
        </p:nvSpPr>
        <p:spPr>
          <a:xfrm>
            <a:off x="4889152" y="930492"/>
            <a:ext cx="1430575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四译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957432391"/>
              </p:ext>
            </p:extLst>
          </p:nvPr>
        </p:nvGraphicFramePr>
        <p:xfrm>
          <a:off x="508000" y="1317406"/>
          <a:ext cx="8128000" cy="4477187"/>
        </p:xfrm>
        <a:graphic>
          <a:graphicData uri="http://schemas.openxmlformats.org/presentationml/2006/ole">
            <p:oleObj spid="_x0000_s15364" name="文档" r:id="rId7" imgW="4371830" imgH="2407914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42690368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467543" y="930492"/>
            <a:ext cx="142480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初读</a:t>
            </a:r>
            <a:r>
              <a:rPr lang="en-US" altLang="zh-CN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整体感知</a:t>
            </a: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937567" y="930492"/>
            <a:ext cx="1430575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再读</a:t>
            </a:r>
            <a:r>
              <a:rPr lang="en-US" altLang="zh-CN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细节揣摩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5" action="ppaction://hlinksldjump"/>
          </p:cNvPr>
          <p:cNvSpPr/>
          <p:nvPr/>
        </p:nvSpPr>
        <p:spPr>
          <a:xfrm>
            <a:off x="3413359" y="930492"/>
            <a:ext cx="1430575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三读</a:t>
            </a:r>
            <a:r>
              <a:rPr lang="en-US" altLang="zh-CN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重难探究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6" action="ppaction://hlinksldjump"/>
          </p:cNvPr>
          <p:cNvSpPr/>
          <p:nvPr/>
        </p:nvSpPr>
        <p:spPr>
          <a:xfrm>
            <a:off x="4889152" y="930492"/>
            <a:ext cx="1430575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四译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410780675"/>
              </p:ext>
            </p:extLst>
          </p:nvPr>
        </p:nvGraphicFramePr>
        <p:xfrm>
          <a:off x="508000" y="1340768"/>
          <a:ext cx="8128000" cy="4715171"/>
        </p:xfrm>
        <a:graphic>
          <a:graphicData uri="http://schemas.openxmlformats.org/presentationml/2006/ole">
            <p:oleObj spid="_x0000_s16388" name="文档" r:id="rId7" imgW="4151925" imgH="2407914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7807514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677161581"/>
              </p:ext>
            </p:extLst>
          </p:nvPr>
        </p:nvGraphicFramePr>
        <p:xfrm>
          <a:off x="508000" y="1676461"/>
          <a:ext cx="8128000" cy="3759078"/>
        </p:xfrm>
        <a:graphic>
          <a:graphicData uri="http://schemas.openxmlformats.org/presentationml/2006/ole">
            <p:oleObj spid="_x0000_s2052" name="文档" r:id="rId3" imgW="3998963" imgH="1849024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60231919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467543" y="930492"/>
            <a:ext cx="142480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初读</a:t>
            </a:r>
            <a:r>
              <a:rPr lang="en-US" altLang="zh-CN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整体感知</a:t>
            </a: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937567" y="930492"/>
            <a:ext cx="1430575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再读</a:t>
            </a:r>
            <a:r>
              <a:rPr lang="en-US" altLang="zh-CN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细节揣摩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5" action="ppaction://hlinksldjump"/>
          </p:cNvPr>
          <p:cNvSpPr/>
          <p:nvPr/>
        </p:nvSpPr>
        <p:spPr>
          <a:xfrm>
            <a:off x="3413359" y="930492"/>
            <a:ext cx="1430575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三读</a:t>
            </a:r>
            <a:r>
              <a:rPr lang="en-US" altLang="zh-CN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重难探究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6" action="ppaction://hlinksldjump"/>
          </p:cNvPr>
          <p:cNvSpPr/>
          <p:nvPr/>
        </p:nvSpPr>
        <p:spPr>
          <a:xfrm>
            <a:off x="4889152" y="930492"/>
            <a:ext cx="1430575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四译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59276172"/>
              </p:ext>
            </p:extLst>
          </p:nvPr>
        </p:nvGraphicFramePr>
        <p:xfrm>
          <a:off x="508000" y="1197249"/>
          <a:ext cx="8128000" cy="5469218"/>
        </p:xfrm>
        <a:graphic>
          <a:graphicData uri="http://schemas.openxmlformats.org/presentationml/2006/ole">
            <p:oleObj spid="_x0000_s17412" name="文档" r:id="rId7" imgW="3999683" imgH="2691326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976814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467543" y="930492"/>
            <a:ext cx="142480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初读</a:t>
            </a:r>
            <a:r>
              <a:rPr lang="en-US" altLang="zh-CN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整体感知</a:t>
            </a: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937567" y="930492"/>
            <a:ext cx="1430575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再读</a:t>
            </a:r>
            <a:r>
              <a:rPr lang="en-US" altLang="zh-CN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细节揣摩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5" action="ppaction://hlinksldjump"/>
          </p:cNvPr>
          <p:cNvSpPr/>
          <p:nvPr/>
        </p:nvSpPr>
        <p:spPr>
          <a:xfrm>
            <a:off x="3413359" y="930492"/>
            <a:ext cx="1430575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三读</a:t>
            </a:r>
            <a:r>
              <a:rPr lang="en-US" altLang="zh-CN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重难探究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6" action="ppaction://hlinksldjump"/>
          </p:cNvPr>
          <p:cNvSpPr/>
          <p:nvPr/>
        </p:nvSpPr>
        <p:spPr>
          <a:xfrm>
            <a:off x="4889152" y="930492"/>
            <a:ext cx="1430575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四译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202126292"/>
              </p:ext>
            </p:extLst>
          </p:nvPr>
        </p:nvGraphicFramePr>
        <p:xfrm>
          <a:off x="508000" y="1340768"/>
          <a:ext cx="8128000" cy="4894868"/>
        </p:xfrm>
        <a:graphic>
          <a:graphicData uri="http://schemas.openxmlformats.org/presentationml/2006/ole">
            <p:oleObj spid="_x0000_s18436" name="文档" r:id="rId7" imgW="3999683" imgH="2407914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4896768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467543" y="930492"/>
            <a:ext cx="142480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初读</a:t>
            </a:r>
            <a:r>
              <a:rPr lang="en-US" altLang="zh-CN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整体感知</a:t>
            </a: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937567" y="930492"/>
            <a:ext cx="1430575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再读</a:t>
            </a:r>
            <a:r>
              <a:rPr lang="en-US" altLang="zh-CN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细节揣摩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5" action="ppaction://hlinksldjump"/>
          </p:cNvPr>
          <p:cNvSpPr/>
          <p:nvPr/>
        </p:nvSpPr>
        <p:spPr>
          <a:xfrm>
            <a:off x="3413359" y="930492"/>
            <a:ext cx="1430575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三读</a:t>
            </a:r>
            <a:r>
              <a:rPr lang="en-US" altLang="zh-CN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重难探究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6" action="ppaction://hlinksldjump"/>
          </p:cNvPr>
          <p:cNvSpPr/>
          <p:nvPr/>
        </p:nvSpPr>
        <p:spPr>
          <a:xfrm>
            <a:off x="4889152" y="930492"/>
            <a:ext cx="1430575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四译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064623346"/>
              </p:ext>
            </p:extLst>
          </p:nvPr>
        </p:nvGraphicFramePr>
        <p:xfrm>
          <a:off x="508000" y="1412776"/>
          <a:ext cx="8128000" cy="4758847"/>
        </p:xfrm>
        <a:graphic>
          <a:graphicData uri="http://schemas.openxmlformats.org/presentationml/2006/ole">
            <p:oleObj spid="_x0000_s19460" name="文档" r:id="rId7" imgW="4113775" imgH="2407914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675248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467543" y="930492"/>
            <a:ext cx="1424807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初读</a:t>
            </a:r>
            <a:r>
              <a:rPr lang="en-US" altLang="zh-CN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整体感知</a:t>
            </a: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937567" y="930492"/>
            <a:ext cx="1430575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再读</a:t>
            </a:r>
            <a:r>
              <a:rPr lang="en-US" altLang="zh-CN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细节揣摩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5" action="ppaction://hlinksldjump"/>
          </p:cNvPr>
          <p:cNvSpPr/>
          <p:nvPr/>
        </p:nvSpPr>
        <p:spPr>
          <a:xfrm>
            <a:off x="3413359" y="930492"/>
            <a:ext cx="1430575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三读</a:t>
            </a:r>
            <a:r>
              <a:rPr lang="en-US" altLang="zh-CN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重难探究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6" action="ppaction://hlinksldjump"/>
          </p:cNvPr>
          <p:cNvSpPr/>
          <p:nvPr/>
        </p:nvSpPr>
        <p:spPr>
          <a:xfrm>
            <a:off x="4889152" y="930492"/>
            <a:ext cx="1430575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四译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973086996"/>
              </p:ext>
            </p:extLst>
          </p:nvPr>
        </p:nvGraphicFramePr>
        <p:xfrm>
          <a:off x="508000" y="1484784"/>
          <a:ext cx="8128000" cy="4591562"/>
        </p:xfrm>
        <a:graphic>
          <a:graphicData uri="http://schemas.openxmlformats.org/presentationml/2006/ole">
            <p:oleObj spid="_x0000_s20484" name="文档" r:id="rId7" imgW="3999683" imgH="2259358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846891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14:pan dir="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467544" y="908720"/>
            <a:ext cx="481321" cy="294867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021866" y="908720"/>
            <a:ext cx="494992" cy="294867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692472" y="1322797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一、课文精读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阅读下面的文字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完成第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1~3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题。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43199811"/>
              </p:ext>
            </p:extLst>
          </p:nvPr>
        </p:nvGraphicFramePr>
        <p:xfrm>
          <a:off x="508000" y="2204864"/>
          <a:ext cx="8128000" cy="4072409"/>
        </p:xfrm>
        <a:graphic>
          <a:graphicData uri="http://schemas.openxmlformats.org/presentationml/2006/ole">
            <p:oleObj spid="_x0000_s21508" name="文档" r:id="rId5" imgW="3837004" imgH="1922581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428481823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467544" y="908720"/>
            <a:ext cx="481321" cy="294867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1021866" y="908720"/>
            <a:ext cx="494992" cy="294867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苏子愀然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正襟危坐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而问客曰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何为其然也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客曰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en-US" altLang="zh-CN" sz="2200" dirty="0">
                <a:solidFill>
                  <a:srgbClr val="000000"/>
                </a:solidFill>
                <a:latin typeface="楷体" panose="02010609060101010101" pitchFamily="49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‘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月明星稀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乌鹊南飞。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’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此非曹孟德之诗乎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西望夏口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东望武昌。山川相缪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郁乎苍苍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此非孟德之困于周郎者乎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方其破荆州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下江陵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顺流而东也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舳舻千里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旌旗蔽空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酾酒临江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横槊赋诗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固一世之雄也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而今安在哉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况吾与子渔樵于江渚之上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侣鱼虾而友麋鹿。驾一叶之扁舟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举匏尊以相属。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寄蜉蝣于天地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渺沧海之一粟。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哀吾生之须臾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羡长江之无穷。挟飞仙以遨游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抱明月而长终。知不可乎骤得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托遗响于悲风。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67989653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467544" y="908720"/>
            <a:ext cx="481321" cy="294867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1021866" y="908720"/>
            <a:ext cx="494992" cy="294867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苏子曰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客亦知夫水与月乎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逝者如斯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而未尝往也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盈虚者如彼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而卒莫消长也。盖将自其变者而观之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则天地曾不能以一瞬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自其不变者而观之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则物与我皆无尽也。而又何羡乎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且夫天地之间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物各有主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苟非吾之所有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虽一毫而莫取。惟江上之清风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与山间之明月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耳得之而为声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目遇之而成色。取之无禁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用之不竭。是造物者之无尽藏也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而吾与子之所共适。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客喜而笑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洗盏更酌。肴核既尽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杯盘狼藉。相与枕藉乎舟中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不知东方之既白。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63137843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467544" y="908720"/>
            <a:ext cx="481321" cy="294867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1021866" y="908720"/>
            <a:ext cx="494992" cy="294867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下列对文中加点词语的相关内容的解说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不正确的一项是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壬戌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运用了干支纪年法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这是中国历法自古以来就一直使用的纪年方法。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既望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已经过了望日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即每月十七日。既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已经。望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每月十六日。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美人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指所思慕的人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古人作品中常用美人来作为圣主贤臣或美好理想的象征。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斗牛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斗宿和牛宿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都是星宿名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二十八宿之一。我国古代天文学家把天上某些星的集合叫宿。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应为农历每月十五日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既望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是农历每月十六日。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73444117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467544" y="908720"/>
            <a:ext cx="481321" cy="294867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1021866" y="908720"/>
            <a:ext cx="494992" cy="294867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03587"/>
            <a:ext cx="8128000" cy="496751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下列对原文有关内容的概括和分析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不正确的一项是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与客泛舟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游于赤壁之下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投入大自然怀抱之中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尽情领略其间的清风、白露、高山、流水、月色、天光之美。这是正面描写泛舟游赏景物。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一曲洞箫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凄切婉转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其悲切低回的音调感人至深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致使作者的感情骤然变化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由欢乐转入悲凉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文章也因之波澜起伏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文气一振。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主人以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何为其然也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设问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客人以赤壁的历史古迹作答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客人的回答表现了一种浪漫主义思想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这是苏轼借客人之口流露出自己思想中积极的一面。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第四段是苏轼针对客人的人生无常的感慨而陈述自己的见解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以宽解对方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实则也是宽慰自己。这里表现了苏轼豁达的宇宙观和人生观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98479286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467544" y="908720"/>
            <a:ext cx="481321" cy="294867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1021866" y="908720"/>
            <a:ext cx="494992" cy="294867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2919864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表现了一种浪漫主义思想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应该是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表现了一种虚无主义思想和消极的人生观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9461126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资源助读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知识整合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94804"/>
            <a:ext cx="6224240" cy="29361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一、作者简介</a:t>
            </a:r>
            <a:endParaRPr lang="zh-CN" altLang="zh-CN" sz="2200" dirty="0" smtClean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苏轼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(1037—1101),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字子瞻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号东坡居士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眉州眉山人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今属四川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。北宋文学家、书画家。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唐宋八大家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之一。与父洵、弟辙合称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三苏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。宋仁宗嘉祐二年进士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受欧阳修赏识。苏轼仕途失意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命运多舛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生活颠沛坎坷。思想上入世出世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亦儒亦道亦释。文学上开一代词风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在诗词文赋上有辉煌成就。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4149080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其诗、词、赋、文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均成就极高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且善书法和绘画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是中国文学艺术史上罕见的全才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也是中国数千年历史上被公认为文学艺术造诣最杰出的大家之一。其散文与欧阳修并称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欧苏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诗与黄庭坚并称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苏黄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词与辛弃疾并称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苏辛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书法为北宋四大书法家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苏、黄、米、蔡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之一。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J02.eps" descr="id:2147487029;FounderCES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6735707" y="1916832"/>
            <a:ext cx="1728192" cy="19139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6891215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467544" y="908720"/>
            <a:ext cx="481321" cy="294867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1021866" y="908720"/>
            <a:ext cx="494992" cy="294867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把文中画线的句子翻译成现代汉语。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舞幽壑之潜蛟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泣孤舟之嫠妇。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寄蜉蝣于天地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渺沧海之一粟。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注意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句中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的使动用法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句中的介词短语后置的翻译。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使潜伏在深渊里的蛟龙闻声起舞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使孤独小船上的寡妇悲泣。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像蜉蝣一样寄托在天地之间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渺小得像大海里的一颗谷粒。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23939479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908720"/>
            <a:ext cx="481321" cy="294867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021866" y="908720"/>
            <a:ext cx="494992" cy="294867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二、诗歌鉴赏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阅读下面一首词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完成第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4~5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题。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蝶恋花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密州上元</a:t>
            </a:r>
            <a:r>
              <a:rPr lang="zh-CN" altLang="zh-CN" sz="2200" baseline="300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苏轼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灯火钱塘三五夜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明月如霜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照见人如画。帐底吹笙香吐麝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更无一点尘随马。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寂寞山城人老也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击鼓吹箫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却入农桑社。火冷灯稀霜露下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昏昏雪意云垂野。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注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写作本词时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作者刚调任密州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年仅四十。密州不比杭州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贫穷粗陋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连年蝗灾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民不聊生。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96964954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908720"/>
            <a:ext cx="481321" cy="294867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021866" y="908720"/>
            <a:ext cx="494992" cy="294867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28996"/>
            <a:ext cx="8128000" cy="491358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词的上阕专写钱塘上元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有什么作用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试分析。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结合词作内容及注释可以看出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作者重在写密州上元节的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寂寞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而上阙写的是钱塘上元节的繁华与热闹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这正是运用了对比、衬托的手法。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上阕写钱塘上元节的繁华与热闹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为下阕写密州上元节的寂寞冷清铺垫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衬托、对比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下阕中山城的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寂寞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更是人的寂寞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寂寞中抒发了作者情感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试做赏析。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主要是分析作者的情感。结合注释以及词的意境可以分析。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密州的上元节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火冷灯稀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天空阴云密布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将要下雪。人们击鼓吹箫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举行社祭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祈求丰年。作者此时感到渐老而又寂寞难耐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抒发了对国计民生的忧患之情。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63962408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技法借鉴</a:t>
            </a: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主题阅读</a:t>
            </a: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157286579"/>
              </p:ext>
            </p:extLst>
          </p:nvPr>
        </p:nvGraphicFramePr>
        <p:xfrm>
          <a:off x="508000" y="1534929"/>
          <a:ext cx="8128000" cy="4042142"/>
        </p:xfrm>
        <a:graphic>
          <a:graphicData uri="http://schemas.openxmlformats.org/presentationml/2006/ole">
            <p:oleObj spid="_x0000_s22531" name="文档" r:id="rId5" imgW="3837004" imgH="1908158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909524233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技法借鉴</a:t>
            </a: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主题阅读</a:t>
            </a: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现代词义代入分析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判别古今同形词意义是否相同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还可以用现代汉语中该双音节词词义代入原文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如果是符合的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则应该是古今同义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否则就是异义词。如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广结发与匈奴大小七十余战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束发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指刚成年的时候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此项可以用现代汉语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的意思代入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现代汉语常用的词是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结发夫妻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旧时指初成年结婚的夫妻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也泛指第一次结婚的夫妻。可见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古今同义。又如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青欲上书报天子军曲折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曲折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今义是弯曲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代入即指行军的弯曲道路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卫青向皇帝汇报的绝不可能是弯曲的道路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而应该是事情的复杂经过。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14785334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技法借鉴</a:t>
            </a: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主题阅读</a:t>
            </a: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2291038"/>
            <a:ext cx="8128000" cy="252992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语境分析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语言讲究词不离句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句不离篇。文言中词语对语境的依赖性比现代汉语更强烈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所以通过语境分析词义的正确与否是一个重要的手段。如上文的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曲折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就有根据语境分析的意思。又如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绝食者千余家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绝食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前文有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的交代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绝食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绝非主观的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断绝饮食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表示抗议或自杀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之义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1827051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技法借鉴</a:t>
            </a: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主题阅读</a:t>
            </a: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911735"/>
            <a:ext cx="8128000" cy="328852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语法分析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语法分析是为了防止将古代汉语中两个单音节词和现代汉语混淆。如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广之将兵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乏绝之处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见水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将领和士兵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分析语法可知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广之将兵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助词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用在主谓之间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取消句子独立性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应是动宾结构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而不是并列结构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是动词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统领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率领。把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解释为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将领和士兵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显然是不恰当的。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上述四个方面不是截然分开的。古今异义词的辨析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有时还需要调动相关的古代文学、文化常识。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23341305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技法借鉴</a:t>
            </a: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主题阅读</a:t>
            </a: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372616764"/>
              </p:ext>
            </p:extLst>
          </p:nvPr>
        </p:nvGraphicFramePr>
        <p:xfrm>
          <a:off x="508000" y="1358379"/>
          <a:ext cx="8128000" cy="4395242"/>
        </p:xfrm>
        <a:graphic>
          <a:graphicData uri="http://schemas.openxmlformats.org/presentationml/2006/ole">
            <p:oleObj spid="_x0000_s23555" name="文档" r:id="rId5" imgW="3837004" imgH="2074744" progId="Word.Document.12">
              <p:embed/>
            </p:oleObj>
          </a:graphicData>
        </a:graphic>
      </p:graphicFrame>
      <p:sp>
        <p:nvSpPr>
          <p:cNvPr id="6" name="矩形 5"/>
          <p:cNvSpPr>
            <a:spLocks noChangeAspect="1"/>
          </p:cNvSpPr>
          <p:nvPr/>
        </p:nvSpPr>
        <p:spPr>
          <a:xfrm>
            <a:off x="723384" y="2622230"/>
            <a:ext cx="8128000" cy="303775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卑鄙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出身卑微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鄙陋。常用作谦辞。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</a:t>
            </a: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不一定。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</a:t>
            </a: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初一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开始。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dirty="0" smtClean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</a:t>
            </a: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跟从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连词。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16988659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技法借鉴</a:t>
            </a: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主题阅读</a:t>
            </a: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347147362"/>
              </p:ext>
            </p:extLst>
          </p:nvPr>
        </p:nvGraphicFramePr>
        <p:xfrm>
          <a:off x="323528" y="1454639"/>
          <a:ext cx="8128000" cy="2478417"/>
        </p:xfrm>
        <a:graphic>
          <a:graphicData uri="http://schemas.openxmlformats.org/presentationml/2006/ole">
            <p:oleObj spid="_x0000_s24579" name="文档" r:id="rId5" imgW="3837004" imgH="1169342" progId="Word.Document.12">
              <p:embed/>
            </p:oleObj>
          </a:graphicData>
        </a:graphic>
      </p:graphicFrame>
      <p:sp>
        <p:nvSpPr>
          <p:cNvPr id="5" name="矩形 4"/>
          <p:cNvSpPr>
            <a:spLocks noChangeAspect="1"/>
          </p:cNvSpPr>
          <p:nvPr/>
        </p:nvSpPr>
        <p:spPr>
          <a:xfrm>
            <a:off x="508000" y="3865459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古义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求学的人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今义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在学术上有一定成就的人。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古义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小的方面去学习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今义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一般指对儿童、少年实施初等教育的学校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给儿童、少年以全面的基础教育。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古义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指望不到边的宽阔江面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今义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完全不知道的样子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失意的样子。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21064539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技法借鉴</a:t>
            </a: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主题阅读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何妨吟啸且徐行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名句诵读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长风破浪会有时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直挂云帆济沧海。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李白《行路难》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天生我材必有用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千金散尽还复来。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李白《将进酒》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山穷水复疑无路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柳暗花明又一村。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陆游《游山西村》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会当凌绝顶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一览众山小。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杜甫《望岳》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谁道人生无再少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门前流水尚能西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苏轼《浣溪沙》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沉舟侧畔千帆过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病树前头万木春。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刘禹锡《酬乐天扬州初逢席上见赠》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自古逢秋悲寂寥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我言秋日胜春朝。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刘禹锡《秋词》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18021870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资源助读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知识整合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884774"/>
            <a:ext cx="8128000" cy="334245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二、作品背景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1080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苏轼被贬黄州。他经常来赤鼻矶头游览眺望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或泛舟江中。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1082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苏轼又来到赤鼻矶。这时他已年近半百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站在矶头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望着滚滚东去的江水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想起自己建功立业的抱负也付之东流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不禁俯仰古今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浮想联翩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写下了名作《念奴娇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赤壁怀古》。这年七月十六日和十月十五日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苏轼又两次舟游赤鼻矶之下的长江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写下了两篇著名的《赤壁赋》。这两篇《赤壁赋》在我国文学艺术史上有着深远的影响。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642520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技法借鉴</a:t>
            </a: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主题阅读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02338"/>
            <a:ext cx="8128000" cy="450732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素材趣读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苏轼毕竟是苏轼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他能驾一叶扁舟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从容应对惊涛骇浪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在清风徐来、白露横江之际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他以旷达、疏狂的性情和俯仰万世的思考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来压制内心深处对世事无常的感伤。他终于悟出了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自其变者而观之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则天地曾不能以一瞬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自其不变者而观之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则物与我皆无尽也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的哲理。霎时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他的内心一片澄明。于是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所有的不幸与困苦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都在这旷达的胸怀中渺小得如同一缕游丝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一粒轻尘。那些世俗小人不懂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可江上的清风懂了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山间的明月懂了。在这场与邪恶的较量中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苏轼取得了心灵上的胜利。于是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他远离了喧嚣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回归于清纯空灵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他习惯了淡泊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才情更加俊逸洒脱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他明白了如何应对挫折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才能做到宠辱不惊。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9738848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技法借鉴</a:t>
            </a: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主题阅读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08603"/>
            <a:ext cx="8128000" cy="369479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李升玫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巫溪县宁河街道长春小学学生。她还没出生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爸爸就受伤偏瘫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岁时妈妈不辞而别。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年爸爸完全瘫痪。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岁的她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面对母亲离家出走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父亲瘫痪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没有怨天尤人、自暴自弃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而是每天上学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洗衣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做饭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照料亲人生活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周末到街头卖陀螺补贴家用。面对艰苦的生活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她总说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我和爸爸、哥哥每月都能领到低保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学校还免除了我的学杂费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经常有好心人来关心我们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我觉得挺幸福的。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她乐观积极、坚强面对人生的感人事迹引起了社会的广泛关注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越来越多的好心人纷纷关心她的学习、生活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她脸上的笑容也更加灿烂明媚了。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57542254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技法借鉴</a:t>
            </a: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主题阅读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3876938" y="1310753"/>
            <a:ext cx="1390124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美文品读</a:t>
            </a:r>
            <a:r>
              <a:rPr lang="en-US" altLang="zh-CN" sz="2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809351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286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苏东坡突围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节选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286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	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余秋雨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286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苏东坡从监狱里走来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被人押着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远离自己的家眷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没有资格选择黄州之外的任何一个地方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朝着这个当时还很荒凉的小镇走来。他不知道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此时此刻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他完成了一次永载史册的文化突围。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286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我非常喜欢读林语堂先生的《苏东坡传》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但每次总觉得语堂先生把苏东坡在黄州的境遇和心态写得太理想了。语堂先生酷爱苏东坡的黄州诗文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因此由诗文渲染开去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由酷爱渲染开去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渲染得通体风雅、圣洁。其实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就我所知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苏东坡在黄州还是很凄苦的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优美的诗文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是对凄苦的挣扎和超越。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98447018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技法借鉴</a:t>
            </a: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主题阅读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286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这是一种真正精神上的孤独无告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对于一个文化人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没有比这更痛苦的了。那阙著名的《卜算子》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用极美的意境道尽了这种精神遭遇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286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缺月挂疏桐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漏断人初静。谁见幽人独往来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缥缈孤鸿影。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惊起却回头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有恨无人省。拣尽寒枝不肯栖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寂寞沙洲冷。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286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正是这种难言的孤独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使他彻底洗去了人生的喧闹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去寻找无言的山水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去寻找远逝的古人。在无法对话的地方寻找对话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于是对话也一定会变得异乎寻常。像苏东坡这样的灵魂竟然寂然无声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迟早总会突然冒出一种宏大的奇迹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让这个世界大吃一惊。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48044084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技法借鉴</a:t>
            </a: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主题阅读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02338"/>
            <a:ext cx="8128000" cy="450732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286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然而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现在他即便写诗作文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也不会追求社会轰动了。他在寂寞中反省过去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觉得自己以前最大的毛病是才华外露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缺少自知之明。一段树木靠着瘦瘤取悦于人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一块石头靠着晕纹取悦于人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其实能拿来取悦于人的地方恰恰正是它们的毛病所在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它们的正当用途绝不在这里。我苏东坡三十余年来想博得别人叫好的地方也大多是我的弱项所在。例如从小为考科举学写政论、策论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后来更是津津乐道于考论历史是非、直言陈谏曲直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做了官以为自己真的很懂得这一套了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洋洋自得地炫耀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其实我又何尝懂呢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直到一下子面临死亡才知道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我是在炫耀无知。三十多年来最大的弊病就在这里。现在终于明白了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到黄州的我是觉悟了的我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与以前的苏东坡是两个人。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67808756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技法借鉴</a:t>
            </a: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主题阅读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68760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286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苏东坡的这种自省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不是一种走向乖巧的心理调整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而是一种极其诚恳的自我剖析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目的是想找回一个真正的自己。在这一过程中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佛教帮了他大忙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使他习惯于淡泊和静定。艰苦的物质生活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又使他不得不亲自垦荒种地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体味着自然和生命的原始意味。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286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这一切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使苏东坡经历了一次整体意义上的脱胎换骨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也使他的艺术才情获得了一次蒸馏和升华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真正地成熟了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与古往今来许多大家一样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成熟于一场灾难之后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成熟于灭寂后的再生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成熟于穷乡僻壤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成熟于几乎没有人在他身边的时刻。幸好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他还不年老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他在黄州期间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是四十四岁至四十八岁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对一个男人来说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正是最重要的年月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今后还大有可为。中国历史上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许多人觉悟在过于苍老的暮年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换言之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成熟在过了季节的年岁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刚要享用成熟所带来的恩惠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脚步却已踉跄蹒跚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与他们相比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苏东坡真是好命。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30165033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技法借鉴</a:t>
            </a: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主题阅读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104160"/>
            <a:ext cx="8128000" cy="290368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286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成熟是一种明亮而不刺眼的光辉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一种圆润而不腻耳的音响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一种不再需要对别人察颜观色的从容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一种终于停止向周围申诉求告的大气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一种不理会哄闹的微笑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一种无须声张的厚实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一种并不陡峭的高度。勃郁的豪情发过了酵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尖利的山风收住了劲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湍急的细流汇成了湖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结果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引导千古杰作的前奏已经鸣响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一道神秘的天光射向黄州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《念奴娇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·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赤壁怀古》和前后《赤壁赋》马上就要产生。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2763448186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技法借鉴</a:t>
            </a: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主题阅读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82074"/>
            <a:ext cx="8128000" cy="45478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亮点品读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标题意蕴深厚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既是苏东坡在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乌台诗案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后的人生突围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也是文化突围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文化超越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首段简洁地交代苏轼与黄州的渊源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并在段尾阐释了东坡在文化和人生两个层面所实现的突围。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林语堂先生的《苏东坡传》与作者的看法形成对比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突出并引出苏东坡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黄州生活的凄苦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。引出下文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为后文解说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优美的诗文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是对凄苦的挣扎和超越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的观点张本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引用《卜算子》说明苏轼的孤独是真正精神上的孤独。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⑤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运用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这一人称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借苏东坡之口揣摩苏东坡的自省。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⑥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运用比喻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博喻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和排比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将成熟喻成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光辉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音响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形象生动地展示出苏东坡成熟的内涵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排比句式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气势磅礴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语势强劲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节奏铿锵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更能体现苏东坡超越后的大气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为下文点明苏东坡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文化突围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的内容蓄势。</a:t>
            </a: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cs typeface="宋体" panose="02010600030101010101" pitchFamily="2" charset="-122"/>
              </a:rPr>
              <a:t>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畅想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东坡突围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”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2297352727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508000" y="2056855"/>
            <a:ext cx="8128000" cy="127862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286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【思考】</a:t>
            </a:r>
            <a:r>
              <a:rPr lang="zh-CN" altLang="zh-CN" sz="2200" dirty="0" smtClean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292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苏东坡突围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他突破的是什么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请结合文章内容加以概括。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2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苏东坡为什么能够突围成功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请结合文章内容加以概括。</a:t>
            </a:r>
            <a:endParaRPr lang="zh-CN" altLang="en-US" sz="22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3356992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官场的黑暗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精神的孤独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性格的不完善、不成熟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中国文化的包围。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无畏的精神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精神的孤独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自我的反省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艰苦的物质环境。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9384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资源助读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知识整合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318000"/>
            <a:ext cx="8128000" cy="247599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三、相关常识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赋是我国古代的一种文体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兼具诗歌和散文的性质。其特点是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铺采摛文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体物写志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侧重于写景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借景抒情。如以屈原为代表的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骚赋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以汉代为代表的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辞赋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魏晋以后的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骈赋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唐代的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律赋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宋代散文形式的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。著名的有杜牧的《阿房宫赋》、欧阳修的《秋声赋》、苏轼的《赤壁赋》等。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658875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资源助读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知识整合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08856"/>
            <a:ext cx="2263761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一、读准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字音</a:t>
            </a:r>
            <a:r>
              <a:rPr lang="en-US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020790014"/>
              </p:ext>
            </p:extLst>
          </p:nvPr>
        </p:nvGraphicFramePr>
        <p:xfrm>
          <a:off x="508000" y="1640456"/>
          <a:ext cx="8128000" cy="5255202"/>
        </p:xfrm>
        <a:graphic>
          <a:graphicData uri="http://schemas.openxmlformats.org/presentationml/2006/ole">
            <p:oleObj spid="_x0000_s3076" name="文档" r:id="rId5" imgW="3894229" imgH="2517168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3495759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资源助读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知识整合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77753"/>
            <a:ext cx="8128000" cy="166346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二、辨识通假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浩浩乎如冯虚御风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冯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同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凭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山川相缪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缪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通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缭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环绕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三、一词多义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19067160"/>
              </p:ext>
            </p:extLst>
          </p:nvPr>
        </p:nvGraphicFramePr>
        <p:xfrm>
          <a:off x="323528" y="3212976"/>
          <a:ext cx="8128000" cy="2770986"/>
        </p:xfrm>
        <a:graphic>
          <a:graphicData uri="http://schemas.openxmlformats.org/presentationml/2006/ole">
            <p:oleObj spid="_x0000_s4100" name="文档" r:id="rId5" imgW="3837004" imgH="1307442" progId="Word.Document.12">
              <p:embed/>
            </p:oleObj>
          </a:graphicData>
        </a:graphic>
      </p:graphicFrame>
      <p:sp>
        <p:nvSpPr>
          <p:cNvPr id="3" name="矩形 2"/>
          <p:cNvSpPr/>
          <p:nvPr/>
        </p:nvSpPr>
        <p:spPr>
          <a:xfrm>
            <a:off x="3183210" y="1947842"/>
            <a:ext cx="1728192" cy="2980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061994" y="2350583"/>
            <a:ext cx="2005950" cy="2980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563561" y="3293589"/>
            <a:ext cx="2005950" cy="2980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009480" y="3823946"/>
            <a:ext cx="560031" cy="2980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347864" y="4392199"/>
            <a:ext cx="1221647" cy="2980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818846" y="4938375"/>
            <a:ext cx="1221647" cy="2980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880492" y="5493667"/>
            <a:ext cx="1139451" cy="2980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082800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/>
      <p:bldP spid="9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资源助读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知识整合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69855639"/>
              </p:ext>
            </p:extLst>
          </p:nvPr>
        </p:nvGraphicFramePr>
        <p:xfrm>
          <a:off x="508000" y="1412776"/>
          <a:ext cx="8128000" cy="4943385"/>
        </p:xfrm>
        <a:graphic>
          <a:graphicData uri="http://schemas.openxmlformats.org/presentationml/2006/ole">
            <p:oleObj spid="_x0000_s5124" name="文档" r:id="rId5" imgW="3837004" imgH="2333275" progId="Word.Document.12">
              <p:embed/>
            </p:oleObj>
          </a:graphicData>
        </a:graphic>
      </p:graphicFrame>
      <p:sp>
        <p:nvSpPr>
          <p:cNvPr id="5" name="矩形 4"/>
          <p:cNvSpPr/>
          <p:nvPr/>
        </p:nvSpPr>
        <p:spPr>
          <a:xfrm>
            <a:off x="2771800" y="1484784"/>
            <a:ext cx="576064" cy="2980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594800" y="2040210"/>
            <a:ext cx="1460708" cy="2980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605074" y="2554916"/>
            <a:ext cx="576064" cy="2980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345176" y="3122815"/>
            <a:ext cx="272861" cy="2980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893106" y="3649628"/>
            <a:ext cx="576064" cy="2980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059832" y="4187911"/>
            <a:ext cx="833274" cy="2980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771800" y="4746742"/>
            <a:ext cx="576064" cy="2980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032814" y="5315847"/>
            <a:ext cx="272861" cy="2980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034522" y="5853135"/>
            <a:ext cx="1403116" cy="2980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984433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theme/theme1.xml><?xml version="1.0" encoding="utf-8"?>
<a:theme xmlns:a="http://schemas.openxmlformats.org/drawingml/2006/main" name="测控设计模板14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</Template>
  <TotalTime>382</TotalTime>
  <Words>5078</Words>
  <Application>Microsoft Office PowerPoint</Application>
  <PresentationFormat>全屏显示(4:3)</PresentationFormat>
  <Paragraphs>297</Paragraphs>
  <Slides>58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58</vt:i4>
      </vt:variant>
    </vt:vector>
  </HeadingPairs>
  <TitlesOfParts>
    <vt:vector size="60" baseType="lpstr">
      <vt:lpstr>测控设计模板14新</vt:lpstr>
      <vt:lpstr>文档</vt:lpstr>
      <vt:lpstr>第一单元山水神韵</vt:lpstr>
      <vt:lpstr>1　赤壁赋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  <vt:lpstr>幻灯片 53</vt:lpstr>
      <vt:lpstr>幻灯片 54</vt:lpstr>
      <vt:lpstr>幻灯片 55</vt:lpstr>
      <vt:lpstr>幻灯片 56</vt:lpstr>
      <vt:lpstr>幻灯片 57</vt:lpstr>
      <vt:lpstr>幻灯片 58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Administrator</cp:lastModifiedBy>
  <cp:revision>114</cp:revision>
  <dcterms:created xsi:type="dcterms:W3CDTF">2014-04-23T05:53:17Z</dcterms:created>
  <dcterms:modified xsi:type="dcterms:W3CDTF">2017-09-09T13:29:22Z</dcterms:modified>
</cp:coreProperties>
</file>