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73" r:id="rId2"/>
    <p:sldId id="263" r:id="rId3"/>
    <p:sldId id="316" r:id="rId4"/>
    <p:sldId id="318" r:id="rId5"/>
    <p:sldId id="317" r:id="rId6"/>
    <p:sldId id="264" r:id="rId7"/>
    <p:sldId id="311" r:id="rId8"/>
    <p:sldId id="312" r:id="rId9"/>
    <p:sldId id="320" r:id="rId10"/>
    <p:sldId id="321" r:id="rId11"/>
    <p:sldId id="322" r:id="rId12"/>
    <p:sldId id="319" r:id="rId13"/>
    <p:sldId id="323" r:id="rId14"/>
    <p:sldId id="324" r:id="rId15"/>
    <p:sldId id="265" r:id="rId16"/>
    <p:sldId id="325" r:id="rId17"/>
    <p:sldId id="326" r:id="rId18"/>
    <p:sldId id="327" r:id="rId19"/>
    <p:sldId id="313" r:id="rId20"/>
    <p:sldId id="329" r:id="rId21"/>
    <p:sldId id="328" r:id="rId22"/>
    <p:sldId id="314" r:id="rId23"/>
    <p:sldId id="315" r:id="rId24"/>
    <p:sldId id="330" r:id="rId25"/>
    <p:sldId id="331" r:id="rId26"/>
    <p:sldId id="332" r:id="rId27"/>
    <p:sldId id="333" r:id="rId28"/>
    <p:sldId id="334" r:id="rId29"/>
    <p:sldId id="335" r:id="rId30"/>
    <p:sldId id="336" r:id="rId31"/>
    <p:sldId id="337" r:id="rId32"/>
    <p:sldId id="338" r:id="rId33"/>
    <p:sldId id="339" r:id="rId34"/>
    <p:sldId id="340" r:id="rId35"/>
    <p:sldId id="341" r:id="rId36"/>
    <p:sldId id="310" r:id="rId37"/>
    <p:sldId id="342" r:id="rId38"/>
    <p:sldId id="343" r:id="rId39"/>
    <p:sldId id="344" r:id="rId40"/>
    <p:sldId id="345" r:id="rId41"/>
    <p:sldId id="346" r:id="rId42"/>
    <p:sldId id="347" r:id="rId4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EAEAEA"/>
    <a:srgbClr val="C04B05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2017-9-9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0" y="-43397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60032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83621" y="1800624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课前一起预习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56176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83621" y="2458451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课中一起思考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2145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86498" y="2458451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课外素养提升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19966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3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15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3154410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10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赤壁赋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12" action="ppaction://hlinksldjump"/>
          </p:cNvPr>
          <p:cNvSpPr txBox="1"/>
          <p:nvPr userDrawn="1"/>
        </p:nvSpPr>
        <p:spPr>
          <a:xfrm>
            <a:off x="6228184" y="25878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课中一起思考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13" action="ppaction://hlinksldjump"/>
          </p:cNvPr>
          <p:cNvSpPr txBox="1"/>
          <p:nvPr userDrawn="1"/>
        </p:nvSpPr>
        <p:spPr>
          <a:xfrm>
            <a:off x="7596336" y="26005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课外素养提升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24">
            <a:hlinkClick r:id="rId14" action="ppaction://hlinksldjump"/>
          </p:cNvPr>
          <p:cNvSpPr txBox="1"/>
          <p:nvPr userDrawn="1"/>
        </p:nvSpPr>
        <p:spPr>
          <a:xfrm>
            <a:off x="4903549" y="25878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课前一起预习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4038968" y="98414"/>
            <a:ext cx="633507" cy="480597"/>
            <a:chOff x="366968" y="1037555"/>
            <a:chExt cx="633507" cy="400497"/>
          </a:xfrm>
        </p:grpSpPr>
        <p:sp>
          <p:nvSpPr>
            <p:cNvPr id="16" name="TextBox 22">
              <a:hlinkClick r:id="rId15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62" r:id="rId7"/>
    <p:sldLayoutId id="2147483653" r:id="rId8"/>
    <p:sldLayoutId id="2147483654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slide" Target="slide15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slide" Target="slide15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slide" Target="slide15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slide" Target="slide15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slide" Target="slide15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slide" Target="slide15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slide" Target="slide15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slide" Target="slide15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1.docx"/><Relationship Id="rId3" Type="http://schemas.openxmlformats.org/officeDocument/2006/relationships/slide" Target="slide15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slide" Target="slide15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3.docx"/><Relationship Id="rId3" Type="http://schemas.openxmlformats.org/officeDocument/2006/relationships/slide" Target="slide15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4.docx"/><Relationship Id="rId3" Type="http://schemas.openxmlformats.org/officeDocument/2006/relationships/slide" Target="slide15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第四单元情动于衷而形于言</a:t>
            </a:r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10120243"/>
              </p:ext>
            </p:extLst>
          </p:nvPr>
        </p:nvGraphicFramePr>
        <p:xfrm>
          <a:off x="508000" y="1340768"/>
          <a:ext cx="8128000" cy="5253956"/>
        </p:xfrm>
        <a:graphic>
          <a:graphicData uri="http://schemas.openxmlformats.org/presentationml/2006/ole">
            <p:oleObj spid="_x0000_s5126" name="Document" r:id="rId6" imgW="3838193" imgH="2481953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779912" y="1340768"/>
            <a:ext cx="1512168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5868" y="1881992"/>
            <a:ext cx="2648339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26899" y="2455874"/>
            <a:ext cx="1137885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27778" y="2973771"/>
            <a:ext cx="1476270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64088" y="3438649"/>
            <a:ext cx="93610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46163" y="3993723"/>
            <a:ext cx="913869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078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09056047"/>
              </p:ext>
            </p:extLst>
          </p:nvPr>
        </p:nvGraphicFramePr>
        <p:xfrm>
          <a:off x="508000" y="1340768"/>
          <a:ext cx="8128000" cy="4756461"/>
        </p:xfrm>
        <a:graphic>
          <a:graphicData uri="http://schemas.openxmlformats.org/presentationml/2006/ole">
            <p:oleObj spid="_x0000_s6150" name="Document" r:id="rId6" imgW="3838193" imgH="2246999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468382" y="1650572"/>
            <a:ext cx="4343978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51920" y="2101034"/>
            <a:ext cx="266429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39752" y="2556493"/>
            <a:ext cx="230425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98596" y="3028727"/>
            <a:ext cx="2930197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61068" y="3941823"/>
            <a:ext cx="4995108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77118" y="4337859"/>
            <a:ext cx="2371145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81148" y="5212923"/>
            <a:ext cx="5457311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30148" y="5606505"/>
            <a:ext cx="2088232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152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75661285"/>
              </p:ext>
            </p:extLst>
          </p:nvPr>
        </p:nvGraphicFramePr>
        <p:xfrm>
          <a:off x="508000" y="1725688"/>
          <a:ext cx="8128000" cy="3660624"/>
        </p:xfrm>
        <a:graphic>
          <a:graphicData uri="http://schemas.openxmlformats.org/presentationml/2006/ole">
            <p:oleObj spid="_x0000_s7174" name="Document" r:id="rId6" imgW="3838193" imgH="1728516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747751" y="2542299"/>
            <a:ext cx="1659517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2116" y="2542299"/>
            <a:ext cx="1938076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19650" y="3325419"/>
            <a:ext cx="1440288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96408" y="3325419"/>
            <a:ext cx="3715952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12632" y="4136282"/>
            <a:ext cx="1137885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93173" y="4136282"/>
            <a:ext cx="3299107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83622" y="4963169"/>
            <a:ext cx="3172829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28784" y="4963169"/>
            <a:ext cx="1489933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76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687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而今安在哉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倒装句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此非孟德之困于周郎者乎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何为其然也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倒装句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月出于东山之上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徘徊于斗牛之间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倒装句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介宾短语后置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况吾与子渔樵于江渚之上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倒装句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介宾短语后置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清风徐来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水波不兴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举酒属客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诵明月之诗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歌窈窕之章。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月出于东山之上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徘徊于斗牛之间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。白露横江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水光接天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纵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一苇之所如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凌万顷之茫然。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31584" y="5367583"/>
            <a:ext cx="8128000" cy="867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浩浩乎如凭虚御风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而不知其所止。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桂棹兮兰桨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击空明兮溯流光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99792" y="1679036"/>
            <a:ext cx="201622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34140" y="2067540"/>
            <a:ext cx="854910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00670" y="2479489"/>
            <a:ext cx="1982688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70308" y="2885690"/>
            <a:ext cx="2592288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34140" y="3285080"/>
            <a:ext cx="261412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97939" y="4087028"/>
            <a:ext cx="1093837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68704" y="4087028"/>
            <a:ext cx="270349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44344" y="4508479"/>
            <a:ext cx="1944706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51117" y="4491733"/>
            <a:ext cx="1137885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3376" y="4887481"/>
            <a:ext cx="1732399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6765" y="5370651"/>
            <a:ext cx="221916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55710" y="5766429"/>
            <a:ext cx="1908377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447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8478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西望夏口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东望武昌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山川相缪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郁乎苍苍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此非孟德之困于周郎者乎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在《赤壁赋》中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舳舻千里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旌旗蔽空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两句概括了曹操的军队在攻破荆州后顺流东下的军容之盛。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寄蜉蝣于天地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渺沧海之一粟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哀吾生之须臾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羡长江之无穷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挟飞仙以遨游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抱明月而长终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知不可乎骤得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托遗响于悲风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盖将自其变者而观之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则天地曾不能以一瞬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自其不变者而观之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则物与我皆无尽也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而又何羡乎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且夫天地之间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物各有主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苟非吾之所有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虽一毫而莫取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耳得之而为声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目遇之而成色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取之无禁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用之不竭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是造物者之无尽藏也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而吾与子之所共食。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35896" y="1495670"/>
            <a:ext cx="230425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62186" y="2294450"/>
            <a:ext cx="2354029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49502" y="3104116"/>
            <a:ext cx="1679859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49501" y="3542968"/>
            <a:ext cx="1679859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36356" y="3542968"/>
            <a:ext cx="3552068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4882" y="3894959"/>
            <a:ext cx="3531289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89430" y="4336721"/>
            <a:ext cx="2510762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7842" y="4706910"/>
            <a:ext cx="2286005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70986" y="5094471"/>
            <a:ext cx="1137885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94648" y="5094471"/>
            <a:ext cx="174570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70986" y="5546721"/>
            <a:ext cx="1717038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709912" y="5906023"/>
            <a:ext cx="2514077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053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40146" y="1188842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【目标一】整体感知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体会作品中的感情变化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细读文本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逐段梳理作者的感情变化。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0175878"/>
              </p:ext>
            </p:extLst>
          </p:nvPr>
        </p:nvGraphicFramePr>
        <p:xfrm>
          <a:off x="508000" y="2094666"/>
          <a:ext cx="8128000" cy="2295314"/>
        </p:xfrm>
        <a:graphic>
          <a:graphicData uri="http://schemas.openxmlformats.org/presentationml/2006/ole">
            <p:oleObj spid="_x0000_s8198" name="Document" r:id="rId7" imgW="3895785" imgH="1099932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493869" y="4005064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月夜泛舟、饮酒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人生失意的悲情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随缘而安的态度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忘情尘世的洒脱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第二段的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从何体现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与上段的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有何不同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第二段的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由主人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饮酒乐甚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扣舷而歌之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看出。本段的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比上段更甚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这样写可与下层转入与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形成更大的反差。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40146" y="1167949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【目标二】体会课文景、情、理交融的特点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作者开始游赤壁时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景色如何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做了哪些事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心情如何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1580050"/>
              </p:ext>
            </p:extLst>
          </p:nvPr>
        </p:nvGraphicFramePr>
        <p:xfrm>
          <a:off x="531584" y="2132856"/>
          <a:ext cx="8128000" cy="1857639"/>
        </p:xfrm>
        <a:graphic>
          <a:graphicData uri="http://schemas.openxmlformats.org/presentationml/2006/ole">
            <p:oleObj spid="_x0000_s9222" name="Document" r:id="rId7" imgW="3904064" imgH="892683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990495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皓月当空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碧水万顷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月光朦胧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清风徐徐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如梦境一般。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友人相聚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泛舟江上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畅饮美酒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咏诗诵文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迎风赏月。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。舒畅飘逸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飘飘欲仙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超然物外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陶醉于良辰美景之中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7570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第三段抒发了怎样的感情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写曹操的用笔重点在哪里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客表达了什么样的感慨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写主客问答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主要是客的感慨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阐发了怀古伤时之情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感情色彩甚为悲伤。写曹操不是为了说明他是英雄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重心在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而今安在哉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为了突出像他这样既是诗人又是英雄的人物最终同归于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。客通过几番对比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表达了对人生短促无常的感慨。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7339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知识窗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问答体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赋的一种体式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本文主体部分采用了主客问答的形式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这实际是赋体常用的方式。问答体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常见的是在开头通过两个虚拟人物的简单对话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介绍赋中人物问答的缘由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以便引起下文。赋的主要部分原来是由君和臣组成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君是发问方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臣是回答方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东方朔发明主客问答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由虚拟的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的高谈阔论构成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主客问答只是赋体的一种表现形式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实际上反映的都是作者本人的思想。结尾都是一个模式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必以一方向另一方心悦诚服而告终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往往在结尾时加上一段韵文。后来出现的互问互答形式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几乎已没有主角次角之分了。后来还出现了角色虚化现象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来代替提问的人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人物的身份不明。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8791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客听了作者的一番话后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转悲为喜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开怀畅饮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相与枕藉乎舟中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不知东方之既白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如此安排结尾有什么深意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照应开头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极写游赏之乐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而至于忘怀得失、超然物外的境界。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清代古文家方苞评论这篇文章说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所见无绝殊者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而文境邈不可攀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良由身闲地旷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胸无杂物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触处流露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斟酌饱满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不知其所以然而然。岂惟他人不能模仿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即使子瞻更为之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亦不能如此适调而畅遂也。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苏轼通过各种艺术手法表现自己坦荡的胸襟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他只有忘怀得失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胸襟坦荡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才能撰写出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文境邈不可攀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的《赤壁赋》来。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95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93536651"/>
              </p:ext>
            </p:extLst>
          </p:nvPr>
        </p:nvGraphicFramePr>
        <p:xfrm>
          <a:off x="508000" y="836712"/>
          <a:ext cx="8128000" cy="6484097"/>
        </p:xfrm>
        <a:graphic>
          <a:graphicData uri="http://schemas.openxmlformats.org/presentationml/2006/ole">
            <p:oleObj spid="_x0000_s1030" name="Document" r:id="rId3" imgW="3947619" imgH="31497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67949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本文是在作者处于人生低谷时创作的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其思想极为复杂。你认为本文的感情基调是怎样的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77714055"/>
              </p:ext>
            </p:extLst>
          </p:nvPr>
        </p:nvGraphicFramePr>
        <p:xfrm>
          <a:off x="531584" y="2780928"/>
          <a:ext cx="8128000" cy="2719138"/>
        </p:xfrm>
        <a:graphic>
          <a:graphicData uri="http://schemas.openxmlformats.org/presentationml/2006/ole">
            <p:oleObj spid="_x0000_s10246" name="Document" r:id="rId7" imgW="3947619" imgH="1321214" progId="Word.Document.12">
              <p:embed/>
            </p:oleObj>
          </a:graphicData>
        </a:graphic>
      </p:graphicFrame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3874" y="2042006"/>
            <a:ext cx="8316597" cy="3115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843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30059240"/>
              </p:ext>
            </p:extLst>
          </p:nvPr>
        </p:nvGraphicFramePr>
        <p:xfrm>
          <a:off x="508000" y="1395724"/>
          <a:ext cx="8128000" cy="4320553"/>
        </p:xfrm>
        <a:graphic>
          <a:graphicData uri="http://schemas.openxmlformats.org/presentationml/2006/ole">
            <p:oleObj spid="_x0000_s11270" name="Document" r:id="rId7" imgW="3947619" imgH="2099118" progId="Word.Document.12">
              <p:embed/>
            </p:oleObj>
          </a:graphicData>
        </a:graphic>
      </p:graphicFrame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818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70610777"/>
              </p:ext>
            </p:extLst>
          </p:nvPr>
        </p:nvGraphicFramePr>
        <p:xfrm>
          <a:off x="508000" y="1797958"/>
          <a:ext cx="8128000" cy="3516083"/>
        </p:xfrm>
        <a:graphic>
          <a:graphicData uri="http://schemas.openxmlformats.org/presentationml/2006/ole">
            <p:oleObj spid="_x0000_s12294" name="Document" r:id="rId7" imgW="3838193" imgH="1659793" progId="Word.Document.12">
              <p:embed/>
            </p:oleObj>
          </a:graphicData>
        </a:graphic>
      </p:graphicFrame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863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40768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《赤壁赋》采用情、景、理交融的手法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流露出一些消极情绪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同时也反映了一种豁达乐观的精神。如第一段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重在写景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与作者超然旷达的心境相映成趣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也为下文的抒情、议论奠定了基础。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借鉴本文情、景、理交融的写法写一段文字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表达你对人生或社会的理解和感悟。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雄鹰振翅高飞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划过长空。那一片湛蓝包容了它的不羁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承载了它的稳重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蓝天才多了一分神秘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多了一分美丽。鲤鱼摆尾洄游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穿透碧波。那一片汪洋容许了它的活跃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收留了它的灵动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大海才多了一分迷人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多了一分澄澈。黄鹂枝头高唱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划破密林。那一片苍郁容纳了它的不安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守护了它的机巧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森林才多了一分深邃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多了一分安适。彼此容纳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彼此和谐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这便是双赢的智慧。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981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80087646"/>
              </p:ext>
            </p:extLst>
          </p:nvPr>
        </p:nvGraphicFramePr>
        <p:xfrm>
          <a:off x="508000" y="1374415"/>
          <a:ext cx="8128000" cy="4363170"/>
        </p:xfrm>
        <a:graphic>
          <a:graphicData uri="http://schemas.openxmlformats.org/presentationml/2006/ole">
            <p:oleObj spid="_x0000_s13317" name="Document" r:id="rId8" imgW="3838193" imgH="20606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7817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8896670"/>
              </p:ext>
            </p:extLst>
          </p:nvPr>
        </p:nvGraphicFramePr>
        <p:xfrm>
          <a:off x="508000" y="1556792"/>
          <a:ext cx="8128000" cy="4724567"/>
        </p:xfrm>
        <a:graphic>
          <a:graphicData uri="http://schemas.openxmlformats.org/presentationml/2006/ole">
            <p:oleObj spid="_x0000_s14341" name="Document" r:id="rId8" imgW="3847551" imgH="2236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8347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54431526"/>
              </p:ext>
            </p:extLst>
          </p:nvPr>
        </p:nvGraphicFramePr>
        <p:xfrm>
          <a:off x="508000" y="1437860"/>
          <a:ext cx="8128000" cy="4236281"/>
        </p:xfrm>
        <a:graphic>
          <a:graphicData uri="http://schemas.openxmlformats.org/presentationml/2006/ole">
            <p:oleObj spid="_x0000_s15365" name="Document" r:id="rId8" imgW="4194547" imgH="21865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1609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2393826"/>
              </p:ext>
            </p:extLst>
          </p:nvPr>
        </p:nvGraphicFramePr>
        <p:xfrm>
          <a:off x="508000" y="1283708"/>
          <a:ext cx="8128000" cy="4544583"/>
        </p:xfrm>
        <a:graphic>
          <a:graphicData uri="http://schemas.openxmlformats.org/presentationml/2006/ole">
            <p:oleObj spid="_x0000_s16389" name="Document" r:id="rId8" imgW="4000172" imgH="2236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3304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34923214"/>
              </p:ext>
            </p:extLst>
          </p:nvPr>
        </p:nvGraphicFramePr>
        <p:xfrm>
          <a:off x="531584" y="1484784"/>
          <a:ext cx="8128000" cy="4720672"/>
        </p:xfrm>
        <a:graphic>
          <a:graphicData uri="http://schemas.openxmlformats.org/presentationml/2006/ole">
            <p:oleObj spid="_x0000_s17413" name="Document" r:id="rId8" imgW="3851151" imgH="2236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6755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27852120"/>
              </p:ext>
            </p:extLst>
          </p:nvPr>
        </p:nvGraphicFramePr>
        <p:xfrm>
          <a:off x="508000" y="1187855"/>
          <a:ext cx="8128000" cy="4736290"/>
        </p:xfrm>
        <a:graphic>
          <a:graphicData uri="http://schemas.openxmlformats.org/presentationml/2006/ole">
            <p:oleObj spid="_x0000_s18437" name="Document" r:id="rId8" imgW="3838193" imgH="2236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590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7962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学法提示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学习文言文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重在诵读。诵读不仅可以把握内容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还可以充分体味语言的美感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进一步理解作品的思想感情。诵读要注意基本的技巧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包括字音要读准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节奏要协调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韵调要和谐等。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解读文学作品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知人论世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很重要。所谓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知人论世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即通过了解和分析背景知识来解读作品。背景知识包括时代风貌和作者的人生经历。这些知识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可以帮助我们更方便、更准确地理解作品的思想内容。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提要钩玄读书法。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即提取要点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应该在理解分析的基础上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从语言材料中提取能揭示作者观点态度的有关词句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进行整理概括。提取要点不同于概括段意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它是指围绕中心论题提取出作者的基本观点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阅读过程中把它们精辟地概括出来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就是提要。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钩玄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就是指深究那些重要语句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探求文字中隐含的精深道理。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182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38587787"/>
              </p:ext>
            </p:extLst>
          </p:nvPr>
        </p:nvGraphicFramePr>
        <p:xfrm>
          <a:off x="516517" y="1167949"/>
          <a:ext cx="8128000" cy="5596823"/>
        </p:xfrm>
        <a:graphic>
          <a:graphicData uri="http://schemas.openxmlformats.org/presentationml/2006/ole">
            <p:oleObj spid="_x0000_s19461" name="Document" r:id="rId8" imgW="3838193" imgH="264386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7537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11214785"/>
              </p:ext>
            </p:extLst>
          </p:nvPr>
        </p:nvGraphicFramePr>
        <p:xfrm>
          <a:off x="516517" y="1340768"/>
          <a:ext cx="8128000" cy="5118706"/>
        </p:xfrm>
        <a:graphic>
          <a:graphicData uri="http://schemas.openxmlformats.org/presentationml/2006/ole">
            <p:oleObj spid="_x0000_s20485" name="Document" r:id="rId8" imgW="4000172" imgH="251973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3780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91814326"/>
              </p:ext>
            </p:extLst>
          </p:nvPr>
        </p:nvGraphicFramePr>
        <p:xfrm>
          <a:off x="551733" y="1484784"/>
          <a:ext cx="8128000" cy="4796852"/>
        </p:xfrm>
        <a:graphic>
          <a:graphicData uri="http://schemas.openxmlformats.org/presentationml/2006/ole">
            <p:oleObj spid="_x0000_s21509" name="Document" r:id="rId8" imgW="3873108" imgH="2285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4720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20796217"/>
              </p:ext>
            </p:extLst>
          </p:nvPr>
        </p:nvGraphicFramePr>
        <p:xfrm>
          <a:off x="508000" y="1135752"/>
          <a:ext cx="8128000" cy="4840496"/>
        </p:xfrm>
        <a:graphic>
          <a:graphicData uri="http://schemas.openxmlformats.org/presentationml/2006/ole">
            <p:oleObj spid="_x0000_s22533" name="Document" r:id="rId8" imgW="3838193" imgH="2285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9745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25331059"/>
              </p:ext>
            </p:extLst>
          </p:nvPr>
        </p:nvGraphicFramePr>
        <p:xfrm>
          <a:off x="508000" y="1484784"/>
          <a:ext cx="8128000" cy="4736290"/>
        </p:xfrm>
        <a:graphic>
          <a:graphicData uri="http://schemas.openxmlformats.org/presentationml/2006/ole">
            <p:oleObj spid="_x0000_s23557" name="Document" r:id="rId8" imgW="3838193" imgH="2236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4011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80517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94882080"/>
              </p:ext>
            </p:extLst>
          </p:nvPr>
        </p:nvGraphicFramePr>
        <p:xfrm>
          <a:off x="508000" y="2159420"/>
          <a:ext cx="8128000" cy="2793161"/>
        </p:xfrm>
        <a:graphic>
          <a:graphicData uri="http://schemas.openxmlformats.org/presentationml/2006/ole">
            <p:oleObj spid="_x0000_s24581" name="Document" r:id="rId8" imgW="3847551" imgH="132193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1941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64704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宋朝的月光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邸玉超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邱义明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谁见过宋朝的月光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那时的月光与今天的月光有无区别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14725242"/>
              </p:ext>
            </p:extLst>
          </p:nvPr>
        </p:nvGraphicFramePr>
        <p:xfrm>
          <a:off x="508000" y="2038130"/>
          <a:ext cx="8128000" cy="2272344"/>
        </p:xfrm>
        <a:graphic>
          <a:graphicData uri="http://schemas.openxmlformats.org/presentationml/2006/ole">
            <p:oleObj spid="_x0000_s25605" name="Document" r:id="rId3" imgW="3838193" imgH="1072587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704975"/>
            <a:ext cx="8128000" cy="8671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历经千载的风蚀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想必那月亮一定会有些许亏损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月光断不会如原来的一般。每当皓月当空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我便无端地有此痴想。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957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宋朝的月光一定没有唐朝的亮。大唐盛世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天高地远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月光亦格外明媚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有霜的重量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有雪的质感。我在一篇小说里曾写下这样的句子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盛唐般的月光照在晚清色泽的麻花被上。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在我的意念中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唐朝的月亮总是圆满的、温暖的淡橘色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而清朝的月光则是亏残、清冷的靛蓝色。宋朝的月光什么颜色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宋朝有定、汝、官、哥、钧五大名窑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曾见一仿定窑瓷瓶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器薄如纸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莹白如粉。汝窑瓷色前人称近似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雨过天晴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。我以为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宋朝的月光已凝固在宋瓷上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如果有可能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你去轻轻触摸一下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就会真切感受到宋朝的月光。如果做不到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不妨读一读苏轼的《记承天寺夜游》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那里保存着原汁原味的大宋月色。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47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1630"/>
            <a:ext cx="8128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《记承天寺夜游》是苏东坡的著名散文小品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全文仅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辑录如下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元丰六年十月十二日夜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解衣欲睡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月色入户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欣然起行。念无与为乐者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遂至承天寺寻张怀民。怀民亦未寝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相与步于中庭。庭下如积水空明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水中藻、荇交横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盖竹柏影也。何夜无月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何处无竹柏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但少闲人如吾两人者耳。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苏东坡被贬至黄州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今湖北黄冈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任团练副使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团练这个衔就够小了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且加个副字。苏东坡是落拓不羁的文人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面对这种境遇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依然随缘。后来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一个深秋之夜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苏东坡寂寞无聊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被皎皎月光关照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遂寻相知朋友欣然赏月。苏东坡眼中月光如水般平静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心中月光却藏着波澜。他用少到不能再少的文字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状写出流传千古的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苏氏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9075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月光洒落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如庭院积水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水草交错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原是竹柏倒影。虚无之物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历历在目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动静和谐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亦实亦空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没着一个月字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却满目月华。如抒情诗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如写意画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如小夜曲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渲染出一种天地洁美的情调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抒发了一种浪漫文人的心境。特别是结尾句中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意味深长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既有人生不如意的悲凉之感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又有人与自然相融的温暖之色。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承天寺里该有笑口常开、大肚能容的弥勒佛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其脚下踩着一个布袋。人每天提着这种布袋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行色匆匆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知其沉重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也难以放下。布袋里装着什么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烦恼。这个夜晚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苏东坡把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暂时寄存在寺中月下了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想必他一定能睡个好觉。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004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10</a:t>
            </a:r>
            <a:r>
              <a:rPr lang="zh-CN" altLang="zh-CN" dirty="0"/>
              <a:t>　</a:t>
            </a:r>
            <a:r>
              <a:rPr lang="zh-CN" altLang="zh-CN" b="1" dirty="0"/>
              <a:t>赤壁赋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019943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宋朝的月光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为线索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介绍苏轼的作品以及对苏轼的理解。文章特别介绍了苏轼《记承天寺夜游》的特点以及写作的背景等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表现出苏轼的豁达性格。《记承天寺夜游》里描摹的大宋月色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既有人生不如意的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悲凉之感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又有人与自然相融的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温暖之色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而比描摹大宋月色更重要的是作者给我们的启示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放下你人生布袋里的烦恼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这样你就能和苏轼一样安然入睡。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798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素材开发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谪居黄州期间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凄风苦雨中的苏轼泛舟赤壁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在清风明月之中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超越了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望美人兮天一方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的失意和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哀吾生之须臾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羡长江之无穷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的悲伤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参悟了水与月的辩证法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捕捉到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自其不变者而观之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则物与我皆无尽也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的生命本真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最终彻底顿悟到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天地之间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物各有主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苟非吾之所有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虽一毫而莫取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。多么开阔的胸襟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多么旷达的精神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跳出心灵炼狱的苏轼开始尽情享受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NEU-BZ-S92" panose="02020503000000020003" pitchFamily="18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苏轼不因遭受政治迫害而萎靡消沉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而是寄豪情于山水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荡胸臆于自然。身处逆境而豁达洒脱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随缘自适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从人生无常的怅惘中解脱出来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理性地面对生活。面对生活中的坎坷。我们也要用乐观驱散阴霾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用旷达战胜挫折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永远保持理智和乐观。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917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420"/>
            <a:ext cx="8128000" cy="867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这则材料可以用在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坦然面对挫折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永远保持乐观的心态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豁达乐观是一种人生境界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笑对人生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等材料作文中。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507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31272595"/>
              </p:ext>
            </p:extLst>
          </p:nvPr>
        </p:nvGraphicFramePr>
        <p:xfrm>
          <a:off x="508000" y="1147529"/>
          <a:ext cx="8128000" cy="5692824"/>
        </p:xfrm>
        <a:graphic>
          <a:graphicData uri="http://schemas.openxmlformats.org/presentationml/2006/ole">
            <p:oleObj spid="_x0000_s2054" name="Document" r:id="rId3" imgW="4000172" imgH="28025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211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宋代的黄州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就是现在的湖北黄冈。黄冈西北的长江边上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有一处风景胜地。那儿矗立着一座红褐色的山崖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因为形状有些像鼻子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人们就称它为赤鼻矶。苏轼于宋神宗元丰五年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(1082)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被贬谪黄州时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曾两次游黄州城外的赤鼻矶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写下了两篇赋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本文是第一篇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又称《前赤壁赋》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另一篇称《后赤壁赋》。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5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95936" y="1340768"/>
            <a:ext cx="960492" cy="1016130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251520" y="2324135"/>
            <a:ext cx="8456488" cy="4561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(1037—1101),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字子瞻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号东坡居士。眉州眉山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今属四川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人。北宋文学家、书画家。苏轼在诗、词、文、书法、绘画等多方面都达到一流水平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是一个对中国文学史、艺术史有着巨大贡献的全能型作家。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苏轼与父亲苏洵、弟弟苏辙均在文学上取得很高的成就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赋与文赋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赋是一种专事铺叙的用韵散文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介于诗歌与散文之间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讲究文采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以铺陈为能事。赋体经历了长期演变的过程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发展到中唐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在古文运动影响下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一部分赋又出现了散文化的趋势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不讲求骈偶、音律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句式参差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押韵自由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形成散文式清新流畅的气势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。像杜牧的《阿房宫赋》、苏轼的《赤壁赋》都是文赋的佳作。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22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72630471"/>
              </p:ext>
            </p:extLst>
          </p:nvPr>
        </p:nvGraphicFramePr>
        <p:xfrm>
          <a:off x="508000" y="1426292"/>
          <a:ext cx="8128000" cy="4259416"/>
        </p:xfrm>
        <a:graphic>
          <a:graphicData uri="http://schemas.openxmlformats.org/presentationml/2006/ole">
            <p:oleObj spid="_x0000_s3078" name="Document" r:id="rId6" imgW="3895785" imgH="204118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550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99211246"/>
              </p:ext>
            </p:extLst>
          </p:nvPr>
        </p:nvGraphicFramePr>
        <p:xfrm>
          <a:off x="508000" y="1260125"/>
          <a:ext cx="8128000" cy="4591749"/>
        </p:xfrm>
        <a:graphic>
          <a:graphicData uri="http://schemas.openxmlformats.org/presentationml/2006/ole">
            <p:oleObj spid="_x0000_s4102" name="Document" r:id="rId6" imgW="3838193" imgH="2168201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352984" y="1650572"/>
            <a:ext cx="125167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35139" y="2176469"/>
            <a:ext cx="1184089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8518" y="2702366"/>
            <a:ext cx="2653641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66938" y="3252218"/>
            <a:ext cx="2624531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46163" y="3802070"/>
            <a:ext cx="1129893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79203" y="4277120"/>
            <a:ext cx="1128901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97208" y="4833491"/>
            <a:ext cx="2282022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01309" y="5389990"/>
            <a:ext cx="1844853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165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语文模板.potx" id="{9C6A8938-2F6C-4DEB-97BE-68ABAF154A87}" vid="{EE0D3671-22AB-4BE8-9419-AF5451C479D3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语文模板</Template>
  <TotalTime>74</TotalTime>
  <Words>2961</Words>
  <Application>Microsoft Office PowerPoint</Application>
  <PresentationFormat>全屏显示(4:3)</PresentationFormat>
  <Paragraphs>199</Paragraphs>
  <Slides>42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测控设计模板14新</vt:lpstr>
      <vt:lpstr>Document</vt:lpstr>
      <vt:lpstr>第四单元情动于衷而形于言</vt:lpstr>
      <vt:lpstr>幻灯片 2</vt:lpstr>
      <vt:lpstr>幻灯片 3</vt:lpstr>
      <vt:lpstr>10　赤壁赋 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第四单元情动于衷而形于言</dc:title>
  <dc:creator>Windows User</dc:creator>
  <cp:lastModifiedBy>Administrator</cp:lastModifiedBy>
  <cp:revision>7</cp:revision>
  <dcterms:created xsi:type="dcterms:W3CDTF">2017-06-10T04:44:24Z</dcterms:created>
  <dcterms:modified xsi:type="dcterms:W3CDTF">2017-09-09T13:07:08Z</dcterms:modified>
</cp:coreProperties>
</file>