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1158" r:id="rId3"/>
    <p:sldId id="1156" r:id="rId4"/>
    <p:sldId id="699" r:id="rId5"/>
    <p:sldId id="1119" r:id="rId6"/>
    <p:sldId id="794" r:id="rId7"/>
    <p:sldId id="1174" r:id="rId8"/>
    <p:sldId id="1044" r:id="rId9"/>
    <p:sldId id="1175" r:id="rId10"/>
    <p:sldId id="1176" r:id="rId11"/>
    <p:sldId id="1177" r:id="rId12"/>
    <p:sldId id="1120" r:id="rId13"/>
    <p:sldId id="1110" r:id="rId14"/>
    <p:sldId id="1178" r:id="rId15"/>
    <p:sldId id="1121" r:id="rId16"/>
    <p:sldId id="1122" r:id="rId17"/>
    <p:sldId id="1179" r:id="rId18"/>
    <p:sldId id="1183" r:id="rId19"/>
    <p:sldId id="1180" r:id="rId20"/>
    <p:sldId id="1181" r:id="rId21"/>
    <p:sldId id="1182" r:id="rId22"/>
    <p:sldId id="1184" r:id="rId23"/>
    <p:sldId id="1186" r:id="rId24"/>
    <p:sldId id="1187" r:id="rId25"/>
    <p:sldId id="1147" r:id="rId26"/>
    <p:sldId id="1144" r:id="rId27"/>
    <p:sldId id="1145" r:id="rId28"/>
    <p:sldId id="1148" r:id="rId29"/>
    <p:sldId id="1149" r:id="rId30"/>
    <p:sldId id="1150" r:id="rId31"/>
    <p:sldId id="1151" r:id="rId32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81338" autoAdjust="0"/>
  </p:normalViewPr>
  <p:slideViewPr>
    <p:cSldViewPr>
      <p:cViewPr>
        <p:scale>
          <a:sx n="100" d="100"/>
          <a:sy n="100" d="100"/>
        </p:scale>
        <p:origin x="-972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emf"/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762" y="1122571"/>
            <a:ext cx="9142571" cy="238804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762" y="3602705"/>
            <a:ext cx="9142571" cy="165606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069" y="365193"/>
            <a:ext cx="10513957" cy="58129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0" y="1710055"/>
            <a:ext cx="10513957" cy="285326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0" y="4590313"/>
            <a:ext cx="10513957" cy="150046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69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235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93"/>
            <a:ext cx="10513957" cy="13258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589" y="1778767"/>
            <a:ext cx="4872812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589" y="2665872"/>
            <a:ext cx="4872812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5960" y="1778767"/>
            <a:ext cx="4896811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5960" y="2665872"/>
            <a:ext cx="4896811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85"/>
            <a:ext cx="4164698" cy="160049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457286"/>
            <a:ext cx="6171235" cy="5404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781"/>
            <a:ext cx="4164698" cy="3812294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5365" indent="0">
              <a:buNone/>
              <a:defRPr sz="1400"/>
            </a:lvl6pPr>
            <a:lvl7pPr marL="2742565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537" y="365193"/>
            <a:ext cx="2628489" cy="581291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69" y="365193"/>
            <a:ext cx="7733091" cy="581291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69" y="365193"/>
            <a:ext cx="10513957" cy="1325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69" y="1825963"/>
            <a:ext cx="10513957" cy="4352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69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7969" y="6357527"/>
            <a:ext cx="4114157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8.emf"/><Relationship Id="rId1" Type="http://schemas.openxmlformats.org/officeDocument/2006/relationships/package" Target="../embeddings/Document2.docx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9.emf"/><Relationship Id="rId2" Type="http://schemas.openxmlformats.org/officeDocument/2006/relationships/package" Target="../embeddings/Document3.docx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4.docx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image" Target="../media/image14.emf"/><Relationship Id="rId7" Type="http://schemas.openxmlformats.org/officeDocument/2006/relationships/package" Target="../embeddings/Document8.docx"/><Relationship Id="rId6" Type="http://schemas.openxmlformats.org/officeDocument/2006/relationships/image" Target="../media/image13.emf"/><Relationship Id="rId5" Type="http://schemas.openxmlformats.org/officeDocument/2006/relationships/package" Target="../embeddings/Document7.docx"/><Relationship Id="rId4" Type="http://schemas.openxmlformats.org/officeDocument/2006/relationships/image" Target="../media/image12.emf"/><Relationship Id="rId3" Type="http://schemas.openxmlformats.org/officeDocument/2006/relationships/package" Target="../embeddings/Document6.docx"/><Relationship Id="rId2" Type="http://schemas.openxmlformats.org/officeDocument/2006/relationships/image" Target="../media/image11.emf"/><Relationship Id="rId10" Type="http://schemas.openxmlformats.org/officeDocument/2006/relationships/vmlDrawing" Target="../drawings/vmlDrawing5.vml"/><Relationship Id="rId1" Type="http://schemas.openxmlformats.org/officeDocument/2006/relationships/package" Target="../embeddings/Document5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6.png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slide" Target="slide25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" Target="slide28.xml"/><Relationship Id="rId8" Type="http://schemas.openxmlformats.org/officeDocument/2006/relationships/slide" Target="slide27.xml"/><Relationship Id="rId7" Type="http://schemas.openxmlformats.org/officeDocument/2006/relationships/slide" Target="slide26.xml"/><Relationship Id="rId6" Type="http://schemas.openxmlformats.org/officeDocument/2006/relationships/image" Target="../media/image17.emf"/><Relationship Id="rId5" Type="http://schemas.openxmlformats.org/officeDocument/2006/relationships/package" Target="../embeddings/Document11.docx"/><Relationship Id="rId4" Type="http://schemas.openxmlformats.org/officeDocument/2006/relationships/image" Target="../media/image16.emf"/><Relationship Id="rId3" Type="http://schemas.openxmlformats.org/officeDocument/2006/relationships/package" Target="../embeddings/Document10.docx"/><Relationship Id="rId2" Type="http://schemas.openxmlformats.org/officeDocument/2006/relationships/image" Target="../media/image15.e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36.xml"/><Relationship Id="rId11" Type="http://schemas.openxmlformats.org/officeDocument/2006/relationships/slide" Target="slide25.xml"/><Relationship Id="rId10" Type="http://schemas.openxmlformats.org/officeDocument/2006/relationships/slide" Target="slide29.xml"/><Relationship Id="rId1" Type="http://schemas.openxmlformats.org/officeDocument/2006/relationships/package" Target="../embeddings/Document9.docx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37.xml"/><Relationship Id="rId7" Type="http://schemas.openxmlformats.org/officeDocument/2006/relationships/image" Target="../media/image18.emf"/><Relationship Id="rId6" Type="http://schemas.openxmlformats.org/officeDocument/2006/relationships/package" Target="../embeddings/Document12.docx"/><Relationship Id="rId5" Type="http://schemas.openxmlformats.org/officeDocument/2006/relationships/slide" Target="slide25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8.xml"/><Relationship Id="rId5" Type="http://schemas.openxmlformats.org/officeDocument/2006/relationships/slide" Target="slide25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slide" Target="slide25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24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" r="3609" b="3353"/>
          <a:stretch>
            <a:fillRect/>
          </a:stretch>
        </p:blipFill>
        <p:spPr bwMode="auto">
          <a:xfrm>
            <a:off x="-2" y="0"/>
            <a:ext cx="121891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第一章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§1.1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命题及其关系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2295" y="4250457"/>
            <a:ext cx="5347642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1.1.1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命　题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9206" y="1243166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206" y="202559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命题的一般形式为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其中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叫做命题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叫做命题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确定命题的条件和结论时，常把命题改写成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3270" y="21072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条件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8622" y="27551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结论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pic>
        <p:nvPicPr>
          <p:cNvPr id="12" name="图片 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4540811" y="1701488"/>
            <a:ext cx="2898164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90951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下列语句为命题的是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  	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你会说英语吗？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	D.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这是一棵大树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65104" y="11160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61634" y="11160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命题的判断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3113187"/>
            <a:ext cx="7049769" cy="2708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defTabSz="1218565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中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不确定，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的真假无法判断；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 panose="02010600040101010101" charset="-122"/>
              <a:cs typeface="Times New Roman"/>
            </a:endParaRPr>
          </a:p>
          <a:p>
            <a:pPr lvl="0" algn="just" defTabSz="1218565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中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是命题，且是假命题；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 panose="02010600040101010101" charset="-122"/>
              <a:cs typeface="Times New Roman"/>
            </a:endParaRPr>
          </a:p>
          <a:p>
            <a:pPr lvl="0" algn="just" defTabSz="1218565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不是陈述句，故不是命题；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 panose="02010600040101010101" charset="-122"/>
              <a:cs typeface="Times New Roman"/>
            </a:endParaRPr>
          </a:p>
          <a:p>
            <a:pPr lvl="0" algn="just" defTabSz="1218565">
              <a:lnSpc>
                <a:spcPct val="150000"/>
              </a:lnSpc>
              <a:tabLst>
                <a:tab pos="2070735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D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中</a:t>
            </a:r>
            <a:r>
              <a:rPr lang="en-US" altLang="zh-CN" sz="2800" kern="100" dirty="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大</a:t>
            </a:r>
            <a:r>
              <a:rPr lang="en-US" altLang="zh-CN" sz="2800" kern="100" dirty="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Times New Roman"/>
              </a:rPr>
              <a:t>的标准不确定，无法判断真假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-26590"/>
            <a:ext cx="11412000" cy="36714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下列语句为命题的有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一个数不是正数就是负数；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梯形是不是平面图形呢？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2 015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是一个很大的数；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是集合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{2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4}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中的元素；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作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≌△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78982" y="5110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①④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5104" y="1803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61634" y="1803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3654662"/>
            <a:ext cx="7049769" cy="30682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是陈述句，且能判断真假；</a:t>
            </a: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不是陈述句；</a:t>
            </a: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不能断定真假；</a:t>
            </a: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是陈述句且能判断真假；</a:t>
            </a: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不是陈述句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5" grpId="0" animBg="1"/>
      <p:bldP spid="1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2553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判断一个语句是否是命题的三个关键点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一般来说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，陈述句才是命题，祈使句、疑问句、感叹句等都不是命题</a:t>
            </a:r>
            <a:r>
              <a:rPr lang="en-US" altLang="zh-CN" sz="2800" kern="100" spc="-7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7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语句表述的结构可以判断真假，含义模糊不清，无法判断真假的语句不是命题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对于含有变量的语句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要注意根据变量的取值范围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看能否判断真假</a:t>
            </a:r>
            <a:r>
              <a:rPr lang="zh-CN" altLang="zh-CN" sz="2800" kern="100" spc="-3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若能，就是命题；否则就不是命题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89206" y="160353"/>
            <a:ext cx="11412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给出下列语句，其中不是命题的有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①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无限循环小数；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垂直于同一条直线的两条直线一定平行吗？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一个数不是奇数就是偶数；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2030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月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日上海会下雨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57075" y="2666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②④⑥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445674" y="36732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542204" y="36732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206" y="4904175"/>
            <a:ext cx="11412000" cy="1415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②⑥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不是命题，因为该语句无法判断其真假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为疑问句，故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01105" y="943422"/>
          <a:ext cx="6159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01" name="文档" r:id="rId1" imgW="618490" imgH="648970" progId="Word.Document.12">
                  <p:embed/>
                </p:oleObj>
              </mc:Choice>
              <mc:Fallback>
                <p:oleObj name="文档" r:id="rId1" imgW="618490" imgH="648970" progId="Word.Document.12">
                  <p:embed/>
                  <p:pic>
                    <p:nvPicPr>
                      <p:cNvPr id="0" name="图片 1465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1105" y="943422"/>
                        <a:ext cx="6159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6" grpId="0" animBg="1"/>
      <p:bldP spid="2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09514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给定下列命题：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是无理数，则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是无理数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是真命题；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命题真假的判断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59102" y="48255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5" name="TextBox 14">
            <a:hlinkClick r:id="rId1" action="ppaction://hlinksldjump"/>
          </p:cNvPr>
          <p:cNvSpPr txBox="1"/>
          <p:nvPr/>
        </p:nvSpPr>
        <p:spPr>
          <a:xfrm>
            <a:off x="6255632" y="482559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5145" y="2995906"/>
          <a:ext cx="9617710" cy="172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48" name="文档" r:id="rId2" imgW="9624060" imgH="1724025" progId="Word.Document.12">
                  <p:embed/>
                </p:oleObj>
              </mc:Choice>
              <mc:Fallback>
                <p:oleObj name="文档" r:id="rId2" imgW="9624060" imgH="1724025" progId="Word.Document.12">
                  <p:embed/>
                  <p:pic>
                    <p:nvPicPr>
                      <p:cNvPr id="0" name="图片 14854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145" y="2995906"/>
                        <a:ext cx="9617710" cy="1726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89206" y="4626438"/>
            <a:ext cx="11412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其中为真命题的是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36012" y="47259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①③④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5" y="1293193"/>
            <a:ext cx="11412000" cy="33547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结合函数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的单调性，知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3875" y="2083321"/>
          <a:ext cx="1114425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68" name="文档" r:id="rId1" imgW="11151235" imgH="2715895" progId="Word.Document.12">
                  <p:embed/>
                </p:oleObj>
              </mc:Choice>
              <mc:Fallback>
                <p:oleObj name="文档" r:id="rId1" imgW="11151235" imgH="271589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2083321"/>
                        <a:ext cx="11144250" cy="271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89434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3875" y="899989"/>
          <a:ext cx="111442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53" name="文档" r:id="rId1" imgW="11151235" imgH="1715770" progId="Word.Document.12">
                  <p:embed/>
                </p:oleObj>
              </mc:Choice>
              <mc:Fallback>
                <p:oleObj name="文档" r:id="rId1" imgW="11151235" imgH="17157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899989"/>
                        <a:ext cx="1114425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557289" y="181704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5" y="2546648"/>
            <a:ext cx="11412000" cy="154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3875" y="2576512"/>
          <a:ext cx="1114425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54" name="文档" r:id="rId3" imgW="11151235" imgH="1715770" progId="Word.Document.12">
                  <p:embed/>
                </p:oleObj>
              </mc:Choice>
              <mc:Fallback>
                <p:oleObj name="文档" r:id="rId3" imgW="11151235" imgH="1715770" progId="Word.Document.12">
                  <p:embed/>
                  <p:pic>
                    <p:nvPicPr>
                      <p:cNvPr id="0" name="图片 1507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2576512"/>
                        <a:ext cx="1114425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3875" y="4312940"/>
          <a:ext cx="111442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55" name="文档" r:id="rId5" imgW="11151235" imgH="1010285" progId="Word.Document.12">
                  <p:embed/>
                </p:oleObj>
              </mc:Choice>
              <mc:Fallback>
                <p:oleObj name="文档" r:id="rId5" imgW="11151235" imgH="1010285" progId="Word.Document.12">
                  <p:embed/>
                  <p:pic>
                    <p:nvPicPr>
                      <p:cNvPr id="0" name="图片 1507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312940"/>
                        <a:ext cx="111442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419925" y="44276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直角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5" y="5247061"/>
            <a:ext cx="11412000" cy="82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23875" y="5275337"/>
          <a:ext cx="1114425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56" name="文档" r:id="rId7" imgW="11151235" imgH="982980" progId="Word.Document.12">
                  <p:embed/>
                </p:oleObj>
              </mc:Choice>
              <mc:Fallback>
                <p:oleObj name="文档" r:id="rId7" imgW="11151235" imgH="982980" progId="Word.Document.12">
                  <p:embed/>
                  <p:pic>
                    <p:nvPicPr>
                      <p:cNvPr id="0" name="图片 1507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5275337"/>
                        <a:ext cx="11144250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724181" y="452822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820711" y="452822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6" grpId="0"/>
      <p:bldP spid="6" grpId="1"/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665557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一个命题要么为真命题，要么为假命题，且必居其一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欲判断一个命题为真命题，需进行论证，而要判断一个命题为假命题，只需举出一个反例即可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9206" y="1341562"/>
            <a:ext cx="10332000" cy="349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79612" y="1557586"/>
            <a:ext cx="10081594" cy="28838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理解命题的概念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会判断命题的真假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了解命题的构成形式，能将命题改写为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4771090" y="3977283"/>
            <a:ext cx="1449082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621482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下列命题中假命题的个数为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多边形的外角和与边数有关；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如果数量积</a:t>
            </a:r>
            <a:r>
              <a:rPr lang="en-US" altLang="zh-CN" sz="2800" b="1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，那么向量</a:t>
            </a:r>
            <a:r>
              <a:rPr lang="en-US" altLang="zh-CN" sz="2800" b="1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b="1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二次方程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有两个不相等的实根；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在区间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[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]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内有零点，则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)·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)&lt;0.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A.1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B.2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C.3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                   </a:t>
            </a:r>
            <a:r>
              <a:rPr lang="en-US" altLang="zh-CN" sz="2800" kern="100" dirty="0" err="1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D.4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3318" y="8279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99848" y="8279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4748028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正确，而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①②④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都错误，均可举出反例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09514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将下列命题写成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末位数是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的整数，能被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整除；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命题结构形式解读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2695" y="176304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205" y="2484165"/>
            <a:ext cx="882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若一个整数的末位数字是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，则这个数能被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整除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9206" y="3151287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有两个实数根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5206" y="335778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205" y="4078908"/>
            <a:ext cx="882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若一个方程是</a:t>
            </a:r>
            <a:r>
              <a:rPr lang="en-US" altLang="zh-CN" sz="2800" i="1" dirty="0" err="1"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baseline="30000" dirty="0" err="1">
                <a:latin typeface="Times New Roman"/>
                <a:ea typeface="华文细黑" panose="02010600040101010101" charset="-122"/>
              </a:rPr>
              <a:t>2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1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，则它有两个实数根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20" grpId="0" animBg="1"/>
      <p:bldP spid="2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485578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把命题改写成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的形式，关键是找到命题的条件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和结论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，在有些命题的叙述中，条件、结论不是那么分明，但我们可以把它们改写成条件和结论分明的形式，这要求我们能够分清命题的条件和结论分别是什么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9206" y="41698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将下列命题改写成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的形式，并判断其真假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正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边形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个内角全相等；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1230" y="127155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5" y="1992674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若一个多边形是正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n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边形，则这个正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n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边形的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n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个内角全相等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是真命题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265979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负数的立方是负数；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25777" y="286629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5" y="3587417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若一个数是负数，则这个数的立方是负数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是真命题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206" y="425245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为正整数，当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09906" y="445895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205" y="5180076"/>
            <a:ext cx="11412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y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为正整数，若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y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5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y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＝－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3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2.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是假命题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20" name="图片 1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 animBg="1"/>
      <p:bldP spid="16" grpId="1" animBg="1"/>
      <p:bldP spid="19" grpId="0" animBg="1"/>
      <p:bldP spid="1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21482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垂直于同一条直线的两个平面平行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的条件是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两个平面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一条直线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垂直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两个平面垂直于同一条直线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512" y="3304908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4111774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所给的命题可以改为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如果两个平面垂直于同一条直线，那么它们互相平行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96969" y="83750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499" y="83750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2" grpId="0" animBg="1"/>
      <p:bldP spid="22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89206" y="117426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下列命题是真命题的为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23875" y="928564"/>
          <a:ext cx="9620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4" name="文档" r:id="rId1" imgW="9627235" imgH="1153795" progId="Word.Document.12">
                  <p:embed/>
                </p:oleObj>
              </mc:Choice>
              <mc:Fallback>
                <p:oleObj name="文档" r:id="rId1" imgW="9627235" imgH="115379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928564"/>
                        <a:ext cx="9620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矩形 27"/>
          <p:cNvSpPr/>
          <p:nvPr/>
        </p:nvSpPr>
        <p:spPr>
          <a:xfrm>
            <a:off x="389206" y="4008209"/>
            <a:ext cx="11412000" cy="22775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选项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，令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，此时显然不是等比数列；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选项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，则结论显然不成立，故选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91594" y="3334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88124" y="33345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9206" y="170844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成等比数列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23875" y="3258716"/>
          <a:ext cx="96202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5" name="文档" r:id="rId3" imgW="9627235" imgH="819785" progId="Word.Document.12">
                  <p:embed/>
                </p:oleObj>
              </mc:Choice>
              <mc:Fallback>
                <p:oleObj name="文档" r:id="rId3" imgW="9627235" imgH="819785" progId="Word.Document.12">
                  <p:embed/>
                  <p:pic>
                    <p:nvPicPr>
                      <p:cNvPr id="0" name="图片 135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3258716"/>
                        <a:ext cx="96202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23875" y="4077814"/>
          <a:ext cx="962025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6" name="文档" r:id="rId5" imgW="9627235" imgH="1082040" progId="Word.Document.12">
                  <p:embed/>
                </p:oleObj>
              </mc:Choice>
              <mc:Fallback>
                <p:oleObj name="文档" r:id="rId5" imgW="9627235" imgH="1082040" progId="Word.Document.12">
                  <p:embed/>
                  <p:pic>
                    <p:nvPicPr>
                      <p:cNvPr id="0" name="图片 1354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4077814"/>
                        <a:ext cx="962025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79512" y="2465115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3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7" grpId="0"/>
      <p:bldP spid="2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9206" y="108949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关于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有两个不等实数解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为真命题，则实数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的取值范围为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_________________.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9206" y="2673669"/>
            <a:ext cx="11412000" cy="198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17679" y="1962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14209" y="1962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2582" y="1836093"/>
            <a:ext cx="2999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(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0)</a:t>
            </a:r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∪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(0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1)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3875" y="2783777"/>
          <a:ext cx="96202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98" name="文档" r:id="rId6" imgW="9627235" imgH="1189990" progId="Word.Document.12">
                  <p:embed/>
                </p:oleObj>
              </mc:Choice>
              <mc:Fallback>
                <p:oleObj name="文档" r:id="rId6" imgW="9627235" imgH="1189990" progId="Word.Document.12">
                  <p:embed/>
                  <p:pic>
                    <p:nvPicPr>
                      <p:cNvPr id="0" name="对象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2783777"/>
                        <a:ext cx="96202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206" y="108949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函数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log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的值域为</a:t>
            </a:r>
            <a:r>
              <a:rPr lang="en-US" altLang="zh-CN" sz="2800" b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R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为真命题，则实数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的取值范围为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______________________.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9206" y="2673669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由题意可知，满足条件时，需方程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的判别式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57106" y="1962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53636" y="19620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06629" y="1817043"/>
            <a:ext cx="3897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(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，－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4]</a:t>
            </a:r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∪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[4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，＋</a:t>
            </a:r>
            <a:r>
              <a:rPr lang="en-US" altLang="zh-CN" sz="2800" dirty="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∞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)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2" grpId="0"/>
      <p:bldP spid="3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9206" y="621482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命题：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恒成立是真命题，求实数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206" y="1557586"/>
            <a:ext cx="11412000" cy="39192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恒成立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是真命题，需对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进行分类讨论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恒成立，所以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满足题意；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恒成立，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0&lt;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满足题意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综上所述，实数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的取值范围是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&lt;12.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383974" y="84703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7" name="图片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89206" y="1269554"/>
            <a:ext cx="1141200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根据命题的定义，可以判断真假的陈述句是命题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命题的条件与结论之间属于因果关系，真命题需要给出证明，假命题只需举出一个反例即可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任何命题都是由条件和结论构成的，可以写成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含有大前提的命题写成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q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的形式时，大前提应保持不变，且不写在条件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1341562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命题的概念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549511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2205556"/>
            <a:ext cx="1008000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在初中，我们已经学习了命题的定义，它的内容是什么？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163852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对事情做出正确或不正确的判断的句子叫做命题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47151" y="241078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15133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35928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015328"/>
            <a:ext cx="100800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依据上面命题的定义，判断下列说法中，哪些是命题，哪些不是命题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三角形外角和为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360°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连接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计算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的值；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过点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作直线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的垂线；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在三角形中，大边一定对的角也大吗？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5739383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根据命题的定义，只有</a:t>
            </a:r>
            <a:r>
              <a:rPr lang="en-US" altLang="zh-CN" sz="28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为命题，其他说法都不是命题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7665" y="187952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89206" y="434807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9206" y="1217238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命题的概念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在数学中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我们把用语言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、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符号或式子表达的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可以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_____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叫做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命题定义中的两个要点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可以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我们学习过的定理、推论都是命题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分类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6682" y="4611241"/>
          <a:ext cx="8139113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10" name="文档" r:id="rId1" imgW="8126095" imgH="1268095" progId="Word.Document.12">
                  <p:embed/>
                </p:oleObj>
              </mc:Choice>
              <mc:Fallback>
                <p:oleObj name="文档" r:id="rId1" imgW="8126095" imgH="1268095" progId="Word.Document.12">
                  <p:embed/>
                  <p:pic>
                    <p:nvPicPr>
                      <p:cNvPr id="0" name="图片 1445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6682" y="4611241"/>
                        <a:ext cx="8139113" cy="126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34383" y="4516965"/>
            <a:ext cx="1008112" cy="114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8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真</a:t>
            </a:r>
            <a:endParaRPr lang="zh-CN" altLang="zh-CN" sz="1050" kern="100" dirty="0">
              <a:solidFill>
                <a:srgbClr val="C00000"/>
              </a:solidFill>
              <a:latin typeface="Calibri"/>
              <a:ea typeface="宋体" pitchFamily="2" charset="-122"/>
              <a:cs typeface="Times New Roman"/>
            </a:endParaRPr>
          </a:p>
          <a:p>
            <a:pPr algn="just">
              <a:lnSpc>
                <a:spcPct val="128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假</a:t>
            </a:r>
            <a:endParaRPr lang="zh-CN" altLang="zh-CN" sz="1050" kern="100" dirty="0">
              <a:solidFill>
                <a:srgbClr val="C00000"/>
              </a:solidFill>
              <a:effectLst/>
              <a:latin typeface="Calibri"/>
              <a:ea typeface="宋体" pitchFamily="2" charset="-122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27486" y="13179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判断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8582" y="194683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真假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6503" y="194694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陈述句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26224" y="25853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判断真假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05730" y="258549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陈述句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9" grpId="0"/>
      <p:bldP spid="9" grpId="1"/>
      <p:bldP spid="20" grpId="0"/>
      <p:bldP spid="20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83750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命题的结构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4545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701500"/>
            <a:ext cx="10080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在初中学习命题的定义的基础上，你还知道与命题有关的哪些知识？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3249733"/>
            <a:ext cx="10080000" cy="198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命题由题设和结论两部分组成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题设是已知事项，结论是由已知事项推出的事项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，命题常可以写为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如果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…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，那么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…”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的形式，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后面接题设，而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那么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后面接结论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0395" y="25561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47664" y="1702663"/>
            <a:ext cx="10080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完成下列题目：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等角的补角相等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：题设是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___________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结论是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命题</a:t>
            </a:r>
            <a:r>
              <a:rPr lang="en-US" altLang="zh-CN" sz="2800" kern="100" spc="-7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实数的平方是非负数</a:t>
            </a:r>
            <a:r>
              <a:rPr lang="en-US" altLang="zh-CN" sz="2800" kern="100" spc="-7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可以改为</a:t>
            </a:r>
            <a:r>
              <a:rPr lang="en-US" altLang="zh-CN" sz="2800" kern="100" spc="-7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spc="-70" dirty="0">
                <a:latin typeface="Times New Roman"/>
                <a:ea typeface="华文细黑" panose="02010600040101010101" charset="-122"/>
                <a:cs typeface="Times New Roman"/>
              </a:rPr>
              <a:t>如果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，那么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_________________</a:t>
            </a:r>
            <a:r>
              <a:rPr lang="en-US" altLang="zh-CN" sz="2800" kern="100" dirty="0" smtClean="0">
                <a:latin typeface="宋体" pitchFamily="2" charset="-122"/>
                <a:ea typeface="华文细黑" panose="02010600040101010101" charset="-122"/>
                <a:cs typeface="Times New Roman"/>
              </a:rPr>
              <a:t>”.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75617" y="24513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等角的补角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65201" y="30898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相等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81670" y="372840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一个数是实数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32323" y="436172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它的平方是非负数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647664" y="83750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045455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12" grpId="0"/>
      <p:bldP spid="12" grpId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3252</Words>
  <Application>Kingsoft Office WPP</Application>
  <PresentationFormat>自定义</PresentationFormat>
  <Paragraphs>362</Paragraphs>
  <Slides>30</Slides>
  <Notes>0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1_自定义设计方案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3321</cp:revision>
  <dcterms:created xsi:type="dcterms:W3CDTF">2014-11-27T01:03:00Z</dcterms:created>
  <dcterms:modified xsi:type="dcterms:W3CDTF">2018-04-10T03:39:36Z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