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bin" ContentType="application/vnd.openxmlformats-officedocument.oleObject"/>
  <Default Extension="emf" ContentType="image/x-emf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1158" r:id="rId3"/>
    <p:sldId id="1156" r:id="rId4"/>
    <p:sldId id="699" r:id="rId5"/>
    <p:sldId id="1119" r:id="rId6"/>
    <p:sldId id="794" r:id="rId7"/>
    <p:sldId id="1190" r:id="rId8"/>
    <p:sldId id="1235" r:id="rId9"/>
    <p:sldId id="1175" r:id="rId10"/>
    <p:sldId id="1236" r:id="rId11"/>
    <p:sldId id="1120" r:id="rId12"/>
    <p:sldId id="1110" r:id="rId13"/>
    <p:sldId id="1237" r:id="rId14"/>
    <p:sldId id="1121" r:id="rId15"/>
    <p:sldId id="1238" r:id="rId16"/>
    <p:sldId id="1122" r:id="rId17"/>
    <p:sldId id="1239" r:id="rId18"/>
    <p:sldId id="1240" r:id="rId19"/>
    <p:sldId id="1241" r:id="rId20"/>
    <p:sldId id="1179" r:id="rId21"/>
    <p:sldId id="1242" r:id="rId22"/>
    <p:sldId id="1181" r:id="rId23"/>
    <p:sldId id="1243" r:id="rId24"/>
    <p:sldId id="1244" r:id="rId25"/>
    <p:sldId id="1245" r:id="rId26"/>
    <p:sldId id="1246" r:id="rId27"/>
    <p:sldId id="1187" r:id="rId28"/>
    <p:sldId id="1147" r:id="rId29"/>
    <p:sldId id="1144" r:id="rId30"/>
    <p:sldId id="1145" r:id="rId31"/>
    <p:sldId id="1148" r:id="rId32"/>
    <p:sldId id="1149" r:id="rId33"/>
    <p:sldId id="1150" r:id="rId34"/>
    <p:sldId id="1151" r:id="rId35"/>
  </p:sldIdLst>
  <p:sldSz cx="12190095" cy="685927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B4C7E7"/>
    <a:srgbClr val="FFD966"/>
    <a:srgbClr val="F3EFE5"/>
    <a:srgbClr val="00CCFF"/>
    <a:srgbClr val="FF9900"/>
    <a:srgbClr val="0000CC"/>
    <a:srgbClr val="9BBD59"/>
    <a:srgbClr val="7BC14A"/>
    <a:srgbClr val="6DD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77" autoAdjust="0"/>
    <p:restoredTop sz="81338" autoAdjust="0"/>
  </p:normalViewPr>
  <p:slideViewPr>
    <p:cSldViewPr>
      <p:cViewPr>
        <p:scale>
          <a:sx n="100" d="100"/>
          <a:sy n="100" d="100"/>
        </p:scale>
        <p:origin x="-276" y="-312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wmf"/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762" y="1122571"/>
            <a:ext cx="9142571" cy="2388042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762" y="3602705"/>
            <a:ext cx="9142571" cy="1656069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069" y="365193"/>
            <a:ext cx="10513957" cy="581291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20" y="1710055"/>
            <a:ext cx="10513957" cy="2853265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20" y="4590313"/>
            <a:ext cx="10513957" cy="150046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69" y="1825963"/>
            <a:ext cx="5180790" cy="435214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235" y="1825963"/>
            <a:ext cx="5180790" cy="435214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57" y="365193"/>
            <a:ext cx="10513957" cy="132580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589" y="1778767"/>
            <a:ext cx="4872812" cy="824065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5365" indent="0">
              <a:buNone/>
              <a:defRPr sz="1800"/>
            </a:lvl6pPr>
            <a:lvl7pPr marL="2742565" indent="0">
              <a:buNone/>
              <a:defRPr sz="1800"/>
            </a:lvl7pPr>
            <a:lvl8pPr marL="3199765" indent="0">
              <a:buNone/>
              <a:defRPr sz="1800"/>
            </a:lvl8pPr>
            <a:lvl9pPr marL="3656965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589" y="2665872"/>
            <a:ext cx="4872812" cy="352493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5960" y="1778767"/>
            <a:ext cx="4896811" cy="824065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5365" indent="0">
              <a:buNone/>
              <a:defRPr sz="1800"/>
            </a:lvl6pPr>
            <a:lvl7pPr marL="2742565" indent="0">
              <a:buNone/>
              <a:defRPr sz="1800"/>
            </a:lvl7pPr>
            <a:lvl8pPr marL="3199765" indent="0">
              <a:buNone/>
              <a:defRPr sz="1800"/>
            </a:lvl8pPr>
            <a:lvl9pPr marL="3656965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5960" y="2665872"/>
            <a:ext cx="4896811" cy="352493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57" y="457285"/>
            <a:ext cx="4164698" cy="160049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378" y="457286"/>
            <a:ext cx="6171235" cy="5404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5365" indent="0">
              <a:buNone/>
              <a:defRPr sz="2000"/>
            </a:lvl6pPr>
            <a:lvl7pPr marL="2742565" indent="0">
              <a:buNone/>
              <a:defRPr sz="2000"/>
            </a:lvl7pPr>
            <a:lvl8pPr marL="3199765" indent="0">
              <a:buNone/>
              <a:defRPr sz="2000"/>
            </a:lvl8pPr>
            <a:lvl9pPr marL="3656965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57" y="2057781"/>
            <a:ext cx="4164698" cy="3812294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5365" indent="0">
              <a:buNone/>
              <a:defRPr sz="1400"/>
            </a:lvl6pPr>
            <a:lvl7pPr marL="2742565" indent="0">
              <a:buNone/>
              <a:defRPr sz="1400"/>
            </a:lvl7pPr>
            <a:lvl8pPr marL="3199765" indent="0">
              <a:buNone/>
              <a:defRPr sz="1400"/>
            </a:lvl8pPr>
            <a:lvl9pPr marL="3656965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537" y="365193"/>
            <a:ext cx="2628489" cy="581291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69" y="365193"/>
            <a:ext cx="7733091" cy="581291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5" Type="http://schemas.openxmlformats.org/officeDocument/2006/relationships/theme" Target="../theme/theme1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069" y="365193"/>
            <a:ext cx="10513957" cy="13258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69" y="1825963"/>
            <a:ext cx="10513957" cy="4352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69" y="6357527"/>
            <a:ext cx="2742771" cy="3651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7969" y="6357527"/>
            <a:ext cx="4114157" cy="3651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254" y="6357527"/>
            <a:ext cx="2742771" cy="3651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65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7.xml"/><Relationship Id="rId2" Type="http://schemas.openxmlformats.org/officeDocument/2006/relationships/image" Target="../media/image7.emf"/><Relationship Id="rId1" Type="http://schemas.openxmlformats.org/officeDocument/2006/relationships/package" Target="../embeddings/Document1.docx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8.xml"/><Relationship Id="rId8" Type="http://schemas.openxmlformats.org/officeDocument/2006/relationships/oleObject" Target="../embeddings/oleObject3.bin"/><Relationship Id="rId7" Type="http://schemas.openxmlformats.org/officeDocument/2006/relationships/image" Target="../media/image10.emf"/><Relationship Id="rId6" Type="http://schemas.openxmlformats.org/officeDocument/2006/relationships/package" Target="../embeddings/Document3.docx"/><Relationship Id="rId5" Type="http://schemas.openxmlformats.org/officeDocument/2006/relationships/oleObject" Target="../embeddings/oleObject2.bin"/><Relationship Id="rId4" Type="http://schemas.openxmlformats.org/officeDocument/2006/relationships/image" Target="../media/image9.wmf"/><Relationship Id="rId3" Type="http://schemas.openxmlformats.org/officeDocument/2006/relationships/oleObject" Target="../embeddings/oleObject1.bin"/><Relationship Id="rId2" Type="http://schemas.openxmlformats.org/officeDocument/2006/relationships/image" Target="../media/image8.emf"/><Relationship Id="rId10" Type="http://schemas.openxmlformats.org/officeDocument/2006/relationships/vmlDrawing" Target="../drawings/vmlDrawing2.vml"/><Relationship Id="rId1" Type="http://schemas.openxmlformats.org/officeDocument/2006/relationships/package" Target="../embeddings/Document2.docx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29.xml"/><Relationship Id="rId4" Type="http://schemas.openxmlformats.org/officeDocument/2006/relationships/image" Target="../media/image12.emf"/><Relationship Id="rId3" Type="http://schemas.openxmlformats.org/officeDocument/2006/relationships/package" Target="../embeddings/Document5.docx"/><Relationship Id="rId2" Type="http://schemas.openxmlformats.org/officeDocument/2006/relationships/image" Target="../media/image11.emf"/><Relationship Id="rId1" Type="http://schemas.openxmlformats.org/officeDocument/2006/relationships/package" Target="../embeddings/Document4.doc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30.xml"/><Relationship Id="rId4" Type="http://schemas.openxmlformats.org/officeDocument/2006/relationships/package" Target="../embeddings/Document8.docx"/><Relationship Id="rId3" Type="http://schemas.openxmlformats.org/officeDocument/2006/relationships/package" Target="../embeddings/Document7.docx"/><Relationship Id="rId2" Type="http://schemas.openxmlformats.org/officeDocument/2006/relationships/image" Target="../media/image13.emf"/><Relationship Id="rId1" Type="http://schemas.openxmlformats.org/officeDocument/2006/relationships/package" Target="../embeddings/Document6.docx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32.xml"/><Relationship Id="rId4" Type="http://schemas.openxmlformats.org/officeDocument/2006/relationships/image" Target="../media/image14.emf"/><Relationship Id="rId3" Type="http://schemas.openxmlformats.org/officeDocument/2006/relationships/package" Target="../embeddings/Document10.docx"/><Relationship Id="rId2" Type="http://schemas.openxmlformats.org/officeDocument/2006/relationships/image" Target="../media/image13.emf"/><Relationship Id="rId1" Type="http://schemas.openxmlformats.org/officeDocument/2006/relationships/package" Target="../embeddings/Document9.docx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6.vml"/><Relationship Id="rId5" Type="http://schemas.openxmlformats.org/officeDocument/2006/relationships/slideLayout" Target="../slideLayouts/slideLayout33.xml"/><Relationship Id="rId4" Type="http://schemas.openxmlformats.org/officeDocument/2006/relationships/image" Target="../media/image16.emf"/><Relationship Id="rId3" Type="http://schemas.openxmlformats.org/officeDocument/2006/relationships/package" Target="../embeddings/Document12.docx"/><Relationship Id="rId2" Type="http://schemas.openxmlformats.org/officeDocument/2006/relationships/image" Target="../media/image15.emf"/><Relationship Id="rId1" Type="http://schemas.openxmlformats.org/officeDocument/2006/relationships/package" Target="../embeddings/Document11.docx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34.xml"/><Relationship Id="rId2" Type="http://schemas.openxmlformats.org/officeDocument/2006/relationships/image" Target="../media/image17.emf"/><Relationship Id="rId1" Type="http://schemas.openxmlformats.org/officeDocument/2006/relationships/package" Target="../embeddings/Document13.docx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8.vml"/><Relationship Id="rId7" Type="http://schemas.openxmlformats.org/officeDocument/2006/relationships/slideLayout" Target="../slideLayouts/slideLayout36.xml"/><Relationship Id="rId6" Type="http://schemas.openxmlformats.org/officeDocument/2006/relationships/image" Target="../media/image19.emf"/><Relationship Id="rId5" Type="http://schemas.openxmlformats.org/officeDocument/2006/relationships/package" Target="../embeddings/Document15.docx"/><Relationship Id="rId4" Type="http://schemas.openxmlformats.org/officeDocument/2006/relationships/image" Target="../media/image18.emf"/><Relationship Id="rId3" Type="http://schemas.openxmlformats.org/officeDocument/2006/relationships/package" Target="../embeddings/Document14.docx"/><Relationship Id="rId2" Type="http://schemas.openxmlformats.org/officeDocument/2006/relationships/image" Target="../media/image5.png"/><Relationship Id="rId1" Type="http://schemas.openxmlformats.org/officeDocument/2006/relationships/slide" Target="slide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8.xml"/><Relationship Id="rId5" Type="http://schemas.openxmlformats.org/officeDocument/2006/relationships/slide" Target="slide28.xml"/><Relationship Id="rId4" Type="http://schemas.openxmlformats.org/officeDocument/2006/relationships/slide" Target="slide32.xml"/><Relationship Id="rId3" Type="http://schemas.openxmlformats.org/officeDocument/2006/relationships/slide" Target="slide31.xml"/><Relationship Id="rId2" Type="http://schemas.openxmlformats.org/officeDocument/2006/relationships/slide" Target="slide30.xml"/><Relationship Id="rId1" Type="http://schemas.openxmlformats.org/officeDocument/2006/relationships/slide" Target="slide29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9.xml"/><Relationship Id="rId5" Type="http://schemas.openxmlformats.org/officeDocument/2006/relationships/slide" Target="slide28.xml"/><Relationship Id="rId4" Type="http://schemas.openxmlformats.org/officeDocument/2006/relationships/slide" Target="slide32.xml"/><Relationship Id="rId3" Type="http://schemas.openxmlformats.org/officeDocument/2006/relationships/slide" Target="slide31.xml"/><Relationship Id="rId2" Type="http://schemas.openxmlformats.org/officeDocument/2006/relationships/slide" Target="slide30.xml"/><Relationship Id="rId1" Type="http://schemas.openxmlformats.org/officeDocument/2006/relationships/slide" Target="slide29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27.xml"/><Relationship Id="rId3" Type="http://schemas.openxmlformats.org/officeDocument/2006/relationships/image" Target="../media/image2.png"/><Relationship Id="rId2" Type="http://schemas.openxmlformats.org/officeDocument/2006/relationships/slide" Target="slide4.xml"/><Relationship Id="rId1" Type="http://schemas.openxmlformats.org/officeDocument/2006/relationships/slide" Target="slide10.xml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0.xml"/><Relationship Id="rId6" Type="http://schemas.openxmlformats.org/officeDocument/2006/relationships/image" Target="../media/image20.png"/><Relationship Id="rId5" Type="http://schemas.openxmlformats.org/officeDocument/2006/relationships/slide" Target="slide28.xml"/><Relationship Id="rId4" Type="http://schemas.openxmlformats.org/officeDocument/2006/relationships/slide" Target="slide32.xml"/><Relationship Id="rId3" Type="http://schemas.openxmlformats.org/officeDocument/2006/relationships/slide" Target="slide31.xml"/><Relationship Id="rId2" Type="http://schemas.openxmlformats.org/officeDocument/2006/relationships/slide" Target="slide30.xml"/><Relationship Id="rId1" Type="http://schemas.openxmlformats.org/officeDocument/2006/relationships/slide" Target="slide29.xml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1.xml"/><Relationship Id="rId5" Type="http://schemas.openxmlformats.org/officeDocument/2006/relationships/slide" Target="slide28.xml"/><Relationship Id="rId4" Type="http://schemas.openxmlformats.org/officeDocument/2006/relationships/slide" Target="slide32.xml"/><Relationship Id="rId3" Type="http://schemas.openxmlformats.org/officeDocument/2006/relationships/slide" Target="slide31.xml"/><Relationship Id="rId2" Type="http://schemas.openxmlformats.org/officeDocument/2006/relationships/slide" Target="slide30.xml"/><Relationship Id="rId1" Type="http://schemas.openxmlformats.org/officeDocument/2006/relationships/slide" Target="slide29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9.vml"/><Relationship Id="rId8" Type="http://schemas.openxmlformats.org/officeDocument/2006/relationships/slideLayout" Target="../slideLayouts/slideLayout42.xml"/><Relationship Id="rId7" Type="http://schemas.openxmlformats.org/officeDocument/2006/relationships/image" Target="../media/image21.emf"/><Relationship Id="rId6" Type="http://schemas.openxmlformats.org/officeDocument/2006/relationships/package" Target="../embeddings/Document16.docx"/><Relationship Id="rId5" Type="http://schemas.openxmlformats.org/officeDocument/2006/relationships/slide" Target="slide28.xml"/><Relationship Id="rId4" Type="http://schemas.openxmlformats.org/officeDocument/2006/relationships/slide" Target="slide32.xml"/><Relationship Id="rId3" Type="http://schemas.openxmlformats.org/officeDocument/2006/relationships/slide" Target="slide31.xml"/><Relationship Id="rId2" Type="http://schemas.openxmlformats.org/officeDocument/2006/relationships/slide" Target="slide30.xml"/><Relationship Id="rId1" Type="http://schemas.openxmlformats.org/officeDocument/2006/relationships/slide" Target="slide29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3.xml"/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E:\图\9448607_172729996001_2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39" b="9840"/>
          <a:stretch>
            <a:fillRect/>
          </a:stretch>
        </p:blipFill>
        <p:spPr bwMode="auto">
          <a:xfrm>
            <a:off x="3138" y="0"/>
            <a:ext cx="1218597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组合 17"/>
          <p:cNvGrpSpPr/>
          <p:nvPr/>
        </p:nvGrpSpPr>
        <p:grpSpPr>
          <a:xfrm>
            <a:off x="-2891" y="3707638"/>
            <a:ext cx="12192000" cy="1375395"/>
            <a:chOff x="-1524000" y="2705990"/>
            <a:chExt cx="12192000" cy="1375395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组合 20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矩形 12"/>
          <p:cNvSpPr/>
          <p:nvPr/>
        </p:nvSpPr>
        <p:spPr>
          <a:xfrm>
            <a:off x="3042294" y="3710689"/>
            <a:ext cx="7733432" cy="130548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defTabSz="-635">
              <a:spcBef>
                <a:spcPts val="1300"/>
              </a:spcBef>
              <a:tabLst>
                <a:tab pos="2250440" algn="l"/>
              </a:tabLst>
            </a:pPr>
            <a:r>
              <a:rPr lang="en-US" altLang="zh-CN" sz="34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1.4.1</a:t>
            </a:r>
            <a:r>
              <a:rPr lang="zh-CN" altLang="en-US" sz="34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　全称量词</a:t>
            </a:r>
            <a:endParaRPr lang="zh-CN" altLang="en-US" sz="3400" b="1" kern="100" dirty="0">
              <a:solidFill>
                <a:schemeClr val="tx1">
                  <a:lumMod val="85000"/>
                  <a:lumOff val="15000"/>
                </a:schemeClr>
              </a:solidFill>
              <a:latin typeface="Times New Roman"/>
              <a:ea typeface="微软雅黑" pitchFamily="34" charset="-122"/>
              <a:cs typeface="Times New Roman"/>
            </a:endParaRPr>
          </a:p>
          <a:p>
            <a:pPr defTabSz="-635">
              <a:spcBef>
                <a:spcPts val="1300"/>
              </a:spcBef>
              <a:tabLst>
                <a:tab pos="2250440" algn="l"/>
              </a:tabLst>
            </a:pPr>
            <a:r>
              <a:rPr lang="en-US" altLang="zh-CN" sz="34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1.4.2</a:t>
            </a:r>
            <a:r>
              <a:rPr lang="zh-CN" altLang="en-US" sz="34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　存在量词</a:t>
            </a:r>
            <a:endParaRPr lang="zh-CN" altLang="en-US" sz="3400" b="1" kern="100" dirty="0">
              <a:solidFill>
                <a:schemeClr val="tx1">
                  <a:lumMod val="85000"/>
                  <a:lumOff val="15000"/>
                </a:schemeClr>
              </a:solidFill>
              <a:latin typeface="Times New Roman"/>
              <a:ea typeface="微软雅黑" pitchFamily="34" charset="-122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25474" y="0"/>
            <a:ext cx="12215887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10"/>
          <p:cNvSpPr txBox="1"/>
          <p:nvPr/>
        </p:nvSpPr>
        <p:spPr>
          <a:xfrm>
            <a:off x="4303690" y="2905937"/>
            <a:ext cx="3583033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000" b="1" spc="600" dirty="0" smtClean="0">
                <a:solidFill>
                  <a:srgbClr val="FFFF00"/>
                </a:solidFill>
                <a:latin typeface="+mj-ea"/>
                <a:ea typeface="+mj-ea"/>
              </a:rPr>
              <a:t>题型探究</a:t>
            </a:r>
            <a:endParaRPr lang="zh-CN" altLang="en-US" sz="6000" b="1" spc="6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703978"/>
            <a:ext cx="11412000" cy="186176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命题角度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　全称命题与特称命题的不同表述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　设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：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是偶数，试用不同的表述方式写出下列命题：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全称命题：</a:t>
            </a:r>
            <a:r>
              <a:rPr lang="en-US" altLang="zh-CN" sz="2800" kern="100" dirty="0">
                <a:latin typeface="Cambria Math"/>
                <a:ea typeface="华文细黑" panose="02010600040101010101" charset="-122"/>
                <a:cs typeface="Cambria Math"/>
              </a:rPr>
              <a:t>∀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dirty="0" err="1">
                <a:latin typeface="宋体" pitchFamily="2" charset="-122"/>
                <a:ea typeface="华文细黑" panose="02010600040101010101" charset="-122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；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117907" y="2081527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558" y="-26590"/>
            <a:ext cx="12143880" cy="648072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848" y="58313"/>
            <a:ext cx="1214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类型一　全称命题与特称命题的判断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9206" y="2711591"/>
            <a:ext cx="5706042" cy="37425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全称命题：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对所有的自然数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i="1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是偶数；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对一切的自然数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i="1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是偶数；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对每一个自然数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i="1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是偶数；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任选一个自然数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i="1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是偶数；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凡自然数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，都有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是偶数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621482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特称命题：</a:t>
            </a:r>
            <a:r>
              <a:rPr lang="en-US" altLang="zh-CN" sz="2800" kern="100" dirty="0">
                <a:latin typeface="Cambria Math"/>
                <a:ea typeface="华文细黑" panose="02010600040101010101" charset="-122"/>
                <a:cs typeface="Cambria Math"/>
              </a:rPr>
              <a:t>∃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en-US" altLang="zh-CN" sz="2800" kern="100" dirty="0" err="1">
                <a:latin typeface="宋体" pitchFamily="2" charset="-122"/>
                <a:ea typeface="华文细黑" panose="02010600040101010101" charset="-122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61881" y="828778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9206" y="1506467"/>
            <a:ext cx="6840000" cy="400107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特称命题：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存在一个自然数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，使得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是偶数；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至少有一个自然数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，使得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是偶数；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对有些自然数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，使得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是偶数；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对某个自然数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，使得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是偶数；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有一个自然数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，使得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是偶数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989634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全称命题或特称命题的表述形式虽然很多，但是具体到一个问题时最为恰当的却只有一个，解题时注意理解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341687" y="-26590"/>
            <a:ext cx="2598804" cy="880109"/>
            <a:chOff x="11613" y="920823"/>
            <a:chExt cx="1443037" cy="733424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 userDrawn="1"/>
          </p:nvSpPr>
          <p:spPr>
            <a:xfrm>
              <a:off x="94283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89206" y="1485578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　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有些整数是自然数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这一命题为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______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命题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.(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填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全称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或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特称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9206" y="3053744"/>
            <a:ext cx="11412000" cy="5539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依据特称命题的构成易得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82838" y="233262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79368" y="233262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47749" y="159206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特称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1" grpId="0"/>
      <p:bldP spid="11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89206" y="261442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命题角度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　全称命题与特称命题的识别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　判断下列命题是全称命题，还是特称命题：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凸多边形的外角和等于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360°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；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53386" y="1768277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206" y="2426916"/>
            <a:ext cx="11412000" cy="5539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可以改写为</a:t>
            </a:r>
            <a:r>
              <a:rPr lang="en-US" altLang="zh-CN" sz="28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所有的凸多边形的外角和等于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360°</a:t>
            </a:r>
            <a:r>
              <a:rPr lang="en-US" altLang="zh-CN" sz="28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，故为全称命题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9206" y="3059446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有的向量方向不定；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16252" y="326633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9206" y="3924970"/>
            <a:ext cx="7043381" cy="5539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含有存在量词</a:t>
            </a:r>
            <a:r>
              <a:rPr lang="en-US" altLang="zh-CN" sz="28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有的</a:t>
            </a:r>
            <a:r>
              <a:rPr lang="en-US" altLang="zh-CN" sz="28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，故是特称命题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9206" y="4552251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对任意角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α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，都有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sin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α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cos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α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55246" y="4759136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9206" y="5417775"/>
            <a:ext cx="7043381" cy="5539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含有全称量词</a:t>
            </a:r>
            <a:r>
              <a:rPr lang="en-US" altLang="zh-CN" sz="28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任意</a:t>
            </a:r>
            <a:r>
              <a:rPr lang="en-US" altLang="zh-CN" sz="28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，故是全称命题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3" grpId="0" animBg="1"/>
      <p:bldP spid="13" grpId="1" animBg="1"/>
      <p:bldP spid="16" grpId="0" animBg="1"/>
      <p:bldP spid="16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701602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判断一个命题是全称命题还是特称命题的关键是看量词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由于某些全称命题的量词可能省略，所以要根据命题表达的意义判断，同时要会用相应的量词符号正确表达命题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341687" y="-26590"/>
            <a:ext cx="2598804" cy="880109"/>
            <a:chOff x="11613" y="920823"/>
            <a:chExt cx="1443037" cy="733424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 userDrawn="1"/>
          </p:nvSpPr>
          <p:spPr>
            <a:xfrm>
              <a:off x="94283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89206" y="558482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　判断下列命题是全称命题还是特称命题，并用符号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en-US" altLang="zh-CN" sz="2800" kern="100" dirty="0">
                <a:latin typeface="Cambria Math"/>
                <a:ea typeface="华文细黑" panose="02010600040101010101" charset="-122"/>
                <a:cs typeface="Cambria Math"/>
              </a:rPr>
              <a:t>∀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或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en-US" altLang="zh-CN" sz="2800" kern="100" dirty="0">
                <a:latin typeface="Cambria Math"/>
                <a:ea typeface="华文细黑" panose="02010600040101010101" charset="-122"/>
                <a:cs typeface="Cambria Math"/>
              </a:rPr>
              <a:t>∃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表示下列命题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自然数的平方大于或等于零；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35166" y="2065317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206" y="2723956"/>
            <a:ext cx="11412000" cy="5539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是全称命题，表示为</a:t>
            </a:r>
            <a:r>
              <a:rPr lang="en-US" altLang="zh-CN" sz="2800" dirty="0">
                <a:latin typeface="Cambria Math"/>
                <a:ea typeface="华文细黑" panose="02010600040101010101" charset="-122"/>
                <a:cs typeface="Cambria Math"/>
              </a:rPr>
              <a:t>∀</a:t>
            </a:r>
            <a:r>
              <a:rPr lang="en-US" altLang="zh-CN" sz="2800" i="1" dirty="0" err="1">
                <a:latin typeface="Times New Roman"/>
                <a:ea typeface="华文细黑" panose="02010600040101010101" charset="-122"/>
              </a:rPr>
              <a:t>x</a:t>
            </a:r>
            <a:r>
              <a:rPr lang="en-US" altLang="zh-CN" sz="2800" dirty="0" err="1">
                <a:latin typeface="宋体" pitchFamily="2" charset="-122"/>
                <a:ea typeface="华文细黑" panose="02010600040101010101" charset="-122"/>
                <a:cs typeface="Times New Roman"/>
              </a:rPr>
              <a:t>∈</a:t>
            </a:r>
            <a:r>
              <a:rPr lang="en-US" altLang="zh-CN" sz="2800" b="1" dirty="0" err="1">
                <a:latin typeface="Times New Roman"/>
                <a:ea typeface="华文细黑" panose="02010600040101010101" charset="-122"/>
              </a:rPr>
              <a:t>N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dirty="0" err="1">
                <a:latin typeface="Times New Roman"/>
                <a:ea typeface="华文细黑" panose="02010600040101010101" charset="-122"/>
              </a:rPr>
              <a:t>x</a:t>
            </a:r>
            <a:r>
              <a:rPr lang="en-US" altLang="zh-CN" sz="2800" baseline="30000" dirty="0" err="1">
                <a:latin typeface="Times New Roman"/>
                <a:ea typeface="华文细黑" panose="02010600040101010101" charset="-122"/>
              </a:rPr>
              <a:t>2</a:t>
            </a:r>
            <a:r>
              <a:rPr lang="en-US" altLang="zh-CN" sz="2800" dirty="0" err="1">
                <a:latin typeface="宋体" pitchFamily="2" charset="-122"/>
                <a:ea typeface="华文细黑" panose="02010600040101010101" charset="-122"/>
                <a:cs typeface="Times New Roman"/>
              </a:rPr>
              <a:t>≥</a:t>
            </a:r>
            <a:r>
              <a:rPr lang="en-US" altLang="zh-CN" sz="2800" dirty="0" err="1">
                <a:latin typeface="Times New Roman"/>
                <a:ea typeface="华文细黑" panose="02010600040101010101" charset="-122"/>
              </a:rPr>
              <a:t>0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9206" y="3356486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圆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上存在一个点到直线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的距离等于圆的半径；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823865" y="356337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9206" y="4222010"/>
            <a:ext cx="11412000" cy="115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spcAft>
                <a:spcPts val="0"/>
              </a:spcAft>
              <a:tabLst>
                <a:tab pos="2070735" algn="l"/>
              </a:tabLst>
            </a:pPr>
            <a:endParaRPr lang="zh-CN" altLang="zh-CN" sz="2800" dirty="0">
              <a:latin typeface="Times New Roman"/>
              <a:ea typeface="华文细黑" panose="02010600040101010101" charset="-122"/>
              <a:cs typeface="Times New Roman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23875" y="4293373"/>
          <a:ext cx="11144250" cy="100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467" name="文档" r:id="rId1" imgW="11151235" imgH="1010285" progId="Word.Document.12">
                  <p:embed/>
                </p:oleObj>
              </mc:Choice>
              <mc:Fallback>
                <p:oleObj name="文档" r:id="rId1" imgW="11151235" imgH="1010285" progId="Word.Document.12">
                  <p:embed/>
                  <p:pic>
                    <p:nvPicPr>
                      <p:cNvPr id="0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875" y="4293373"/>
                        <a:ext cx="11144250" cy="1009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3" grpId="0" animBg="1"/>
      <p:bldP spid="1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89206" y="693490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有的函数既是奇函数又是增函数；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45721" y="90509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206" y="1563731"/>
            <a:ext cx="11412000" cy="5539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是特称命题，</a:t>
            </a:r>
            <a:r>
              <a:rPr lang="en-US" altLang="zh-CN" sz="2800" dirty="0">
                <a:latin typeface="Cambria Math"/>
                <a:ea typeface="华文细黑" panose="02010600040101010101" charset="-122"/>
                <a:cs typeface="Cambria Math"/>
              </a:rPr>
              <a:t>∃</a:t>
            </a:r>
            <a:r>
              <a:rPr lang="en-US" altLang="zh-CN" sz="2800" i="1" dirty="0">
                <a:latin typeface="Times New Roman"/>
                <a:ea typeface="华文细黑" panose="02010600040101010101" charset="-122"/>
              </a:rPr>
              <a:t>f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(</a:t>
            </a:r>
            <a:r>
              <a:rPr lang="en-US" altLang="zh-CN" sz="2800" i="1" dirty="0">
                <a:latin typeface="Times New Roman"/>
                <a:ea typeface="华文细黑" panose="02010600040101010101" charset="-122"/>
              </a:rPr>
              <a:t>x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)</a:t>
            </a:r>
            <a:r>
              <a:rPr lang="en-US" altLang="zh-CN" sz="2800" dirty="0">
                <a:latin typeface="宋体" pitchFamily="2" charset="-122"/>
                <a:ea typeface="华文细黑" panose="02010600040101010101" charset="-122"/>
                <a:cs typeface="Times New Roman"/>
              </a:rPr>
              <a:t>∈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{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函数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}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dirty="0">
                <a:latin typeface="Times New Roman"/>
                <a:ea typeface="华文细黑" panose="02010600040101010101" charset="-122"/>
              </a:rPr>
              <a:t>f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(</a:t>
            </a:r>
            <a:r>
              <a:rPr lang="en-US" altLang="zh-CN" sz="2800" i="1" dirty="0">
                <a:latin typeface="Times New Roman"/>
                <a:ea typeface="华文细黑" panose="02010600040101010101" charset="-122"/>
              </a:rPr>
              <a:t>x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)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既是奇函数又是增函数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9206" y="4221266"/>
            <a:ext cx="11412000" cy="1044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spcAft>
                <a:spcPts val="0"/>
              </a:spcAft>
              <a:tabLst>
                <a:tab pos="2070735" algn="l"/>
              </a:tabLst>
            </a:pPr>
            <a:endParaRPr lang="zh-CN" altLang="zh-CN" sz="2800" dirty="0">
              <a:latin typeface="Times New Roman"/>
              <a:ea typeface="华文细黑" panose="02010600040101010101" charset="-122"/>
              <a:cs typeface="Times New Roman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23875" y="4266456"/>
            <a:ext cx="11144250" cy="1162050"/>
            <a:chOff x="523875" y="5076056"/>
            <a:chExt cx="11144250" cy="1162050"/>
          </a:xfrm>
        </p:grpSpPr>
        <p:graphicFrame>
          <p:nvGraphicFramePr>
            <p:cNvPr id="2" name="对象 1"/>
            <p:cNvGraphicFramePr>
              <a:graphicFrameLocks noChangeAspect="1"/>
            </p:cNvGraphicFramePr>
            <p:nvPr/>
          </p:nvGraphicFramePr>
          <p:xfrm>
            <a:off x="523875" y="5076056"/>
            <a:ext cx="11144250" cy="11620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8749" name="文档" r:id="rId1" imgW="11151235" imgH="1172210" progId="Word.Document.12">
                    <p:embed/>
                  </p:oleObj>
                </mc:Choice>
                <mc:Fallback>
                  <p:oleObj name="文档" r:id="rId1" imgW="11151235" imgH="1172210" progId="Word.Document.12">
                    <p:embed/>
                    <p:pic>
                      <p:nvPicPr>
                        <p:cNvPr id="0" name="图片 18874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3875" y="5076056"/>
                          <a:ext cx="11144250" cy="11620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4295006" y="5261620"/>
            <a:ext cx="495300" cy="5429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8750" name="Equation" r:id="rId3" imgW="215900" imgH="241300" progId="Equation.DSMT4">
                    <p:embed/>
                  </p:oleObj>
                </mc:Choice>
                <mc:Fallback>
                  <p:oleObj name="Equation" r:id="rId3" imgW="215900" imgH="241300" progId="Equation.DSMT4">
                    <p:embed/>
                    <p:pic>
                      <p:nvPicPr>
                        <p:cNvPr id="0" name="Object 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95006" y="5261620"/>
                          <a:ext cx="495300" cy="5429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7122368" y="5261620"/>
            <a:ext cx="495300" cy="5429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8751" name="Equation" r:id="rId5" imgW="215900" imgH="241300" progId="Equation.DSMT4">
                    <p:embed/>
                  </p:oleObj>
                </mc:Choice>
                <mc:Fallback>
                  <p:oleObj name="Equation" r:id="rId5" imgW="215900" imgH="241300" progId="Equation.DSMT4">
                    <p:embed/>
                    <p:pic>
                      <p:nvPicPr>
                        <p:cNvPr id="0" name="图片 18875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122368" y="5261620"/>
                          <a:ext cx="495300" cy="5429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" name="组合 5"/>
          <p:cNvGrpSpPr/>
          <p:nvPr/>
        </p:nvGrpSpPr>
        <p:grpSpPr>
          <a:xfrm>
            <a:off x="504825" y="2421682"/>
            <a:ext cx="11144250" cy="1009650"/>
            <a:chOff x="504825" y="3284240"/>
            <a:chExt cx="11144250" cy="1009650"/>
          </a:xfrm>
        </p:grpSpPr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504825" y="3284240"/>
            <a:ext cx="11144250" cy="10096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8752" name="文档" r:id="rId6" imgW="11151235" imgH="1010285" progId="Word.Document.12">
                    <p:embed/>
                  </p:oleObj>
                </mc:Choice>
                <mc:Fallback>
                  <p:oleObj name="文档" r:id="rId6" imgW="11151235" imgH="1010285" progId="Word.Document.12">
                    <p:embed/>
                    <p:pic>
                      <p:nvPicPr>
                        <p:cNvPr id="0" name="图片 18875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04825" y="3284240"/>
                          <a:ext cx="11144250" cy="10096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6887294" y="3492277"/>
            <a:ext cx="495300" cy="5429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8753" name="Equation" r:id="rId8" imgW="215900" imgH="241300" progId="Equation.DSMT4">
                    <p:embed/>
                  </p:oleObj>
                </mc:Choice>
                <mc:Fallback>
                  <p:oleObj name="Equation" r:id="rId8" imgW="215900" imgH="241300" progId="Equation.DSMT4">
                    <p:embed/>
                    <p:pic>
                      <p:nvPicPr>
                        <p:cNvPr id="0" name="图片 18875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887294" y="3492277"/>
                          <a:ext cx="495300" cy="5429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2" name="TextBox 11"/>
          <p:cNvSpPr txBox="1"/>
          <p:nvPr/>
        </p:nvSpPr>
        <p:spPr>
          <a:xfrm>
            <a:off x="389206" y="353405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3" grpId="0" animBg="1"/>
      <p:bldP spid="13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7558" y="-26590"/>
            <a:ext cx="12143880" cy="648072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848" y="58313"/>
            <a:ext cx="1214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类型二　全称命题与特称命题的真假的判断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89206" y="631007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　判断下列命题的真假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在平面直角坐标系中，任意有序实数对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都对应一点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；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343678" y="1485578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89206" y="2144217"/>
            <a:ext cx="11412000" cy="5539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真命题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89206" y="2776747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存在一个函数，既是偶函数又是奇函数；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491933" y="298363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89206" y="3642271"/>
            <a:ext cx="11412000" cy="5539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真命题，如函数</a:t>
            </a:r>
            <a:r>
              <a:rPr lang="en-US" altLang="zh-CN" sz="2800" i="1" dirty="0">
                <a:latin typeface="Times New Roman"/>
                <a:ea typeface="华文细黑" panose="02010600040101010101" charset="-122"/>
              </a:rPr>
              <a:t>f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(</a:t>
            </a:r>
            <a:r>
              <a:rPr lang="en-US" altLang="zh-CN" sz="2800" i="1" dirty="0">
                <a:latin typeface="Times New Roman"/>
                <a:ea typeface="华文细黑" panose="02010600040101010101" charset="-122"/>
              </a:rPr>
              <a:t>x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)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0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，既是偶函数又是奇函数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89206" y="4269552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每一条线段的长度都能用正有理数来表示；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861498" y="4476437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89206" y="5135076"/>
            <a:ext cx="11412000" cy="14157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假命题，如边长为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1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的正方形，其对角线的长度</a:t>
            </a:r>
            <a:r>
              <a:rPr lang="zh-CN" altLang="zh-CN" sz="2800" dirty="0" smtClean="0">
                <a:latin typeface="Times New Roman"/>
                <a:ea typeface="华文细黑" panose="02010600040101010101" charset="-122"/>
                <a:cs typeface="Times New Roman"/>
              </a:rPr>
              <a:t>为</a:t>
            </a:r>
            <a:r>
              <a:rPr lang="en-US" altLang="zh-CN" sz="2800" dirty="0" smtClean="0">
                <a:latin typeface="Times New Roman"/>
                <a:ea typeface="华文细黑" panose="02010600040101010101" charset="-122"/>
                <a:cs typeface="Times New Roman"/>
              </a:rPr>
              <a:t>    </a:t>
            </a:r>
            <a:r>
              <a:rPr lang="zh-CN" altLang="zh-CN" sz="2800" dirty="0" smtClean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dirty="0" smtClean="0">
                <a:latin typeface="Times New Roman"/>
                <a:ea typeface="华文细黑" panose="02010600040101010101" charset="-122"/>
                <a:cs typeface="Times New Roman"/>
              </a:rPr>
              <a:t>    </a:t>
            </a:r>
            <a:r>
              <a:rPr lang="zh-CN" altLang="zh-CN" sz="2800" dirty="0" smtClean="0">
                <a:latin typeface="Times New Roman"/>
                <a:ea typeface="华文细黑" panose="02010600040101010101" charset="-122"/>
                <a:cs typeface="Times New Roman"/>
              </a:rPr>
              <a:t>就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不能用正有理数表示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8196510" y="5278760"/>
          <a:ext cx="68262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560" name="文档" r:id="rId1" imgW="684530" imgH="648970" progId="Word.Document.12">
                  <p:embed/>
                </p:oleObj>
              </mc:Choice>
              <mc:Fallback>
                <p:oleObj name="文档" r:id="rId1" imgW="684530" imgH="648970" progId="Word.Document.12">
                  <p:embed/>
                  <p:pic>
                    <p:nvPicPr>
                      <p:cNvPr id="0" name="图片 18955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196510" y="5278760"/>
                        <a:ext cx="682625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对象 30"/>
          <p:cNvGraphicFramePr>
            <a:graphicFrameLocks noChangeAspect="1"/>
          </p:cNvGraphicFramePr>
          <p:nvPr/>
        </p:nvGraphicFramePr>
        <p:xfrm>
          <a:off x="9056414" y="5278760"/>
          <a:ext cx="68262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561" name="文档" r:id="rId3" imgW="684530" imgH="648970" progId="Word.Document.12">
                  <p:embed/>
                </p:oleObj>
              </mc:Choice>
              <mc:Fallback>
                <p:oleObj name="文档" r:id="rId3" imgW="684530" imgH="648970" progId="Word.Document.12">
                  <p:embed/>
                  <p:pic>
                    <p:nvPicPr>
                      <p:cNvPr id="0" name="图片 18956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056414" y="5278760"/>
                        <a:ext cx="682625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7" grpId="0" animBg="1"/>
      <p:bldP spid="27" grpId="1" animBg="1"/>
      <p:bldP spid="30" grpId="0" animBg="1"/>
      <p:bldP spid="30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57206" y="1341562"/>
            <a:ext cx="10476000" cy="349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12937" y="1557586"/>
            <a:ext cx="9972000" cy="288384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78000"/>
              </a:lnSpc>
            </a:pPr>
            <a:r>
              <a:rPr lang="zh-CN" altLang="en-US" sz="3000" b="1" kern="1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学习目标</a:t>
            </a:r>
            <a:endParaRPr lang="en-US" altLang="zh-CN" sz="3000" b="1" kern="100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理解全称量词与存在量词的含义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理解并掌握全称命题和特称命题的概念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3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能判定全称命题和特称命题的真假并掌握其判断方法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389206" y="779230"/>
            <a:ext cx="1141200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存在一个实数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，使得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等式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8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成立；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468333" y="1004779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89206" y="1663418"/>
            <a:ext cx="11412000" cy="5539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假命题，方程</a:t>
            </a:r>
            <a:r>
              <a:rPr lang="en-US" altLang="zh-CN" sz="2800" i="1" dirty="0" err="1">
                <a:latin typeface="Times New Roman"/>
                <a:ea typeface="华文细黑" panose="02010600040101010101" charset="-122"/>
              </a:rPr>
              <a:t>x</a:t>
            </a:r>
            <a:r>
              <a:rPr lang="en-US" altLang="zh-CN" sz="2800" baseline="30000" dirty="0" err="1">
                <a:latin typeface="Times New Roman"/>
                <a:ea typeface="华文细黑" panose="02010600040101010101" charset="-122"/>
              </a:rPr>
              <a:t>2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dirty="0">
                <a:latin typeface="Times New Roman"/>
                <a:ea typeface="华文细黑" panose="02010600040101010101" charset="-122"/>
              </a:rPr>
              <a:t>x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8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0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的判别式</a:t>
            </a:r>
            <a:r>
              <a:rPr lang="en-US" altLang="zh-CN" sz="2800" i="1" dirty="0">
                <a:latin typeface="Times New Roman"/>
                <a:ea typeface="华文细黑" panose="02010600040101010101" charset="-122"/>
              </a:rPr>
              <a:t>Δ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＝－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31&lt;0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，故方程无实数解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89206" y="2295948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(5)</a:t>
            </a:r>
            <a:r>
              <a:rPr lang="en-US" altLang="zh-CN" sz="2800" kern="100" dirty="0">
                <a:latin typeface="Cambria Math"/>
                <a:ea typeface="华文细黑" panose="02010600040101010101" charset="-122"/>
                <a:cs typeface="Cambria Math"/>
              </a:rPr>
              <a:t>∀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dirty="0" err="1">
                <a:latin typeface="宋体" pitchFamily="2" charset="-122"/>
                <a:ea typeface="华文细黑" panose="02010600040101010101" charset="-122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R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；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71070" y="250283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89206" y="3161472"/>
            <a:ext cx="11412000" cy="5539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假命题，只有</a:t>
            </a:r>
            <a:r>
              <a:rPr lang="en-US" altLang="zh-CN" sz="2800" i="1" dirty="0">
                <a:latin typeface="Times New Roman"/>
                <a:ea typeface="华文细黑" panose="02010600040101010101" charset="-122"/>
              </a:rPr>
              <a:t>x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2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或</a:t>
            </a:r>
            <a:r>
              <a:rPr lang="en-US" altLang="zh-CN" sz="2800" i="1" dirty="0">
                <a:latin typeface="Times New Roman"/>
                <a:ea typeface="华文细黑" panose="02010600040101010101" charset="-122"/>
              </a:rPr>
              <a:t>x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1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时，等式</a:t>
            </a:r>
            <a:r>
              <a:rPr lang="en-US" altLang="zh-CN" sz="2800" i="1" dirty="0" err="1">
                <a:latin typeface="Times New Roman"/>
                <a:ea typeface="华文细黑" panose="02010600040101010101" charset="-122"/>
              </a:rPr>
              <a:t>x</a:t>
            </a:r>
            <a:r>
              <a:rPr lang="en-US" altLang="zh-CN" sz="2800" baseline="30000" dirty="0" err="1">
                <a:latin typeface="Times New Roman"/>
                <a:ea typeface="华文细黑" panose="02010600040101010101" charset="-122"/>
              </a:rPr>
              <a:t>2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dirty="0" err="1">
                <a:latin typeface="Times New Roman"/>
                <a:ea typeface="华文细黑" panose="02010600040101010101" charset="-122"/>
              </a:rPr>
              <a:t>3</a:t>
            </a:r>
            <a:r>
              <a:rPr lang="en-US" altLang="zh-CN" sz="2800" i="1" dirty="0" err="1">
                <a:latin typeface="Times New Roman"/>
                <a:ea typeface="华文细黑" panose="02010600040101010101" charset="-122"/>
              </a:rPr>
              <a:t>x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2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0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才成立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89206" y="3788753"/>
            <a:ext cx="1141200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(6)</a:t>
            </a:r>
            <a:r>
              <a:rPr lang="en-US" altLang="zh-CN" sz="2800" kern="100" dirty="0">
                <a:latin typeface="Cambria Math"/>
                <a:ea typeface="华文细黑" panose="02010600040101010101" charset="-122"/>
                <a:cs typeface="Cambria Math"/>
              </a:rPr>
              <a:t>∃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en-US" altLang="zh-CN" sz="2800" kern="100" dirty="0" err="1">
                <a:latin typeface="宋体" pitchFamily="2" charset="-122"/>
                <a:ea typeface="华文细黑" panose="02010600040101010101" charset="-122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R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 err="1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3</a:t>
            </a:r>
            <a:r>
              <a:rPr lang="en-US" altLang="zh-CN" sz="2800" i="1" kern="100" dirty="0" err="1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871069" y="3995638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89206" y="4654277"/>
            <a:ext cx="11412000" cy="5539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真命题，</a:t>
            </a:r>
            <a:r>
              <a:rPr lang="en-US" altLang="zh-CN" sz="2800" i="1" dirty="0" err="1">
                <a:latin typeface="Times New Roman"/>
                <a:ea typeface="华文细黑" panose="02010600040101010101" charset="-122"/>
              </a:rPr>
              <a:t>x</a:t>
            </a:r>
            <a:r>
              <a:rPr lang="en-US" altLang="zh-CN" sz="2800" baseline="-25000" dirty="0" err="1">
                <a:latin typeface="Times New Roman"/>
                <a:ea typeface="华文细黑" panose="02010600040101010101" charset="-122"/>
              </a:rPr>
              <a:t>0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2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或</a:t>
            </a:r>
            <a:r>
              <a:rPr lang="en-US" altLang="zh-CN" sz="2800" i="1" dirty="0" err="1">
                <a:latin typeface="Times New Roman"/>
                <a:ea typeface="华文细黑" panose="02010600040101010101" charset="-122"/>
              </a:rPr>
              <a:t>x</a:t>
            </a:r>
            <a:r>
              <a:rPr lang="en-US" altLang="zh-CN" sz="2800" baseline="-25000" dirty="0" err="1">
                <a:latin typeface="Times New Roman"/>
                <a:ea typeface="华文细黑" panose="02010600040101010101" charset="-122"/>
              </a:rPr>
              <a:t>0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1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，都能使</a:t>
            </a:r>
            <a:r>
              <a:rPr lang="zh-CN" altLang="zh-CN" sz="2800" dirty="0" smtClean="0">
                <a:latin typeface="Times New Roman"/>
                <a:ea typeface="华文细黑" panose="02010600040101010101" charset="-122"/>
                <a:cs typeface="Times New Roman"/>
              </a:rPr>
              <a:t>等式</a:t>
            </a:r>
            <a:r>
              <a:rPr lang="en-US" altLang="zh-CN" sz="2800" dirty="0" smtClean="0">
                <a:latin typeface="Times New Roman"/>
                <a:ea typeface="华文细黑" panose="02010600040101010101" charset="-122"/>
                <a:cs typeface="Times New Roman"/>
              </a:rPr>
              <a:t>    </a:t>
            </a:r>
            <a:r>
              <a:rPr lang="zh-CN" altLang="zh-CN" sz="2800" dirty="0" smtClean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dirty="0" err="1">
                <a:latin typeface="Times New Roman"/>
                <a:ea typeface="华文细黑" panose="02010600040101010101" charset="-122"/>
              </a:rPr>
              <a:t>3</a:t>
            </a:r>
            <a:r>
              <a:rPr lang="en-US" altLang="zh-CN" sz="2800" i="1" dirty="0" err="1">
                <a:latin typeface="Times New Roman"/>
                <a:ea typeface="华文细黑" panose="02010600040101010101" charset="-122"/>
              </a:rPr>
              <a:t>x</a:t>
            </a:r>
            <a:r>
              <a:rPr lang="en-US" altLang="zh-CN" sz="2800" baseline="-25000" dirty="0" err="1">
                <a:latin typeface="Times New Roman"/>
                <a:ea typeface="华文细黑" panose="02010600040101010101" charset="-122"/>
              </a:rPr>
              <a:t>0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2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0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成立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63294" y="913721"/>
          <a:ext cx="457200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629" name="文档" r:id="rId1" imgW="464820" imgH="638810" progId="Word.Document.12">
                  <p:embed/>
                </p:oleObj>
              </mc:Choice>
              <mc:Fallback>
                <p:oleObj name="文档" r:id="rId1" imgW="464820" imgH="638810" progId="Word.Document.12">
                  <p:embed/>
                  <p:pic>
                    <p:nvPicPr>
                      <p:cNvPr id="0" name="图片 19062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163294" y="913721"/>
                        <a:ext cx="457200" cy="638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2354213" y="3907382"/>
          <a:ext cx="457200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630" name="文档" r:id="rId3" imgW="464820" imgH="638810" progId="Word.Document.12">
                  <p:embed/>
                </p:oleObj>
              </mc:Choice>
              <mc:Fallback>
                <p:oleObj name="文档" r:id="rId3" imgW="464820" imgH="638810" progId="Word.Document.12">
                  <p:embed/>
                  <p:pic>
                    <p:nvPicPr>
                      <p:cNvPr id="0" name="图片 19062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54213" y="3907382"/>
                        <a:ext cx="457200" cy="638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6093296" y="4663827"/>
          <a:ext cx="457200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631" name="文档" r:id="rId4" imgW="464820" imgH="638810" progId="Word.Document.12">
                  <p:embed/>
                </p:oleObj>
              </mc:Choice>
              <mc:Fallback>
                <p:oleObj name="文档" r:id="rId4" imgW="464820" imgH="638810" progId="Word.Document.12">
                  <p:embed/>
                  <p:pic>
                    <p:nvPicPr>
                      <p:cNvPr id="0" name="图片 19063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093296" y="4663827"/>
                        <a:ext cx="457200" cy="638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7" grpId="0" animBg="1"/>
      <p:bldP spid="27" grpId="1" animBg="1"/>
      <p:bldP spid="30" grpId="0" animBg="1"/>
      <p:bldP spid="30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053530"/>
            <a:ext cx="1141200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要判定全称命题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en-US" altLang="zh-CN" sz="2800" kern="100" dirty="0">
                <a:latin typeface="Cambria Math"/>
                <a:ea typeface="华文细黑" panose="02010600040101010101" charset="-122"/>
                <a:cs typeface="Cambria Math"/>
              </a:rPr>
              <a:t>∀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dirty="0" err="1">
                <a:latin typeface="宋体" pitchFamily="2" charset="-122"/>
                <a:ea typeface="华文细黑" panose="02010600040101010101" charset="-122"/>
                <a:cs typeface="Times New Roman"/>
              </a:rPr>
              <a:t>∈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是真命题，需要对集合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中每个元素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，证明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都成立；如果在集合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中找到一个元素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，使得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不成立，那么这个全称命题就是假命题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要判定特称命题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en-US" altLang="zh-CN" sz="2800" kern="100" dirty="0">
                <a:latin typeface="Cambria Math"/>
                <a:ea typeface="华文细黑" panose="02010600040101010101" charset="-122"/>
                <a:cs typeface="Cambria Math"/>
              </a:rPr>
              <a:t>∃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en-US" altLang="zh-CN" sz="2800" kern="100" dirty="0" err="1">
                <a:latin typeface="宋体" pitchFamily="2" charset="-122"/>
                <a:ea typeface="华文细黑" panose="02010600040101010101" charset="-122"/>
                <a:cs typeface="Times New Roman"/>
              </a:rPr>
              <a:t>∈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是真命题，只需在集合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中找到一个元素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，使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成立即可；如果在集合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中，使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成立的元素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不存在，那么这个特称命题就是假命题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341687" y="-26590"/>
            <a:ext cx="2598804" cy="880109"/>
            <a:chOff x="11613" y="920823"/>
            <a:chExt cx="1443037" cy="733424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 userDrawn="1"/>
          </p:nvSpPr>
          <p:spPr>
            <a:xfrm>
              <a:off x="94283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389206" y="45418"/>
            <a:ext cx="11412000" cy="125852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　判断下列命题的真假：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有一些奇函数的图象过原点；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712979" y="82798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89206" y="1448520"/>
            <a:ext cx="11412000" cy="12585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该命题中含有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有一些</a:t>
            </a:r>
            <a:r>
              <a:rPr lang="en-US" altLang="zh-CN" sz="2800" kern="100" spc="-7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kern="100" spc="-7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是特称命题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如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是奇函数</a:t>
            </a:r>
            <a:r>
              <a:rPr lang="zh-CN" altLang="zh-CN" sz="2800" kern="100" spc="-7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其图象过原点</a:t>
            </a:r>
            <a:r>
              <a:rPr lang="zh-CN" altLang="zh-CN" sz="2800" kern="100" spc="-7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故该命题是真命题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89206" y="2777530"/>
            <a:ext cx="1141200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(2)</a:t>
            </a:r>
            <a:r>
              <a:rPr lang="en-US" altLang="zh-CN" sz="2800" kern="100" dirty="0">
                <a:latin typeface="Cambria Math"/>
                <a:ea typeface="华文细黑" panose="02010600040101010101" charset="-122"/>
                <a:cs typeface="Cambria Math"/>
              </a:rPr>
              <a:t>∃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en-US" altLang="zh-CN" sz="2800" kern="100" dirty="0" err="1">
                <a:latin typeface="宋体" pitchFamily="2" charset="-122"/>
                <a:ea typeface="华文细黑" panose="02010600040101010101" charset="-122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R</a:t>
            </a:r>
            <a:r>
              <a:rPr lang="zh-CN" altLang="zh-CN" sz="2800" b="1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2    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1&lt;0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；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983374" y="2984415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89206" y="3624004"/>
            <a:ext cx="11412000" cy="29669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该命题是特称命题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18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8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故该命题是假命题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590056" y="2896159"/>
          <a:ext cx="457200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579" name="文档" r:id="rId1" imgW="464820" imgH="638810" progId="Word.Document.12">
                  <p:embed/>
                </p:oleObj>
              </mc:Choice>
              <mc:Fallback>
                <p:oleObj name="文档" r:id="rId1" imgW="464820" imgH="638810" progId="Word.Document.12">
                  <p:embed/>
                  <p:pic>
                    <p:nvPicPr>
                      <p:cNvPr id="0" name="图片 1915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90056" y="2896159"/>
                        <a:ext cx="457200" cy="638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23875" y="4402832"/>
          <a:ext cx="11144250" cy="155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580" name="文档" r:id="rId3" imgW="11151235" imgH="1558925" progId="Word.Document.12">
                  <p:embed/>
                </p:oleObj>
              </mc:Choice>
              <mc:Fallback>
                <p:oleObj name="文档" r:id="rId3" imgW="11151235" imgH="1558925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875" y="4402832"/>
                        <a:ext cx="11144250" cy="1552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7" grpId="0" animBg="1"/>
      <p:bldP spid="27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389206" y="1269554"/>
            <a:ext cx="1141200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(3)</a:t>
            </a:r>
            <a:r>
              <a:rPr lang="en-US" altLang="zh-CN" sz="2800" kern="100" dirty="0">
                <a:latin typeface="Cambria Math"/>
                <a:ea typeface="华文细黑" panose="02010600040101010101" charset="-122"/>
                <a:cs typeface="Cambria Math"/>
              </a:rPr>
              <a:t>∀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dirty="0" err="1">
                <a:latin typeface="宋体" pitchFamily="2" charset="-122"/>
                <a:ea typeface="华文细黑" panose="02010600040101010101" charset="-122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R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sin 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cos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 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dirty="0" smtClean="0">
                <a:latin typeface="宋体" pitchFamily="2" charset="-122"/>
                <a:ea typeface="华文细黑" panose="02010600040101010101" charset="-122"/>
                <a:cs typeface="Times New Roman"/>
              </a:rPr>
              <a:t>≤  </a:t>
            </a:r>
            <a:r>
              <a:rPr lang="en-US" altLang="zh-CN" sz="2800" kern="100" spc="-500" dirty="0" smtClean="0">
                <a:latin typeface="宋体" pitchFamily="2" charset="-122"/>
                <a:ea typeface="华文细黑" panose="02010600040101010101" charset="-122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343414" y="1476439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89206" y="2154128"/>
            <a:ext cx="11412000" cy="23637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该命题是全称命题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7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395589" y="1387624"/>
          <a:ext cx="542925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581" name="文档" r:id="rId1" imgW="551815" imgH="638810" progId="Word.Document.12">
                  <p:embed/>
                </p:oleObj>
              </mc:Choice>
              <mc:Fallback>
                <p:oleObj name="文档" r:id="rId1" imgW="551815" imgH="638810" progId="Word.Document.12">
                  <p:embed/>
                  <p:pic>
                    <p:nvPicPr>
                      <p:cNvPr id="0" name="图片 1925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395589" y="1387624"/>
                        <a:ext cx="542925" cy="638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23875" y="2892574"/>
          <a:ext cx="11144250" cy="161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582" name="文档" r:id="rId3" imgW="11151235" imgH="1629410" progId="Word.Document.12">
                  <p:embed/>
                </p:oleObj>
              </mc:Choice>
              <mc:Fallback>
                <p:oleObj name="文档" r:id="rId3" imgW="11151235" imgH="1629410" progId="Word.Document.12">
                  <p:embed/>
                  <p:pic>
                    <p:nvPicPr>
                      <p:cNvPr id="0" name="图片 1925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875" y="2892574"/>
                        <a:ext cx="11144250" cy="1619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7558" y="-26590"/>
            <a:ext cx="12143880" cy="648072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848" y="58313"/>
            <a:ext cx="1214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类型三　利用全称命题和特称命题求参数的值或取值范围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89206" y="631007"/>
            <a:ext cx="11412000" cy="128122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43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　已知下列命题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为真命题，求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的取值范围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3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命题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：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1&gt;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；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170040" y="143795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89206" y="2077542"/>
            <a:ext cx="7920000" cy="5539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dirty="0">
                <a:latin typeface="宋体" pitchFamily="2" charset="-122"/>
                <a:ea typeface="华文细黑" panose="02010600040101010101" charset="-122"/>
                <a:cs typeface="Times New Roman"/>
              </a:rPr>
              <a:t>∵</a:t>
            </a:r>
            <a:r>
              <a:rPr lang="en-US" altLang="zh-CN" sz="2800" i="1" dirty="0">
                <a:latin typeface="Times New Roman"/>
                <a:ea typeface="华文细黑" panose="02010600040101010101" charset="-122"/>
              </a:rPr>
              <a:t>x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1&gt;</a:t>
            </a:r>
            <a:r>
              <a:rPr lang="en-US" altLang="zh-CN" sz="2800" i="1" dirty="0">
                <a:latin typeface="Times New Roman"/>
                <a:ea typeface="华文细黑" panose="02010600040101010101" charset="-122"/>
              </a:rPr>
              <a:t>x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dirty="0">
                <a:latin typeface="宋体" pitchFamily="2" charset="-122"/>
                <a:ea typeface="华文细黑" panose="02010600040101010101" charset="-122"/>
                <a:cs typeface="Times New Roman"/>
              </a:rPr>
              <a:t>∴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1&gt;0(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此式恒成立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)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dirty="0">
                <a:latin typeface="宋体" pitchFamily="2" charset="-122"/>
                <a:ea typeface="华文细黑" panose="02010600040101010101" charset="-122"/>
                <a:cs typeface="Times New Roman"/>
              </a:rPr>
              <a:t>∴</a:t>
            </a:r>
            <a:r>
              <a:rPr lang="en-US" altLang="zh-CN" sz="2800" i="1" dirty="0" err="1">
                <a:latin typeface="Times New Roman"/>
                <a:ea typeface="华文细黑" panose="02010600040101010101" charset="-122"/>
              </a:rPr>
              <a:t>x</a:t>
            </a:r>
            <a:r>
              <a:rPr lang="en-US" altLang="zh-CN" sz="2800" dirty="0" err="1">
                <a:latin typeface="宋体" pitchFamily="2" charset="-122"/>
                <a:ea typeface="华文细黑" panose="02010600040101010101" charset="-122"/>
                <a:cs typeface="Times New Roman"/>
              </a:rPr>
              <a:t>∈</a:t>
            </a:r>
            <a:r>
              <a:rPr lang="en-US" altLang="zh-CN" sz="2800" b="1" dirty="0" err="1">
                <a:latin typeface="Times New Roman"/>
                <a:ea typeface="华文细黑" panose="02010600040101010101" charset="-122"/>
              </a:rPr>
              <a:t>R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89206" y="2671972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43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命题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：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5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6&gt;0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；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15086" y="2878857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89206" y="3527971"/>
            <a:ext cx="7920000" cy="12812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43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∵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5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6&gt;0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2)(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3)&gt;0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3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&gt;3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&lt;2.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89206" y="4868071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43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命题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sin 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&gt;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cos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 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685817" y="5074956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89206" y="5724070"/>
            <a:ext cx="7920000" cy="82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dirty="0">
              <a:latin typeface="Times New Roman"/>
              <a:ea typeface="华文细黑" panose="02010600040101010101" charset="-122"/>
              <a:cs typeface="Times New Roman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20700" y="5652120"/>
          <a:ext cx="1115060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572" name="文档" r:id="rId1" imgW="11151235" imgH="1029970" progId="Word.Document.12">
                  <p:embed/>
                </p:oleObj>
              </mc:Choice>
              <mc:Fallback>
                <p:oleObj name="文档" r:id="rId1" imgW="11151235" imgH="1029970" progId="Word.Document.12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0700" y="5652120"/>
                        <a:ext cx="11150600" cy="102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7" grpId="0" animBg="1"/>
      <p:bldP spid="27" grpId="1" animBg="1"/>
      <p:bldP spid="30" grpId="0" animBg="1"/>
      <p:bldP spid="30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308999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已知含量词的命题真假求参数的取值范围，实质上是对命题意义的考查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解决此类问题，一定要辨清参数，恰当选取主元，合理确定解题思路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解决此类问题的关键是根据含量词命题的真假转化为相关数学知识，利用函数、方程、不等式等知识求解参数的取值范围，解题过程中要注意变量取值范围的限制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341687" y="-26590"/>
            <a:ext cx="2598804" cy="880109"/>
            <a:chOff x="11613" y="920823"/>
            <a:chExt cx="1443037" cy="733424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 userDrawn="1"/>
          </p:nvSpPr>
          <p:spPr>
            <a:xfrm>
              <a:off x="94283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89206" y="333450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　若方程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中至少有一个方程有实根，求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的取值范围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9206" y="1836093"/>
            <a:ext cx="11412000" cy="41734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由方程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无实根，可知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4&lt;0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，即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&lt;4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，即－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2&lt;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&lt;2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6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由方程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无实根，可知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16&lt;0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，即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&lt;16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，即－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4&lt;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&lt;4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8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93346" y="1185958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23875" y="2668815"/>
          <a:ext cx="1114425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07" name="文档" r:id="rId3" imgW="11151235" imgH="801370" progId="Word.Document.12">
                  <p:embed/>
                </p:oleObj>
              </mc:Choice>
              <mc:Fallback>
                <p:oleObj name="文档" r:id="rId3" imgW="11151235" imgH="801370" progId="Word.Document.12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875" y="2668815"/>
                        <a:ext cx="11144250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23875" y="4026673"/>
          <a:ext cx="9991725" cy="214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08" name="文档" r:id="rId5" imgW="9997440" imgH="2144395" progId="Word.Document.12">
                  <p:embed/>
                </p:oleObj>
              </mc:Choice>
              <mc:Fallback>
                <p:oleObj name="文档" r:id="rId5" imgW="9997440" imgH="2144395" progId="Word.Document.12">
                  <p:embed/>
                  <p:pic>
                    <p:nvPicPr>
                      <p:cNvPr id="0" name="图片 1946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875" y="4026673"/>
                        <a:ext cx="9991725" cy="2143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0"/>
          <p:cNvSpPr txBox="1"/>
          <p:nvPr/>
        </p:nvSpPr>
        <p:spPr>
          <a:xfrm>
            <a:off x="4303690" y="2905937"/>
            <a:ext cx="3583033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000" b="1" spc="600" dirty="0">
                <a:solidFill>
                  <a:srgbClr val="FFFF00"/>
                </a:solidFill>
                <a:latin typeface="+mj-ea"/>
                <a:ea typeface="+mj-ea"/>
              </a:rPr>
              <a:t>当堂训练</a:t>
            </a:r>
            <a:endParaRPr lang="zh-CN" altLang="en-US" sz="6000" b="1" spc="6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solidFill>
                <a:srgbClr val="0000FF"/>
              </a:solidFill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9206" y="912554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下列命题中，不是全称命题的是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任何一个实数乘以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都等于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自然数都是正整数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每一个向量都有大小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D.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一定存在没有最大值的二次函数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9206" y="4397513"/>
            <a:ext cx="7809090" cy="5539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D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选项是特称命题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24425" y="1128578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220955" y="1128578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1133" y="3601313"/>
            <a:ext cx="720000" cy="72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anose="02010600040101010101" charset="-122"/>
                <a:ea typeface="华文细黑" panose="02010600040101010101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21" grpId="0"/>
      <p:bldP spid="21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solidFill>
                <a:srgbClr val="0000FF"/>
              </a:solidFill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3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3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3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3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9206" y="909514"/>
            <a:ext cx="1141200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命题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：</a:t>
            </a:r>
            <a:r>
              <a:rPr lang="en-US" altLang="zh-CN" sz="2800" kern="100" dirty="0">
                <a:latin typeface="Cambria Math"/>
                <a:ea typeface="华文细黑" panose="02010600040101010101" charset="-122"/>
                <a:cs typeface="Cambria Math"/>
              </a:rPr>
              <a:t>∃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dirty="0" err="1">
                <a:latin typeface="宋体" pitchFamily="2" charset="-122"/>
                <a:ea typeface="华文细黑" panose="02010600040101010101" charset="-122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3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&lt;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；命题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q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：</a:t>
            </a:r>
            <a:r>
              <a:rPr lang="en-US" altLang="zh-CN" sz="2800" kern="100" dirty="0">
                <a:latin typeface="Cambria Math"/>
                <a:ea typeface="华文细黑" panose="02010600040101010101" charset="-122"/>
                <a:cs typeface="Cambria Math"/>
              </a:rPr>
              <a:t>∀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∈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1)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∪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，＋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∞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，函数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log</a:t>
            </a:r>
            <a:r>
              <a:rPr lang="en-US" altLang="zh-CN" sz="2800" i="1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的图象过点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，则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A.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假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q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真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		</a:t>
            </a:r>
            <a:r>
              <a:rPr lang="en-US" altLang="zh-CN" sz="2800" kern="100" dirty="0" err="1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B.</a:t>
            </a:r>
            <a:r>
              <a:rPr lang="en-US" altLang="zh-CN" sz="2800" i="1" kern="100" dirty="0" err="1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真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q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假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C.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假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q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假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		</a:t>
            </a:r>
            <a:r>
              <a:rPr lang="en-US" altLang="zh-CN" sz="2800" kern="100" dirty="0" err="1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D.</a:t>
            </a:r>
            <a:r>
              <a:rPr lang="en-US" altLang="zh-CN" sz="2800" i="1" kern="100" dirty="0" err="1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真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q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真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9206" y="3740459"/>
            <a:ext cx="11412000" cy="13339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∵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3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&lt;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1)&lt;0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&lt;0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或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0&lt;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&lt;1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，故命题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为假命题，易知命题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q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为真命题，故选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879182" y="178107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975712" y="178107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2083" y="2357136"/>
            <a:ext cx="720000" cy="72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anose="02010600040101010101" charset="-122"/>
                <a:ea typeface="华文细黑" panose="02010600040101010101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7" grpId="0"/>
      <p:bldP spid="1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>
            <a:off x="4151390" y="3730194"/>
            <a:ext cx="36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hlinkClick r:id="rId1" action="ppaction://hlinksldjump"/>
          </p:cNvPr>
          <p:cNvSpPr txBox="1"/>
          <p:nvPr/>
        </p:nvSpPr>
        <p:spPr>
          <a:xfrm>
            <a:off x="4186098" y="3146178"/>
            <a:ext cx="3532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题型探究</a:t>
            </a:r>
            <a:endParaRPr lang="zh-CN" altLang="en-US" sz="32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4151390" y="2724001"/>
            <a:ext cx="36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hlinkClick r:id="rId2" action="ppaction://hlinksldjump"/>
          </p:cNvPr>
          <p:cNvSpPr txBox="1"/>
          <p:nvPr/>
        </p:nvSpPr>
        <p:spPr>
          <a:xfrm>
            <a:off x="4186098" y="2143175"/>
            <a:ext cx="3532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问题导学</a:t>
            </a:r>
            <a:endParaRPr lang="zh-CN" altLang="en-US" sz="32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733675" cy="795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396912"/>
            <a:ext cx="2733675" cy="400110"/>
          </a:xfrm>
          <a:prstGeom prst="rect">
            <a:avLst/>
          </a:prstGeom>
          <a:solidFill>
            <a:schemeClr val="accent6">
              <a:lumMod val="75000"/>
              <a:alpha val="5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151390" y="4736388"/>
            <a:ext cx="36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hlinkClick r:id="rId4" action="ppaction://hlinksldjump"/>
          </p:cNvPr>
          <p:cNvSpPr txBox="1"/>
          <p:nvPr/>
        </p:nvSpPr>
        <p:spPr>
          <a:xfrm>
            <a:off x="4186098" y="4144765"/>
            <a:ext cx="3532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当堂训练</a:t>
            </a:r>
            <a:endParaRPr lang="zh-CN" altLang="en-US" sz="32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solidFill>
                <a:srgbClr val="0000FF"/>
              </a:solidFill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89206" y="621482"/>
            <a:ext cx="1141200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已知函数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，若命题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存在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∈</a:t>
            </a:r>
            <a:r>
              <a:rPr lang="en-US" altLang="zh-CN" sz="2800" kern="100" dirty="0">
                <a:latin typeface="Times New Roman" pitchFamily="18" charset="0"/>
                <a:ea typeface="华文细黑" panose="02010600040101010101" charset="-122"/>
                <a:cs typeface="Times New Roman" pitchFamily="18" charset="0"/>
              </a:rPr>
              <a:t>[</a:t>
            </a:r>
            <a:r>
              <a:rPr lang="en-US" altLang="zh-CN" sz="2800" i="1" kern="100" dirty="0">
                <a:latin typeface="Times New Roman" pitchFamily="18" charset="0"/>
                <a:ea typeface="华文细黑" panose="02010600040101010101" charset="-122"/>
                <a:cs typeface="Times New Roman" pitchFamily="18" charset="0"/>
              </a:rPr>
              <a:t>a</a:t>
            </a:r>
            <a:r>
              <a:rPr lang="zh-CN" altLang="zh-CN" sz="2800" kern="100" dirty="0">
                <a:latin typeface="Times New Roman" pitchFamily="18" charset="0"/>
                <a:ea typeface="华文细黑" panose="02010600040101010101" charset="-122"/>
                <a:cs typeface="Times New Roman" pitchFamily="18" charset="0"/>
              </a:rPr>
              <a:t>，</a:t>
            </a:r>
            <a:r>
              <a:rPr lang="en-US" altLang="zh-CN" sz="2800" i="1" kern="100" dirty="0">
                <a:latin typeface="Times New Roman" pitchFamily="18" charset="0"/>
                <a:ea typeface="华文细黑" panose="02010600040101010101" charset="-122"/>
                <a:cs typeface="Times New Roman" pitchFamily="18" charset="0"/>
              </a:rPr>
              <a:t>b</a:t>
            </a:r>
            <a:r>
              <a:rPr lang="en-US" altLang="zh-CN" sz="2800" kern="100" dirty="0">
                <a:latin typeface="Times New Roman" pitchFamily="18" charset="0"/>
                <a:ea typeface="华文细黑" panose="02010600040101010101" charset="-122"/>
                <a:cs typeface="Times New Roman" pitchFamily="18" charset="0"/>
              </a:rPr>
              <a:t>]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且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&lt;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，使得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)&gt;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为真命题，则下列结论一定成立的是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A.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dirty="0" err="1">
                <a:latin typeface="宋体" pitchFamily="2" charset="-122"/>
                <a:ea typeface="华文细黑" panose="02010600040101010101" charset="-122"/>
                <a:cs typeface="Times New Roman"/>
              </a:rPr>
              <a:t>≥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            </a:t>
            </a:r>
            <a:r>
              <a:rPr lang="en-US" altLang="zh-CN" sz="2800" kern="100" dirty="0" err="1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B.</a:t>
            </a:r>
            <a:r>
              <a:rPr lang="en-US" altLang="zh-CN" sz="2800" i="1" kern="100" dirty="0" err="1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&lt;0              </a:t>
            </a:r>
            <a:r>
              <a:rPr lang="en-US" altLang="zh-CN" sz="2800" kern="100" dirty="0" err="1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C.</a:t>
            </a:r>
            <a:r>
              <a:rPr lang="en-US" altLang="zh-CN" sz="2800" i="1" kern="100" dirty="0" err="1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en-US" altLang="zh-CN" sz="2800" kern="100" dirty="0" err="1">
                <a:latin typeface="宋体" pitchFamily="2" charset="-122"/>
                <a:ea typeface="华文细黑" panose="02010600040101010101" charset="-122"/>
                <a:cs typeface="Times New Roman"/>
              </a:rPr>
              <a:t>≤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            </a:t>
            </a:r>
            <a:r>
              <a:rPr lang="en-US" altLang="zh-CN" sz="2800" kern="100" dirty="0" err="1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D.</a:t>
            </a:r>
            <a:r>
              <a:rPr lang="en-US" altLang="zh-CN" sz="2800" i="1" kern="100" dirty="0" err="1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&gt;1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89206" y="2781722"/>
            <a:ext cx="11412000" cy="27084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函数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的图象如图所示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：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由图可知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在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∞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上为减函数，在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，＋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∞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上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为增函数，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要满足存在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∈</a:t>
            </a:r>
            <a:r>
              <a:rPr lang="en-US" altLang="zh-CN" sz="2800" kern="100" dirty="0">
                <a:latin typeface="Times New Roman" pitchFamily="18" charset="0"/>
                <a:ea typeface="华文细黑" panose="02010600040101010101" charset="-122"/>
                <a:cs typeface="Times New Roman" pitchFamily="18" charset="0"/>
              </a:rPr>
              <a:t>[</a:t>
            </a:r>
            <a:r>
              <a:rPr lang="en-US" altLang="zh-CN" sz="2800" i="1" kern="100" dirty="0">
                <a:latin typeface="Times New Roman" pitchFamily="18" charset="0"/>
                <a:ea typeface="华文细黑" panose="02010600040101010101" charset="-122"/>
                <a:cs typeface="Times New Roman" pitchFamily="18" charset="0"/>
              </a:rPr>
              <a:t>a</a:t>
            </a:r>
            <a:r>
              <a:rPr lang="zh-CN" altLang="zh-CN" sz="2800" kern="100" dirty="0">
                <a:latin typeface="Times New Roman" pitchFamily="18" charset="0"/>
                <a:ea typeface="华文细黑" panose="02010600040101010101" charset="-122"/>
                <a:cs typeface="Times New Roman" pitchFamily="18" charset="0"/>
              </a:rPr>
              <a:t>，</a:t>
            </a:r>
            <a:r>
              <a:rPr lang="en-US" altLang="zh-CN" sz="2800" i="1" kern="100" dirty="0">
                <a:latin typeface="Times New Roman" pitchFamily="18" charset="0"/>
                <a:ea typeface="华文细黑" panose="02010600040101010101" charset="-122"/>
                <a:cs typeface="Times New Roman" pitchFamily="18" charset="0"/>
              </a:rPr>
              <a:t>b</a:t>
            </a:r>
            <a:r>
              <a:rPr lang="en-US" altLang="zh-CN" sz="2800" kern="100" dirty="0">
                <a:latin typeface="Times New Roman" pitchFamily="18" charset="0"/>
                <a:ea typeface="华文细黑" panose="02010600040101010101" charset="-122"/>
                <a:cs typeface="Times New Roman" pitchFamily="18" charset="0"/>
              </a:rPr>
              <a:t>]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且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&lt;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使得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)&gt;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为真命题，则必有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&lt;0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，故选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341815" y="1493040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438345" y="1493040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566894" y="2031004"/>
            <a:ext cx="720000" cy="72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anose="02010600040101010101" charset="-122"/>
                <a:ea typeface="华文细黑" panose="02010600040101010101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pic>
        <p:nvPicPr>
          <p:cNvPr id="27" name="图片 26" descr="F:\2017赵瑊\同步\数学 人A2-1\word\1-11.TIF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3070" y="2967197"/>
            <a:ext cx="3498135" cy="23691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26" grpId="0"/>
      <p:bldP spid="26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0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solidFill>
                <a:srgbClr val="0000FF"/>
              </a:solidFill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9206" y="1557586"/>
            <a:ext cx="1141200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特称命题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en-US" altLang="zh-CN" sz="2800" kern="100" dirty="0">
                <a:latin typeface="Cambria Math"/>
                <a:ea typeface="华文细黑" panose="02010600040101010101" charset="-122"/>
                <a:cs typeface="Cambria Math"/>
              </a:rPr>
              <a:t>∃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en-US" altLang="zh-CN" sz="2800" kern="100" dirty="0" err="1">
                <a:latin typeface="宋体" pitchFamily="2" charset="-122"/>
                <a:ea typeface="华文细黑" panose="02010600040101010101" charset="-122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R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≤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是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____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命题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.(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填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真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或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假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9206" y="3163852"/>
            <a:ext cx="11412000" cy="5539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不存在任何实数，使得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|</a:t>
            </a:r>
            <a:r>
              <a:rPr lang="en-US" altLang="zh-CN" sz="2800" i="1" dirty="0">
                <a:latin typeface="Times New Roman"/>
                <a:ea typeface="华文细黑" panose="02010600040101010101" charset="-122"/>
              </a:rPr>
              <a:t>x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|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2</a:t>
            </a:r>
            <a:r>
              <a:rPr lang="en-US" altLang="zh-CN" sz="2800" dirty="0">
                <a:latin typeface="宋体" pitchFamily="2" charset="-122"/>
                <a:ea typeface="华文细黑" panose="02010600040101010101" charset="-122"/>
                <a:cs typeface="Times New Roman"/>
              </a:rPr>
              <a:t>≤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0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，所以是假命题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2951" y="2493690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489481" y="2493690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228114" y="165454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假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26" grpId="0"/>
      <p:bldP spid="26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solidFill>
                <a:srgbClr val="0000FF"/>
              </a:solidFill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9206" y="1197546"/>
            <a:ext cx="11412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5.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若命题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en-US" altLang="zh-CN" sz="2800" kern="100" dirty="0">
                <a:latin typeface="Cambria Math"/>
                <a:ea typeface="华文细黑" panose="02010600040101010101" charset="-122"/>
                <a:cs typeface="Cambria Math"/>
              </a:rPr>
              <a:t>∃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en-US" altLang="zh-CN" sz="2800" kern="100" dirty="0" err="1">
                <a:latin typeface="宋体" pitchFamily="2" charset="-122"/>
                <a:ea typeface="华文细黑" panose="02010600040101010101" charset="-122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R</a:t>
            </a:r>
            <a:r>
              <a:rPr lang="zh-CN" altLang="zh-CN" sz="2800" kern="100" spc="-300" dirty="0" smtClean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mx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3&lt;0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为假命题</a:t>
            </a:r>
            <a:r>
              <a:rPr lang="zh-CN" altLang="zh-CN" sz="2800" kern="100" spc="-3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则实数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的取值范围是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_______.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9206" y="2731804"/>
            <a:ext cx="11412000" cy="198616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由已知得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en-US" altLang="zh-CN" sz="2800" kern="100" dirty="0">
                <a:latin typeface="Cambria Math"/>
                <a:ea typeface="华文细黑" panose="02010600040101010101" charset="-122"/>
                <a:cs typeface="Cambria Math"/>
              </a:rPr>
              <a:t>∀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dirty="0" err="1">
                <a:latin typeface="宋体" pitchFamily="2" charset="-122"/>
                <a:ea typeface="华文细黑" panose="02010600040101010101" charset="-122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R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3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为真命题，则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Δ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3)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8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12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≤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，解得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 err="1">
                <a:latin typeface="宋体" pitchFamily="2" charset="-122"/>
                <a:ea typeface="华文细黑" panose="02010600040101010101" charset="-122"/>
                <a:cs typeface="Times New Roman"/>
              </a:rPr>
              <a:t>≤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en-US" altLang="zh-CN" sz="2800" kern="100" dirty="0" err="1">
                <a:latin typeface="宋体" pitchFamily="2" charset="-122"/>
                <a:ea typeface="华文细黑" panose="02010600040101010101" charset="-122"/>
                <a:cs typeface="Times New Roman"/>
              </a:rPr>
              <a:t>≤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6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，即实数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的取值范围是</a:t>
            </a:r>
            <a:r>
              <a:rPr lang="en-US" altLang="zh-CN" sz="2800" kern="100" dirty="0">
                <a:latin typeface="IPAPANNEW"/>
                <a:ea typeface="华文细黑" panose="02010600040101010101" charset="-122"/>
                <a:cs typeface="Times New Roman"/>
              </a:rPr>
              <a:t>[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6</a:t>
            </a:r>
            <a:r>
              <a:rPr lang="en-US" altLang="zh-CN" sz="2800" kern="100" dirty="0">
                <a:latin typeface="IPAPANNEW"/>
                <a:ea typeface="华文细黑" panose="02010600040101010101" charset="-122"/>
                <a:cs typeface="Times New Roman"/>
              </a:rPr>
              <a:t>].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01305" y="206164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797835" y="206164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09971" y="1927151"/>
            <a:ext cx="11432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IPAPANNEW"/>
                <a:ea typeface="华文细黑" panose="02010600040101010101" charset="-122"/>
                <a:cs typeface="Times New Roman"/>
              </a:rPr>
              <a:t>[</a:t>
            </a:r>
            <a:r>
              <a:rPr lang="en-US" altLang="zh-CN" sz="28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</a:rPr>
              <a:t>2</a:t>
            </a:r>
            <a:r>
              <a:rPr lang="zh-CN" altLang="zh-CN" sz="28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</a:rPr>
              <a:t>6</a:t>
            </a:r>
            <a:r>
              <a:rPr lang="en-US" altLang="zh-CN" sz="2800" dirty="0">
                <a:solidFill>
                  <a:srgbClr val="C00000"/>
                </a:solidFill>
                <a:latin typeface="IPAPANNEW"/>
                <a:ea typeface="华文细黑" panose="02010600040101010101" charset="-122"/>
                <a:cs typeface="Times New Roman"/>
              </a:rPr>
              <a:t>]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637409" y="1317551"/>
          <a:ext cx="463550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591" name="文档" r:id="rId6" imgW="464820" imgH="629285" progId="Word.Document.12">
                  <p:embed/>
                </p:oleObj>
              </mc:Choice>
              <mc:Fallback>
                <p:oleObj name="文档" r:id="rId6" imgW="464820" imgH="629285" progId="Word.Document.12">
                  <p:embed/>
                  <p:pic>
                    <p:nvPicPr>
                      <p:cNvPr id="0" name="图片 19559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637409" y="1317551"/>
                        <a:ext cx="463550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24" grpId="0"/>
      <p:bldP spid="24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341687" y="-26590"/>
            <a:ext cx="2598804" cy="880109"/>
            <a:chOff x="11613" y="920823"/>
            <a:chExt cx="1443037" cy="733424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 userDrawn="1"/>
          </p:nvSpPr>
          <p:spPr>
            <a:xfrm>
              <a:off x="94283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规律与方法</a:t>
              </a:r>
              <a:endParaRPr lang="zh-CN" altLang="en-US" sz="3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389206" y="909514"/>
            <a:ext cx="1141200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判断全称命题的关键：一是先判断是不是命题；二是看是否含有全称量词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判定全称命题的真假的方法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定义法：对给定的集合的每一个元素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都为真；代入法：在给定的集合内找出一个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，使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为假，则全称命题为假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判定特称命题真假的方法：代入法，在给定的集合中找到一个元素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，使命题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为真，否则命题为假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pic>
        <p:nvPicPr>
          <p:cNvPr id="7" name="图片 6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10"/>
          <p:cNvSpPr txBox="1"/>
          <p:nvPr/>
        </p:nvSpPr>
        <p:spPr>
          <a:xfrm>
            <a:off x="4310102" y="2905937"/>
            <a:ext cx="3570209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000" b="1" spc="600" dirty="0" smtClean="0">
                <a:solidFill>
                  <a:srgbClr val="FFFF00"/>
                </a:solidFill>
                <a:latin typeface="+mj-ea"/>
                <a:ea typeface="+mj-ea"/>
              </a:rPr>
              <a:t>问题导学</a:t>
            </a:r>
            <a:endParaRPr lang="zh-CN" altLang="en-US" sz="6000" b="1" spc="6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47664" y="619016"/>
            <a:ext cx="1800000" cy="86175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思考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itchFamily="18" charset="0"/>
                <a:ea typeface="华文细黑" panose="02010600040101010101" charset="-122"/>
                <a:cs typeface="Times New Roman" pitchFamily="18" charset="0"/>
              </a:rPr>
              <a:t>　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558" y="-26590"/>
            <a:ext cx="12143880" cy="648072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848" y="58313"/>
            <a:ext cx="1214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知识点一　全称量词、全称命题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74" y="826965"/>
            <a:ext cx="936104" cy="12322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1647664" y="1324390"/>
            <a:ext cx="10080000" cy="193281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观察下面的两个语句，思考下列问题：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：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en-US" altLang="zh-CN" sz="2800" kern="100" dirty="0" err="1">
                <a:latin typeface="宋体" pitchFamily="2" charset="-122"/>
                <a:ea typeface="华文细黑" panose="02010600040101010101" charset="-122"/>
                <a:cs typeface="Times New Roman"/>
              </a:rPr>
              <a:t>≤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5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；</a:t>
            </a:r>
            <a:r>
              <a:rPr lang="en-US" altLang="zh-CN" sz="2800" i="1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Q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：对所有的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en-US" altLang="zh-CN" sz="2800" kern="100" dirty="0" err="1">
                <a:latin typeface="宋体" pitchFamily="2" charset="-122"/>
                <a:ea typeface="华文细黑" panose="02010600040101010101" charset="-122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R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en-US" altLang="zh-CN" sz="2800" kern="100" dirty="0" err="1">
                <a:latin typeface="宋体" pitchFamily="2" charset="-122"/>
                <a:ea typeface="华文细黑" panose="02010600040101010101" charset="-122"/>
                <a:cs typeface="Times New Roman"/>
              </a:rPr>
              <a:t>≤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5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(1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上面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的两个语句是命题吗？二者之间有什么关系？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47664" y="3284512"/>
            <a:ext cx="10080000" cy="12585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语</a:t>
            </a:r>
            <a:r>
              <a:rPr lang="zh-CN" altLang="zh-CN" sz="2800" kern="100" spc="-70" dirty="0">
                <a:latin typeface="Times New Roman"/>
                <a:ea typeface="华文细黑" panose="02010600040101010101" charset="-122"/>
                <a:cs typeface="Times New Roman"/>
              </a:rPr>
              <a:t>句</a:t>
            </a:r>
            <a:r>
              <a:rPr lang="en-US" altLang="zh-CN" sz="2800" i="1" kern="100" spc="-7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spc="-70" dirty="0">
                <a:latin typeface="Times New Roman"/>
                <a:ea typeface="华文细黑" panose="02010600040101010101" charset="-122"/>
                <a:cs typeface="Times New Roman"/>
              </a:rPr>
              <a:t>无法判断真假，不是命题；语句</a:t>
            </a:r>
            <a:r>
              <a:rPr lang="en-US" altLang="zh-CN" sz="2800" i="1" kern="100" spc="-7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Q</a:t>
            </a:r>
            <a:r>
              <a:rPr lang="zh-CN" altLang="zh-CN" sz="2800" kern="100" spc="-70" dirty="0">
                <a:latin typeface="Times New Roman"/>
                <a:ea typeface="华文细黑" panose="02010600040101010101" charset="-122"/>
                <a:cs typeface="Times New Roman"/>
              </a:rPr>
              <a:t>在语句</a:t>
            </a:r>
            <a:r>
              <a:rPr lang="en-US" altLang="zh-CN" sz="2800" i="1" kern="100" spc="-7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spc="-70" dirty="0">
                <a:latin typeface="Times New Roman"/>
                <a:ea typeface="华文细黑" panose="02010600040101010101" charset="-122"/>
                <a:cs typeface="Times New Roman"/>
              </a:rPr>
              <a:t>的基础上增加了</a:t>
            </a:r>
            <a:r>
              <a:rPr lang="en-US" altLang="zh-CN" sz="2800" kern="100" spc="-7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zh-CN" altLang="zh-CN" sz="2800" kern="100" spc="-70" dirty="0">
                <a:latin typeface="Times New Roman"/>
                <a:ea typeface="华文细黑" panose="02010600040101010101" charset="-122"/>
                <a:cs typeface="Times New Roman"/>
              </a:rPr>
              <a:t>所有的</a:t>
            </a:r>
            <a:r>
              <a:rPr lang="en-US" altLang="zh-CN" sz="2800" kern="100" spc="-7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kern="100" spc="-70" dirty="0">
                <a:latin typeface="Times New Roman"/>
                <a:ea typeface="华文细黑" panose="02010600040101010101" charset="-122"/>
                <a:cs typeface="Times New Roman"/>
              </a:rPr>
              <a:t>，可以判断真假，是命题</a:t>
            </a:r>
            <a:r>
              <a:rPr lang="en-US" altLang="zh-CN" sz="2800" kern="100" spc="-7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 spc="-70" dirty="0">
                <a:latin typeface="Times New Roman"/>
                <a:ea typeface="华文细黑" panose="02010600040101010101" charset="-122"/>
                <a:cs typeface="Times New Roman"/>
              </a:rPr>
              <a:t>语句</a:t>
            </a:r>
            <a:r>
              <a:rPr lang="en-US" altLang="zh-CN" sz="2800" i="1" kern="100" spc="-7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spc="-70" dirty="0">
                <a:latin typeface="Times New Roman"/>
                <a:ea typeface="华文细黑" panose="02010600040101010101" charset="-122"/>
                <a:cs typeface="Times New Roman"/>
              </a:rPr>
              <a:t>是命题</a:t>
            </a:r>
            <a:r>
              <a:rPr lang="en-US" altLang="zh-CN" sz="2800" i="1" kern="100" spc="-7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Q</a:t>
            </a:r>
            <a:r>
              <a:rPr lang="zh-CN" altLang="zh-CN" sz="2800" kern="100" spc="-70" dirty="0">
                <a:latin typeface="Times New Roman"/>
                <a:ea typeface="华文细黑" panose="02010600040101010101" charset="-122"/>
                <a:cs typeface="Times New Roman"/>
              </a:rPr>
              <a:t>中的一部分</a:t>
            </a:r>
            <a:r>
              <a:rPr lang="en-US" altLang="zh-CN" sz="2800" kern="100" spc="-7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spc="-7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247287" y="2675806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47664" y="4578508"/>
            <a:ext cx="10080000" cy="65528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常见的全称量词有哪些？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至少写出五个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47664" y="5349545"/>
            <a:ext cx="10080000" cy="12585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常见的全称量词有</a:t>
            </a:r>
            <a:r>
              <a:rPr lang="zh-CN" altLang="zh-CN" sz="2800" kern="100" spc="-600" dirty="0">
                <a:latin typeface="Times New Roman"/>
                <a:ea typeface="华文细黑" panose="02010600040101010101" charset="-122"/>
                <a:cs typeface="Times New Roman"/>
              </a:rPr>
              <a:t>：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任意一个</a:t>
            </a:r>
            <a:r>
              <a:rPr lang="en-US" altLang="zh-CN" sz="2800" kern="100" spc="-6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一切</a:t>
            </a:r>
            <a:r>
              <a:rPr lang="en-US" altLang="zh-CN" sz="2800" kern="100" spc="-6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每一个</a:t>
            </a:r>
            <a:r>
              <a:rPr lang="en-US" altLang="zh-CN" sz="2800" kern="100" spc="-6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任给</a:t>
            </a:r>
            <a:r>
              <a:rPr lang="en-US" altLang="zh-CN" sz="2800" kern="100" spc="-600" dirty="0" smtClean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en-US" altLang="zh-CN" sz="2800" kern="100" dirty="0" smtClean="0">
                <a:latin typeface="宋体" pitchFamily="2" charset="-122"/>
                <a:ea typeface="华文细黑" panose="02010600040101010101" charset="-122"/>
                <a:cs typeface="Times New Roman"/>
              </a:rPr>
              <a:t> “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所有的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凡是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等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869610" y="4745636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89206" y="405458"/>
            <a:ext cx="1800000" cy="77300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Times New Roman"/>
              </a:rPr>
              <a:t>梳理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9206" y="1187889"/>
            <a:ext cx="1141200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概念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短语</a:t>
            </a:r>
            <a:r>
              <a:rPr lang="en-US" altLang="zh-CN" sz="2800" kern="100" dirty="0" smtClean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en-US" altLang="zh-CN" sz="2800" u="sng" kern="100" dirty="0" smtClean="0">
                <a:latin typeface="Times New Roman"/>
                <a:ea typeface="华文细黑" panose="02010600040101010101" charset="-122"/>
                <a:cs typeface="Times New Roman"/>
              </a:rPr>
              <a:t>             </a:t>
            </a:r>
            <a:r>
              <a:rPr lang="en-US" altLang="zh-CN" sz="2800" kern="100" dirty="0" smtClean="0">
                <a:latin typeface="宋体" pitchFamily="2" charset="-122"/>
                <a:ea typeface="华文细黑" panose="02010600040101010101" charset="-122"/>
                <a:cs typeface="Times New Roman"/>
              </a:rPr>
              <a:t>”“</a:t>
            </a:r>
            <a:r>
              <a:rPr lang="en-US" altLang="zh-CN" sz="2800" u="sng" kern="100" dirty="0" smtClean="0">
                <a:latin typeface="Times New Roman"/>
                <a:ea typeface="华文细黑" panose="02010600040101010101" charset="-122"/>
                <a:cs typeface="Times New Roman"/>
              </a:rPr>
              <a:t>                 </a:t>
            </a:r>
            <a:r>
              <a:rPr lang="en-US" altLang="zh-CN" sz="2800" kern="100" dirty="0" smtClean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在逻辑中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通常叫做</a:t>
            </a:r>
            <a:r>
              <a:rPr lang="en-US" altLang="zh-CN" sz="2800" u="sng" kern="100" dirty="0" smtClean="0">
                <a:latin typeface="Times New Roman"/>
                <a:ea typeface="华文细黑" panose="02010600040101010101" charset="-122"/>
                <a:cs typeface="Times New Roman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量词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，并用符号</a:t>
            </a:r>
            <a:r>
              <a:rPr lang="en-US" altLang="zh-CN" sz="2800" kern="100" dirty="0" smtClean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en-US" altLang="zh-CN" sz="2800" u="sng" kern="100" dirty="0" smtClean="0">
                <a:latin typeface="Cambria Math"/>
                <a:ea typeface="华文细黑" panose="02010600040101010101" charset="-122"/>
                <a:cs typeface="Cambria Math"/>
              </a:rPr>
              <a:t>    </a:t>
            </a:r>
            <a:r>
              <a:rPr lang="en-US" altLang="zh-CN" sz="2800" kern="100" dirty="0" smtClean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表示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含有全称量词的命题，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叫做</a:t>
            </a:r>
            <a:r>
              <a:rPr lang="en-US" altLang="zh-CN" sz="2800" u="sng" kern="100" dirty="0" smtClean="0">
                <a:latin typeface="Times New Roman"/>
                <a:ea typeface="华文细黑" panose="02010600040101010101" charset="-122"/>
                <a:cs typeface="Times New Roman"/>
              </a:rPr>
              <a:t>                 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表示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将含有变量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的语句用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q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r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表示，变量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的取值范围用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表示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那么，全称命题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中任意一个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，有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成立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可用符号简记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为</a:t>
            </a:r>
            <a:r>
              <a:rPr lang="en-US" altLang="zh-CN" sz="2800" kern="100" dirty="0" smtClean="0">
                <a:latin typeface="Times New Roman" pitchFamily="18" charset="0"/>
                <a:ea typeface="华文细黑" panose="02010600040101010101" charset="-122"/>
                <a:cs typeface="Times New Roman" pitchFamily="18" charset="0"/>
              </a:rPr>
              <a:t>____________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读作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对任意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属于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，有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成立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07157" y="5119772"/>
            <a:ext cx="26143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kern="100" dirty="0" smtClean="0">
                <a:solidFill>
                  <a:srgbClr val="C00000"/>
                </a:solidFill>
                <a:latin typeface="Cambria Math"/>
                <a:ea typeface="华文细黑" panose="02010600040101010101" charset="-122"/>
                <a:cs typeface="Cambria Math"/>
              </a:rPr>
              <a:t>∀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dirty="0" err="1">
                <a:solidFill>
                  <a:srgbClr val="C00000"/>
                </a:solidFill>
                <a:latin typeface="宋体" pitchFamily="2" charset="-122"/>
                <a:ea typeface="华文细黑" panose="02010600040101010101" charset="-122"/>
                <a:cs typeface="Times New Roman"/>
              </a:rPr>
              <a:t>∈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54862" y="191751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所有的</a:t>
            </a:r>
            <a:endParaRPr lang="zh-CN" altLang="zh-CN" sz="2800" kern="100" dirty="0">
              <a:solidFill>
                <a:srgbClr val="C00000"/>
              </a:solidFill>
              <a:latin typeface="Times New Roman"/>
              <a:ea typeface="华文细黑" panose="02010600040101010101" charset="-122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21968" y="191751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任意一个</a:t>
            </a:r>
            <a:endParaRPr lang="zh-CN" altLang="zh-CN" sz="2800" kern="100" dirty="0">
              <a:solidFill>
                <a:srgbClr val="C00000"/>
              </a:solidFill>
              <a:latin typeface="Times New Roman"/>
              <a:ea typeface="华文细黑" panose="02010600040101010101" charset="-122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98879" y="191751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全称</a:t>
            </a:r>
            <a:endParaRPr lang="zh-CN" altLang="zh-CN" sz="2800" kern="100" dirty="0">
              <a:solidFill>
                <a:srgbClr val="C00000"/>
              </a:solidFill>
              <a:latin typeface="Times New Roman"/>
              <a:ea typeface="华文细黑" panose="02010600040101010101" charset="-122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9572" y="2599492"/>
            <a:ext cx="4106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kern="100" dirty="0">
                <a:solidFill>
                  <a:srgbClr val="C00000"/>
                </a:solidFill>
                <a:latin typeface="Cambria Math"/>
                <a:ea typeface="华文细黑" panose="02010600040101010101" charset="-122"/>
                <a:cs typeface="Cambria Math"/>
              </a:rPr>
              <a:t>∀</a:t>
            </a:r>
            <a:endParaRPr lang="en-US" altLang="zh-CN" sz="2800" kern="100" dirty="0">
              <a:solidFill>
                <a:srgbClr val="C00000"/>
              </a:solidFill>
              <a:latin typeface="Cambria Math"/>
              <a:ea typeface="华文细黑" panose="02010600040101010101" charset="-122"/>
              <a:cs typeface="Cambria Math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27254" y="255605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全称命题</a:t>
            </a:r>
            <a:endParaRPr lang="zh-CN" altLang="zh-CN" sz="2800" kern="100" dirty="0">
              <a:solidFill>
                <a:srgbClr val="C00000"/>
              </a:solidFill>
              <a:latin typeface="Times New Roman"/>
              <a:ea typeface="华文细黑" panose="02010600040101010101" charset="-122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389206" y="1727755"/>
            <a:ext cx="1141200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全称命题的真假判定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要判定全称命题是真命题，需要对集合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中每个元素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，证明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成立，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但要判定全称命题是假命题，只需举出一个</a:t>
            </a:r>
            <a:r>
              <a:rPr lang="en-US" altLang="zh-CN" sz="2800" i="1" kern="100" spc="-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spc="-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en-US" altLang="zh-CN" sz="2800" kern="100" spc="-100" dirty="0" err="1">
                <a:latin typeface="宋体" pitchFamily="2" charset="-122"/>
                <a:ea typeface="华文细黑" panose="02010600040101010101" charset="-122"/>
                <a:cs typeface="Times New Roman"/>
              </a:rPr>
              <a:t>∈</a:t>
            </a:r>
            <a:r>
              <a:rPr lang="en-US" altLang="zh-CN" sz="2800" i="1" kern="100" spc="-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，使得</a:t>
            </a:r>
            <a:r>
              <a:rPr lang="en-US" altLang="zh-CN" sz="2800" i="1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en-US" altLang="zh-CN" sz="2800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spc="-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spc="-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en-US" altLang="zh-CN" sz="2800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不成立即可</a:t>
            </a:r>
            <a:r>
              <a:rPr lang="en-US" altLang="zh-CN" sz="2800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spc="-100" dirty="0">
              <a:effectLst/>
              <a:latin typeface="宋体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558" y="-26590"/>
            <a:ext cx="12143880" cy="648072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848" y="58313"/>
            <a:ext cx="1214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知识点二　存在量词、特称命题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47664" y="619016"/>
            <a:ext cx="1800000" cy="86175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思考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itchFamily="18" charset="0"/>
                <a:ea typeface="华文细黑" panose="02010600040101010101" charset="-122"/>
                <a:cs typeface="Times New Roman" pitchFamily="18" charset="0"/>
              </a:rPr>
              <a:t>　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74" y="826965"/>
            <a:ext cx="936104" cy="12322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1647664" y="1324390"/>
            <a:ext cx="10080000" cy="186176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观察下面的两个语句，思考下列问题：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：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&gt;5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；</a:t>
            </a:r>
            <a:r>
              <a:rPr lang="en-US" altLang="zh-CN" sz="2800" i="1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Q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：存在一个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en-US" altLang="zh-CN" sz="2800" kern="100" dirty="0" err="1">
                <a:latin typeface="宋体" pitchFamily="2" charset="-122"/>
                <a:ea typeface="华文细黑" panose="02010600040101010101" charset="-122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Z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&gt;5.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上面的两个语句是命题吗？二者之间有什么关系？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47664" y="3284512"/>
            <a:ext cx="10080000" cy="12585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语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句</a:t>
            </a:r>
            <a:r>
              <a:rPr lang="en-US" altLang="zh-CN" sz="2800" i="1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无法判断真假，不是命题；语句</a:t>
            </a:r>
            <a:r>
              <a:rPr lang="en-US" altLang="zh-CN" sz="2800" i="1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Q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在语句</a:t>
            </a:r>
            <a:r>
              <a:rPr lang="en-US" altLang="zh-CN" sz="2800" i="1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的基础上增加了</a:t>
            </a:r>
            <a:r>
              <a:rPr lang="en-US" altLang="zh-CN" sz="2800" kern="100" spc="-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存在一个</a:t>
            </a:r>
            <a:r>
              <a:rPr lang="en-US" altLang="zh-CN" sz="2800" kern="100" spc="-5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kern="100" spc="-5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可以判断真假</a:t>
            </a:r>
            <a:r>
              <a:rPr lang="zh-CN" altLang="zh-CN" sz="2800" kern="100" spc="-5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是命题</a:t>
            </a:r>
            <a:r>
              <a:rPr lang="en-US" altLang="zh-CN" sz="2800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语句</a:t>
            </a:r>
            <a:r>
              <a:rPr lang="en-US" altLang="zh-CN" sz="2800" i="1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是命题</a:t>
            </a:r>
            <a:r>
              <a:rPr lang="en-US" altLang="zh-CN" sz="2800" i="1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Q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中的一部分</a:t>
            </a:r>
            <a:r>
              <a:rPr lang="en-US" altLang="zh-CN" sz="2800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spc="-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247287" y="2675806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647664" y="4578508"/>
            <a:ext cx="10080000" cy="65528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常见的存在量词有哪些？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至少写出五个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647664" y="5349545"/>
            <a:ext cx="10080000" cy="12585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常见的存在量词有：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存在一个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至少有一个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有些</a:t>
            </a:r>
            <a:r>
              <a:rPr lang="en-US" altLang="zh-CN" sz="2800" kern="100" dirty="0" smtClean="0">
                <a:latin typeface="宋体" pitchFamily="2" charset="-122"/>
                <a:ea typeface="华文细黑" panose="02010600040101010101" charset="-122"/>
                <a:cs typeface="Times New Roman"/>
              </a:rPr>
              <a:t>” “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有一个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对某个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有的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等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869610" y="4745636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6" grpId="0" animBg="1"/>
      <p:bldP spid="1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89206" y="7318"/>
            <a:ext cx="1800000" cy="77300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Times New Roman"/>
              </a:rPr>
              <a:t>梳理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9206" y="789749"/>
            <a:ext cx="11412000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概念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短语</a:t>
            </a:r>
            <a:r>
              <a:rPr lang="en-US" altLang="zh-CN" sz="2800" kern="100" dirty="0" smtClean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en-US" altLang="zh-CN" sz="2800" u="sng" kern="100" dirty="0" smtClean="0">
                <a:latin typeface="Times New Roman"/>
                <a:ea typeface="华文细黑" panose="02010600040101010101" charset="-122"/>
                <a:cs typeface="Times New Roman"/>
              </a:rPr>
              <a:t>                 </a:t>
            </a:r>
            <a:r>
              <a:rPr lang="en-US" altLang="zh-CN" sz="2800" kern="100" dirty="0" smtClean="0">
                <a:latin typeface="宋体" pitchFamily="2" charset="-122"/>
                <a:ea typeface="华文细黑" panose="02010600040101010101" charset="-122"/>
                <a:cs typeface="Times New Roman"/>
              </a:rPr>
              <a:t>”“</a:t>
            </a:r>
            <a:r>
              <a:rPr lang="en-US" altLang="zh-CN" sz="2800" u="sng" kern="100" dirty="0" smtClean="0">
                <a:latin typeface="Times New Roman"/>
                <a:ea typeface="华文细黑" panose="02010600040101010101" charset="-122"/>
                <a:cs typeface="Times New Roman"/>
              </a:rPr>
              <a:t>                     </a:t>
            </a:r>
            <a:r>
              <a:rPr lang="en-US" altLang="zh-CN" sz="2800" kern="100" dirty="0" smtClean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在逻辑中通常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叫做</a:t>
            </a:r>
            <a:r>
              <a:rPr lang="en-US" altLang="zh-CN" sz="2800" u="sng" kern="100" dirty="0" smtClean="0">
                <a:latin typeface="Times New Roman"/>
                <a:ea typeface="华文细黑" panose="02010600040101010101" charset="-122"/>
                <a:cs typeface="Times New Roman"/>
              </a:rPr>
              <a:t>          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量词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，并用符号</a:t>
            </a:r>
            <a:r>
              <a:rPr lang="en-US" altLang="zh-CN" sz="2800" kern="100" dirty="0" smtClean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en-US" altLang="zh-CN" sz="2800" u="sng" kern="100" dirty="0" smtClean="0">
                <a:latin typeface="Cambria Math"/>
                <a:ea typeface="华文细黑" panose="02010600040101010101" charset="-122"/>
                <a:cs typeface="Cambria Math"/>
              </a:rPr>
              <a:t>    </a:t>
            </a:r>
            <a:r>
              <a:rPr lang="en-US" altLang="zh-CN" sz="2800" kern="100" dirty="0" smtClean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表示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含有存在量词的命题，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叫做</a:t>
            </a:r>
            <a:r>
              <a:rPr lang="en-US" altLang="zh-CN" sz="2800" u="sng" kern="100" dirty="0" smtClean="0">
                <a:latin typeface="Times New Roman"/>
                <a:ea typeface="华文细黑" panose="02010600040101010101" charset="-122"/>
                <a:cs typeface="Times New Roman"/>
              </a:rPr>
              <a:t>                  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表示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特称命题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存在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中的元素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，使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成立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可用符号简记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为</a:t>
            </a:r>
            <a:r>
              <a:rPr lang="en-US" altLang="zh-CN" sz="2800" kern="100" dirty="0" smtClean="0">
                <a:latin typeface="Times New Roman" pitchFamily="18" charset="0"/>
                <a:ea typeface="华文细黑" panose="02010600040101010101" charset="-122"/>
                <a:cs typeface="Times New Roman" pitchFamily="18" charset="0"/>
              </a:rPr>
              <a:t>_________</a:t>
            </a:r>
            <a:endParaRPr lang="en-US" altLang="zh-CN" sz="2800" u="sng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i="1" u="sng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读作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存在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中的元素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，使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成立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特称命题真假判定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要判定一个特称命题是真命题，只需在集合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中找到一个元素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，使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成立即可，否则这一特称命题就是假命题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49177" y="151403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存在一个</a:t>
            </a:r>
            <a:endParaRPr lang="zh-CN" altLang="zh-CN" sz="2800" kern="100" dirty="0">
              <a:solidFill>
                <a:srgbClr val="C00000"/>
              </a:solidFill>
              <a:latin typeface="Times New Roman"/>
              <a:ea typeface="华文细黑" panose="02010600040101010101" charset="-122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27145" y="1514153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至少有一个</a:t>
            </a:r>
            <a:endParaRPr lang="zh-CN" altLang="zh-CN" sz="2800" kern="100" dirty="0">
              <a:solidFill>
                <a:srgbClr val="C00000"/>
              </a:solidFill>
              <a:latin typeface="Times New Roman"/>
              <a:ea typeface="华文细黑" panose="02010600040101010101" charset="-122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936811" y="151415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存在</a:t>
            </a:r>
            <a:endParaRPr lang="zh-CN" altLang="zh-CN" sz="2800" kern="100" dirty="0">
              <a:solidFill>
                <a:srgbClr val="C00000"/>
              </a:solidFill>
              <a:latin typeface="Times New Roman"/>
              <a:ea typeface="华文细黑" panose="02010600040101010101" charset="-122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33607" y="2186494"/>
            <a:ext cx="3946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kern="100" dirty="0">
                <a:solidFill>
                  <a:srgbClr val="C00000"/>
                </a:solidFill>
                <a:latin typeface="Cambria Math"/>
                <a:ea typeface="华文细黑" panose="02010600040101010101" charset="-122"/>
                <a:cs typeface="Cambria Math"/>
              </a:rPr>
              <a:t>∃</a:t>
            </a:r>
            <a:endParaRPr lang="en-US" altLang="zh-CN" sz="2800" kern="100" dirty="0">
              <a:solidFill>
                <a:srgbClr val="C00000"/>
              </a:solidFill>
              <a:latin typeface="Cambria Math"/>
              <a:ea typeface="华文细黑" panose="02010600040101010101" charset="-122"/>
              <a:cs typeface="Cambria Math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56859" y="215258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特称命题</a:t>
            </a:r>
            <a:endParaRPr lang="zh-CN" altLang="zh-CN" sz="2800" kern="100" dirty="0">
              <a:solidFill>
                <a:srgbClr val="C00000"/>
              </a:solidFill>
              <a:latin typeface="Times New Roman"/>
              <a:ea typeface="华文细黑" panose="02010600040101010101" charset="-122"/>
              <a:cs typeface="Times New Roman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948333" y="3429794"/>
            <a:ext cx="16914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Cambria Math"/>
                <a:ea typeface="华文细黑" panose="02010600040101010101" charset="-122"/>
                <a:cs typeface="Cambria Math"/>
              </a:rPr>
              <a:t>∃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en-US" altLang="zh-CN" sz="2800" kern="100" dirty="0" err="1">
                <a:solidFill>
                  <a:srgbClr val="C00000"/>
                </a:solidFill>
                <a:latin typeface="宋体" pitchFamily="2" charset="-122"/>
                <a:ea typeface="华文细黑" panose="02010600040101010101" charset="-122"/>
                <a:cs typeface="Times New Roman"/>
              </a:rPr>
              <a:t>∈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497632" y="4047828"/>
            <a:ext cx="8835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endParaRPr lang="zh-CN" altLang="en-US" dirty="0">
              <a:solidFill>
                <a:srgbClr val="C00000"/>
              </a:solidFill>
            </a:endParaRPr>
          </a:p>
        </p:txBody>
      </p:sp>
      <p:pic>
        <p:nvPicPr>
          <p:cNvPr id="21" name="图片 20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9502" y="6026030"/>
            <a:ext cx="2674827" cy="829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9" grpId="0"/>
      <p:bldP spid="19" grpId="1"/>
      <p:bldP spid="20" grpId="0"/>
      <p:bldP spid="20" grpId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4001</Words>
  <Application>Kingsoft Office WPP</Application>
  <PresentationFormat>自定义</PresentationFormat>
  <Paragraphs>408</Paragraphs>
  <Slides>33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36" baseType="lpstr">
      <vt:lpstr>自定义设计方案</vt:lpstr>
      <vt:lpstr>Word.Document.12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3828</cp:revision>
  <dcterms:created xsi:type="dcterms:W3CDTF">2014-11-27T01:03:00Z</dcterms:created>
  <dcterms:modified xsi:type="dcterms:W3CDTF">2018-04-10T03:43:31Z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