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44"/>
  </p:notesMasterIdLst>
  <p:sldIdLst>
    <p:sldId id="447" r:id="rId5"/>
    <p:sldId id="320" r:id="rId6"/>
    <p:sldId id="288" r:id="rId7"/>
    <p:sldId id="290" r:id="rId8"/>
    <p:sldId id="292" r:id="rId9"/>
    <p:sldId id="293" r:id="rId10"/>
    <p:sldId id="295" r:id="rId11"/>
    <p:sldId id="278" r:id="rId12"/>
    <p:sldId id="404" r:id="rId13"/>
    <p:sldId id="279" r:id="rId14"/>
    <p:sldId id="405" r:id="rId15"/>
    <p:sldId id="489" r:id="rId16"/>
    <p:sldId id="444" r:id="rId17"/>
    <p:sldId id="443" r:id="rId18"/>
    <p:sldId id="283" r:id="rId19"/>
    <p:sldId id="490" r:id="rId20"/>
    <p:sldId id="285" r:id="rId21"/>
    <p:sldId id="523" r:id="rId22"/>
    <p:sldId id="298" r:id="rId23"/>
    <p:sldId id="318" r:id="rId24"/>
    <p:sldId id="440" r:id="rId25"/>
    <p:sldId id="441" r:id="rId26"/>
    <p:sldId id="299" r:id="rId27"/>
    <p:sldId id="301" r:id="rId28"/>
    <p:sldId id="302" r:id="rId29"/>
    <p:sldId id="303" r:id="rId30"/>
    <p:sldId id="304" r:id="rId31"/>
    <p:sldId id="305" r:id="rId32"/>
    <p:sldId id="374" r:id="rId33"/>
    <p:sldId id="322" r:id="rId34"/>
    <p:sldId id="309" r:id="rId35"/>
    <p:sldId id="307" r:id="rId36"/>
    <p:sldId id="275" r:id="rId37"/>
    <p:sldId id="373" r:id="rId38"/>
    <p:sldId id="311" r:id="rId39"/>
    <p:sldId id="445" r:id="rId40"/>
    <p:sldId id="446" r:id="rId41"/>
    <p:sldId id="313" r:id="rId42"/>
    <p:sldId id="375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4848F6"/>
    <a:srgbClr val="FFCC00"/>
    <a:srgbClr val="F9455F"/>
    <a:srgbClr val="FF9966"/>
    <a:srgbClr val="808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64" y="-86"/>
      </p:cViewPr>
      <p:guideLst>
        <p:guide orient="horz" pos="2181"/>
        <p:guide pos="2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 dirty="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/>
            <a:endParaRPr lang="zh-CN" altLang="en-US" sz="1200" dirty="0"/>
          </a:p>
        </p:txBody>
      </p:sp>
      <p:sp>
        <p:nvSpPr>
          <p:cNvPr id="4100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 dirty="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1027" name="Rectangle 3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8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Rectangle 14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9" name="Rectangle 15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0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Rectangle 26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1" name="Rectangle 27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2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Rectangle 38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3" name="Rectangle 39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4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7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Rectangle 50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75" name="Rectangle 51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76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0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Rectangle 62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87" name="Rectangle 63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88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3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Rectangle 74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99" name="Rectangle 75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00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6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Rectangle 86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11" name="Rectangle 87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12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9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Rectangle 98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3" name="Rectangle 99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4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Rectangle 110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5" name="Rectangle 111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36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Rectangle 122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7" name="Rectangle 123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48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Rectangle 134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59" name="Rectangle 135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60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Rectangle 146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71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>
                <a:gd name="txL" fmla="*/ 0 w 4"/>
                <a:gd name="txT" fmla="*/ 0 h 2"/>
                <a:gd name="txR" fmla="*/ 4 w 4"/>
                <a:gd name="txB" fmla="*/ 2 h 2"/>
              </a:gdLst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txL" t="txT" r="txR" b="tx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1173" name="未知"/>
            <p:cNvSpPr/>
            <p:nvPr userDrawn="1"/>
          </p:nvSpPr>
          <p:spPr>
            <a:xfrm>
              <a:off x="25" y="0"/>
              <a:ext cx="205" cy="82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未知"/>
            <p:cNvSpPr>
              <a:spLocks noEditPoints="1"/>
            </p:cNvSpPr>
            <p:nvPr userDrawn="1"/>
          </p:nvSpPr>
          <p:spPr>
            <a:xfrm>
              <a:off x="0" y="6"/>
              <a:ext cx="1062" cy="975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未知"/>
            <p:cNvSpPr/>
            <p:nvPr userDrawn="1"/>
          </p:nvSpPr>
          <p:spPr>
            <a:xfrm>
              <a:off x="253" y="472"/>
              <a:ext cx="85" cy="101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未知"/>
            <p:cNvSpPr/>
            <p:nvPr userDrawn="1"/>
          </p:nvSpPr>
          <p:spPr>
            <a:xfrm>
              <a:off x="171" y="509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未知"/>
            <p:cNvSpPr/>
            <p:nvPr userDrawn="1"/>
          </p:nvSpPr>
          <p:spPr>
            <a:xfrm>
              <a:off x="126" y="237"/>
              <a:ext cx="243" cy="117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" name="未知"/>
            <p:cNvSpPr/>
            <p:nvPr userDrawn="1"/>
          </p:nvSpPr>
          <p:spPr>
            <a:xfrm>
              <a:off x="405" y="560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" name="未知"/>
            <p:cNvSpPr/>
            <p:nvPr userDrawn="1"/>
          </p:nvSpPr>
          <p:spPr>
            <a:xfrm>
              <a:off x="809" y="373"/>
              <a:ext cx="177" cy="38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" name="未知"/>
            <p:cNvSpPr/>
            <p:nvPr userDrawn="1"/>
          </p:nvSpPr>
          <p:spPr>
            <a:xfrm>
              <a:off x="869" y="370"/>
              <a:ext cx="136" cy="79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" name="未知"/>
            <p:cNvSpPr/>
            <p:nvPr userDrawn="1"/>
          </p:nvSpPr>
          <p:spPr>
            <a:xfrm>
              <a:off x="863" y="421"/>
              <a:ext cx="177" cy="85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" name="未知"/>
            <p:cNvSpPr/>
            <p:nvPr userDrawn="1"/>
          </p:nvSpPr>
          <p:spPr>
            <a:xfrm>
              <a:off x="749" y="500"/>
              <a:ext cx="247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3" name="未知"/>
            <p:cNvSpPr/>
            <p:nvPr userDrawn="1"/>
          </p:nvSpPr>
          <p:spPr>
            <a:xfrm>
              <a:off x="774" y="557"/>
              <a:ext cx="202" cy="54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4" name="未知"/>
            <p:cNvSpPr/>
            <p:nvPr userDrawn="1"/>
          </p:nvSpPr>
          <p:spPr>
            <a:xfrm>
              <a:off x="762" y="601"/>
              <a:ext cx="209" cy="174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5" name="未知"/>
            <p:cNvSpPr/>
            <p:nvPr userDrawn="1"/>
          </p:nvSpPr>
          <p:spPr>
            <a:xfrm>
              <a:off x="901" y="522"/>
              <a:ext cx="126" cy="316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1187" name="未知"/>
            <p:cNvSpPr/>
            <p:nvPr userDrawn="1"/>
          </p:nvSpPr>
          <p:spPr>
            <a:xfrm>
              <a:off x="25" y="0"/>
              <a:ext cx="205" cy="82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" name="未知"/>
            <p:cNvSpPr>
              <a:spLocks noEditPoints="1"/>
            </p:cNvSpPr>
            <p:nvPr userDrawn="1"/>
          </p:nvSpPr>
          <p:spPr>
            <a:xfrm>
              <a:off x="0" y="6"/>
              <a:ext cx="1062" cy="975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9" name="未知"/>
            <p:cNvSpPr/>
            <p:nvPr userDrawn="1"/>
          </p:nvSpPr>
          <p:spPr>
            <a:xfrm>
              <a:off x="253" y="472"/>
              <a:ext cx="85" cy="101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0" name="未知"/>
            <p:cNvSpPr/>
            <p:nvPr userDrawn="1"/>
          </p:nvSpPr>
          <p:spPr>
            <a:xfrm>
              <a:off x="171" y="509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1" name="未知"/>
            <p:cNvSpPr/>
            <p:nvPr userDrawn="1"/>
          </p:nvSpPr>
          <p:spPr>
            <a:xfrm>
              <a:off x="126" y="237"/>
              <a:ext cx="243" cy="117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2" name="未知"/>
            <p:cNvSpPr/>
            <p:nvPr userDrawn="1"/>
          </p:nvSpPr>
          <p:spPr>
            <a:xfrm>
              <a:off x="405" y="560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3" name="未知"/>
            <p:cNvSpPr/>
            <p:nvPr userDrawn="1"/>
          </p:nvSpPr>
          <p:spPr>
            <a:xfrm>
              <a:off x="809" y="373"/>
              <a:ext cx="177" cy="38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4" name="未知"/>
            <p:cNvSpPr/>
            <p:nvPr userDrawn="1"/>
          </p:nvSpPr>
          <p:spPr>
            <a:xfrm>
              <a:off x="869" y="370"/>
              <a:ext cx="136" cy="79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5" name="未知"/>
            <p:cNvSpPr/>
            <p:nvPr userDrawn="1"/>
          </p:nvSpPr>
          <p:spPr>
            <a:xfrm>
              <a:off x="863" y="421"/>
              <a:ext cx="177" cy="85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6" name="未知"/>
            <p:cNvSpPr/>
            <p:nvPr userDrawn="1"/>
          </p:nvSpPr>
          <p:spPr>
            <a:xfrm>
              <a:off x="749" y="500"/>
              <a:ext cx="247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7" name="未知"/>
            <p:cNvSpPr/>
            <p:nvPr userDrawn="1"/>
          </p:nvSpPr>
          <p:spPr>
            <a:xfrm>
              <a:off x="774" y="557"/>
              <a:ext cx="202" cy="54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" name="未知"/>
            <p:cNvSpPr/>
            <p:nvPr userDrawn="1"/>
          </p:nvSpPr>
          <p:spPr>
            <a:xfrm>
              <a:off x="762" y="601"/>
              <a:ext cx="209" cy="174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9" name="未知"/>
            <p:cNvSpPr/>
            <p:nvPr userDrawn="1"/>
          </p:nvSpPr>
          <p:spPr>
            <a:xfrm>
              <a:off x="901" y="522"/>
              <a:ext cx="126" cy="316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1201" name="未知"/>
            <p:cNvSpPr/>
            <p:nvPr userDrawn="1"/>
          </p:nvSpPr>
          <p:spPr>
            <a:xfrm>
              <a:off x="25" y="0"/>
              <a:ext cx="205" cy="82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2" name="未知"/>
            <p:cNvSpPr>
              <a:spLocks noEditPoints="1"/>
            </p:cNvSpPr>
            <p:nvPr userDrawn="1"/>
          </p:nvSpPr>
          <p:spPr>
            <a:xfrm>
              <a:off x="0" y="6"/>
              <a:ext cx="1062" cy="975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3" name="未知"/>
            <p:cNvSpPr/>
            <p:nvPr userDrawn="1"/>
          </p:nvSpPr>
          <p:spPr>
            <a:xfrm>
              <a:off x="253" y="472"/>
              <a:ext cx="85" cy="101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4" name="未知"/>
            <p:cNvSpPr/>
            <p:nvPr userDrawn="1"/>
          </p:nvSpPr>
          <p:spPr>
            <a:xfrm>
              <a:off x="171" y="509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5" name="未知"/>
            <p:cNvSpPr/>
            <p:nvPr userDrawn="1"/>
          </p:nvSpPr>
          <p:spPr>
            <a:xfrm>
              <a:off x="126" y="237"/>
              <a:ext cx="243" cy="117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6" name="未知"/>
            <p:cNvSpPr/>
            <p:nvPr userDrawn="1"/>
          </p:nvSpPr>
          <p:spPr>
            <a:xfrm>
              <a:off x="405" y="560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7" name="未知"/>
            <p:cNvSpPr/>
            <p:nvPr userDrawn="1"/>
          </p:nvSpPr>
          <p:spPr>
            <a:xfrm>
              <a:off x="809" y="373"/>
              <a:ext cx="177" cy="38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" name="未知"/>
            <p:cNvSpPr/>
            <p:nvPr userDrawn="1"/>
          </p:nvSpPr>
          <p:spPr>
            <a:xfrm>
              <a:off x="869" y="370"/>
              <a:ext cx="136" cy="79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9" name="未知"/>
            <p:cNvSpPr/>
            <p:nvPr userDrawn="1"/>
          </p:nvSpPr>
          <p:spPr>
            <a:xfrm>
              <a:off x="863" y="421"/>
              <a:ext cx="177" cy="85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0" name="未知"/>
            <p:cNvSpPr/>
            <p:nvPr userDrawn="1"/>
          </p:nvSpPr>
          <p:spPr>
            <a:xfrm>
              <a:off x="749" y="500"/>
              <a:ext cx="247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1" name="未知"/>
            <p:cNvSpPr/>
            <p:nvPr userDrawn="1"/>
          </p:nvSpPr>
          <p:spPr>
            <a:xfrm>
              <a:off x="774" y="557"/>
              <a:ext cx="202" cy="54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2" name="未知"/>
            <p:cNvSpPr/>
            <p:nvPr userDrawn="1"/>
          </p:nvSpPr>
          <p:spPr>
            <a:xfrm>
              <a:off x="762" y="601"/>
              <a:ext cx="209" cy="174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3" name="未知"/>
            <p:cNvSpPr/>
            <p:nvPr userDrawn="1"/>
          </p:nvSpPr>
          <p:spPr>
            <a:xfrm>
              <a:off x="901" y="522"/>
              <a:ext cx="126" cy="316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1215" name="未知"/>
            <p:cNvSpPr/>
            <p:nvPr userDrawn="1"/>
          </p:nvSpPr>
          <p:spPr>
            <a:xfrm>
              <a:off x="25" y="0"/>
              <a:ext cx="205" cy="82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6" name="未知"/>
            <p:cNvSpPr>
              <a:spLocks noEditPoints="1"/>
            </p:cNvSpPr>
            <p:nvPr userDrawn="1"/>
          </p:nvSpPr>
          <p:spPr>
            <a:xfrm>
              <a:off x="0" y="6"/>
              <a:ext cx="1062" cy="975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7" name="未知"/>
            <p:cNvSpPr/>
            <p:nvPr userDrawn="1"/>
          </p:nvSpPr>
          <p:spPr>
            <a:xfrm>
              <a:off x="253" y="472"/>
              <a:ext cx="85" cy="101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" name="未知"/>
            <p:cNvSpPr/>
            <p:nvPr userDrawn="1"/>
          </p:nvSpPr>
          <p:spPr>
            <a:xfrm>
              <a:off x="171" y="509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9" name="未知"/>
            <p:cNvSpPr/>
            <p:nvPr userDrawn="1"/>
          </p:nvSpPr>
          <p:spPr>
            <a:xfrm>
              <a:off x="126" y="237"/>
              <a:ext cx="243" cy="117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0" name="未知"/>
            <p:cNvSpPr/>
            <p:nvPr userDrawn="1"/>
          </p:nvSpPr>
          <p:spPr>
            <a:xfrm>
              <a:off x="405" y="560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1" name="未知"/>
            <p:cNvSpPr/>
            <p:nvPr userDrawn="1"/>
          </p:nvSpPr>
          <p:spPr>
            <a:xfrm>
              <a:off x="809" y="373"/>
              <a:ext cx="177" cy="38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2" name="未知"/>
            <p:cNvSpPr/>
            <p:nvPr userDrawn="1"/>
          </p:nvSpPr>
          <p:spPr>
            <a:xfrm>
              <a:off x="869" y="370"/>
              <a:ext cx="136" cy="79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3" name="未知"/>
            <p:cNvSpPr/>
            <p:nvPr userDrawn="1"/>
          </p:nvSpPr>
          <p:spPr>
            <a:xfrm>
              <a:off x="863" y="421"/>
              <a:ext cx="177" cy="85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4" name="未知"/>
            <p:cNvSpPr/>
            <p:nvPr userDrawn="1"/>
          </p:nvSpPr>
          <p:spPr>
            <a:xfrm>
              <a:off x="749" y="500"/>
              <a:ext cx="247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5" name="未知"/>
            <p:cNvSpPr/>
            <p:nvPr userDrawn="1"/>
          </p:nvSpPr>
          <p:spPr>
            <a:xfrm>
              <a:off x="774" y="557"/>
              <a:ext cx="202" cy="54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6" name="未知"/>
            <p:cNvSpPr/>
            <p:nvPr userDrawn="1"/>
          </p:nvSpPr>
          <p:spPr>
            <a:xfrm>
              <a:off x="762" y="601"/>
              <a:ext cx="209" cy="174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7" name="未知"/>
            <p:cNvSpPr/>
            <p:nvPr userDrawn="1"/>
          </p:nvSpPr>
          <p:spPr>
            <a:xfrm>
              <a:off x="901" y="522"/>
              <a:ext cx="126" cy="316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8" name="Group 204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1229" name="未知"/>
            <p:cNvSpPr/>
            <p:nvPr userDrawn="1"/>
          </p:nvSpPr>
          <p:spPr>
            <a:xfrm>
              <a:off x="25" y="0"/>
              <a:ext cx="205" cy="82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" name="未知"/>
            <p:cNvSpPr>
              <a:spLocks noEditPoints="1"/>
            </p:cNvSpPr>
            <p:nvPr userDrawn="1"/>
          </p:nvSpPr>
          <p:spPr>
            <a:xfrm>
              <a:off x="0" y="6"/>
              <a:ext cx="1062" cy="975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" name="未知"/>
            <p:cNvSpPr/>
            <p:nvPr userDrawn="1"/>
          </p:nvSpPr>
          <p:spPr>
            <a:xfrm>
              <a:off x="253" y="472"/>
              <a:ext cx="85" cy="101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" name="未知"/>
            <p:cNvSpPr/>
            <p:nvPr userDrawn="1"/>
          </p:nvSpPr>
          <p:spPr>
            <a:xfrm>
              <a:off x="171" y="509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" name="未知"/>
            <p:cNvSpPr/>
            <p:nvPr userDrawn="1"/>
          </p:nvSpPr>
          <p:spPr>
            <a:xfrm>
              <a:off x="126" y="237"/>
              <a:ext cx="243" cy="117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" name="未知"/>
            <p:cNvSpPr/>
            <p:nvPr userDrawn="1"/>
          </p:nvSpPr>
          <p:spPr>
            <a:xfrm>
              <a:off x="405" y="560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" name="未知"/>
            <p:cNvSpPr/>
            <p:nvPr userDrawn="1"/>
          </p:nvSpPr>
          <p:spPr>
            <a:xfrm>
              <a:off x="809" y="373"/>
              <a:ext cx="177" cy="38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" name="未知"/>
            <p:cNvSpPr/>
            <p:nvPr userDrawn="1"/>
          </p:nvSpPr>
          <p:spPr>
            <a:xfrm>
              <a:off x="869" y="370"/>
              <a:ext cx="136" cy="79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" name="未知"/>
            <p:cNvSpPr/>
            <p:nvPr userDrawn="1"/>
          </p:nvSpPr>
          <p:spPr>
            <a:xfrm>
              <a:off x="863" y="421"/>
              <a:ext cx="177" cy="85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" name="未知"/>
            <p:cNvSpPr/>
            <p:nvPr userDrawn="1"/>
          </p:nvSpPr>
          <p:spPr>
            <a:xfrm>
              <a:off x="749" y="500"/>
              <a:ext cx="247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" name="未知"/>
            <p:cNvSpPr/>
            <p:nvPr userDrawn="1"/>
          </p:nvSpPr>
          <p:spPr>
            <a:xfrm>
              <a:off x="774" y="557"/>
              <a:ext cx="202" cy="54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" name="未知"/>
            <p:cNvSpPr/>
            <p:nvPr userDrawn="1"/>
          </p:nvSpPr>
          <p:spPr>
            <a:xfrm>
              <a:off x="762" y="601"/>
              <a:ext cx="209" cy="174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" name="未知"/>
            <p:cNvSpPr/>
            <p:nvPr userDrawn="1"/>
          </p:nvSpPr>
          <p:spPr>
            <a:xfrm>
              <a:off x="901" y="522"/>
              <a:ext cx="126" cy="316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1243" name="未知"/>
            <p:cNvSpPr/>
            <p:nvPr userDrawn="1"/>
          </p:nvSpPr>
          <p:spPr>
            <a:xfrm>
              <a:off x="25" y="0"/>
              <a:ext cx="205" cy="82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4" name="未知"/>
            <p:cNvSpPr>
              <a:spLocks noEditPoints="1"/>
            </p:cNvSpPr>
            <p:nvPr userDrawn="1"/>
          </p:nvSpPr>
          <p:spPr>
            <a:xfrm>
              <a:off x="0" y="6"/>
              <a:ext cx="1062" cy="975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5" name="未知"/>
            <p:cNvSpPr/>
            <p:nvPr userDrawn="1"/>
          </p:nvSpPr>
          <p:spPr>
            <a:xfrm>
              <a:off x="253" y="472"/>
              <a:ext cx="85" cy="101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6" name="未知"/>
            <p:cNvSpPr/>
            <p:nvPr userDrawn="1"/>
          </p:nvSpPr>
          <p:spPr>
            <a:xfrm>
              <a:off x="171" y="509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7" name="未知"/>
            <p:cNvSpPr/>
            <p:nvPr userDrawn="1"/>
          </p:nvSpPr>
          <p:spPr>
            <a:xfrm>
              <a:off x="126" y="237"/>
              <a:ext cx="243" cy="117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8" name="未知"/>
            <p:cNvSpPr/>
            <p:nvPr userDrawn="1"/>
          </p:nvSpPr>
          <p:spPr>
            <a:xfrm>
              <a:off x="405" y="560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" name="未知"/>
            <p:cNvSpPr/>
            <p:nvPr userDrawn="1"/>
          </p:nvSpPr>
          <p:spPr>
            <a:xfrm>
              <a:off x="809" y="373"/>
              <a:ext cx="177" cy="38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0" name="未知"/>
            <p:cNvSpPr/>
            <p:nvPr userDrawn="1"/>
          </p:nvSpPr>
          <p:spPr>
            <a:xfrm>
              <a:off x="869" y="370"/>
              <a:ext cx="136" cy="79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1" name="未知"/>
            <p:cNvSpPr/>
            <p:nvPr userDrawn="1"/>
          </p:nvSpPr>
          <p:spPr>
            <a:xfrm>
              <a:off x="863" y="421"/>
              <a:ext cx="177" cy="85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2" name="未知"/>
            <p:cNvSpPr/>
            <p:nvPr userDrawn="1"/>
          </p:nvSpPr>
          <p:spPr>
            <a:xfrm>
              <a:off x="749" y="500"/>
              <a:ext cx="247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3" name="未知"/>
            <p:cNvSpPr/>
            <p:nvPr userDrawn="1"/>
          </p:nvSpPr>
          <p:spPr>
            <a:xfrm>
              <a:off x="774" y="557"/>
              <a:ext cx="202" cy="54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4" name="未知"/>
            <p:cNvSpPr/>
            <p:nvPr userDrawn="1"/>
          </p:nvSpPr>
          <p:spPr>
            <a:xfrm>
              <a:off x="762" y="601"/>
              <a:ext cx="209" cy="174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5" name="未知"/>
            <p:cNvSpPr/>
            <p:nvPr userDrawn="1"/>
          </p:nvSpPr>
          <p:spPr>
            <a:xfrm>
              <a:off x="901" y="522"/>
              <a:ext cx="126" cy="316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6" name="Group 232"/>
          <p:cNvGrpSpPr/>
          <p:nvPr/>
        </p:nvGrpSpPr>
        <p:grpSpPr>
          <a:xfrm>
            <a:off x="6934200" y="-3175"/>
            <a:ext cx="2317750" cy="2058988"/>
            <a:chOff x="0" y="0"/>
            <a:chExt cx="1748" cy="1556"/>
          </a:xfrm>
        </p:grpSpPr>
        <p:sp>
          <p:nvSpPr>
            <p:cNvPr id="1257" name="未知"/>
            <p:cNvSpPr/>
            <p:nvPr userDrawn="1"/>
          </p:nvSpPr>
          <p:spPr>
            <a:xfrm>
              <a:off x="81" y="0"/>
              <a:ext cx="1585" cy="1443"/>
            </a:xfrm>
            <a:custGeom>
              <a:avLst/>
              <a:gdLst>
                <a:gd name="txL" fmla="*/ 0 w 546"/>
                <a:gd name="txT" fmla="*/ 0 h 497"/>
                <a:gd name="txR" fmla="*/ 546 w 546"/>
                <a:gd name="txB" fmla="*/ 497 h 497"/>
              </a:gdLst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txL" t="txT" r="txR" b="tx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58" name="Group 234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1259" name="未知"/>
              <p:cNvSpPr/>
              <p:nvPr/>
            </p:nvSpPr>
            <p:spPr>
              <a:xfrm>
                <a:off x="142" y="0"/>
                <a:ext cx="490" cy="188"/>
              </a:xfrm>
              <a:custGeom>
                <a:avLst/>
                <a:gdLst>
                  <a:gd name="txL" fmla="*/ 0 w 97"/>
                  <a:gd name="txT" fmla="*/ 0 h 37"/>
                  <a:gd name="txR" fmla="*/ 97 w 97"/>
                  <a:gd name="txB" fmla="*/ 37 h 37"/>
                </a:gdLst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txL" t="txT" r="txR" b="tx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0" name="未知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>
                  <a:gd name="txL" fmla="*/ 0 w 585"/>
                  <a:gd name="txT" fmla="*/ 0 h 534"/>
                  <a:gd name="txR" fmla="*/ 585 w 585"/>
                  <a:gd name="txB" fmla="*/ 534 h 534"/>
                </a:gdLst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txL" t="txT" r="txR" b="tx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1" name="未知"/>
              <p:cNvSpPr/>
              <p:nvPr/>
            </p:nvSpPr>
            <p:spPr>
              <a:xfrm>
                <a:off x="703" y="1269"/>
                <a:ext cx="237" cy="284"/>
              </a:xfrm>
              <a:custGeom>
                <a:avLst/>
                <a:gdLst>
                  <a:gd name="txL" fmla="*/ 0 w 47"/>
                  <a:gd name="txT" fmla="*/ 0 h 56"/>
                  <a:gd name="txR" fmla="*/ 47 w 47"/>
                  <a:gd name="txB" fmla="*/ 56 h 56"/>
                </a:gdLst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txL" t="txT" r="txR" b="tx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2" name="未知"/>
              <p:cNvSpPr/>
              <p:nvPr/>
            </p:nvSpPr>
            <p:spPr>
              <a:xfrm>
                <a:off x="484" y="1386"/>
                <a:ext cx="209" cy="378"/>
              </a:xfrm>
              <a:custGeom>
                <a:avLst/>
                <a:gdLst>
                  <a:gd name="txL" fmla="*/ 0 w 41"/>
                  <a:gd name="txT" fmla="*/ 0 h 75"/>
                  <a:gd name="txR" fmla="*/ 41 w 41"/>
                  <a:gd name="txB" fmla="*/ 75 h 75"/>
                </a:gdLst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txL" t="txT" r="txR" b="tx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3" name="未知"/>
              <p:cNvSpPr/>
              <p:nvPr/>
            </p:nvSpPr>
            <p:spPr>
              <a:xfrm>
                <a:off x="355" y="626"/>
                <a:ext cx="683" cy="319"/>
              </a:xfrm>
              <a:custGeom>
                <a:avLst/>
                <a:gdLst>
                  <a:gd name="txL" fmla="*/ 0 w 135"/>
                  <a:gd name="txT" fmla="*/ 0 h 63"/>
                  <a:gd name="txR" fmla="*/ 135 w 135"/>
                  <a:gd name="txB" fmla="*/ 63 h 63"/>
                </a:gdLst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txL" t="txT" r="txR" b="tx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4" name="未知"/>
              <p:cNvSpPr/>
              <p:nvPr/>
            </p:nvSpPr>
            <p:spPr>
              <a:xfrm>
                <a:off x="1128" y="1528"/>
                <a:ext cx="490" cy="514"/>
              </a:xfrm>
              <a:custGeom>
                <a:avLst/>
                <a:gdLst>
                  <a:gd name="txL" fmla="*/ 0 w 97"/>
                  <a:gd name="txT" fmla="*/ 0 h 102"/>
                  <a:gd name="txR" fmla="*/ 97 w 97"/>
                  <a:gd name="txB" fmla="*/ 102 h 102"/>
                </a:gdLst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txL" t="txT" r="txR" b="tx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5" name="未知"/>
              <p:cNvSpPr/>
              <p:nvPr/>
            </p:nvSpPr>
            <p:spPr>
              <a:xfrm>
                <a:off x="2255" y="1006"/>
                <a:ext cx="500" cy="96"/>
              </a:xfrm>
              <a:custGeom>
                <a:avLst/>
                <a:gdLst>
                  <a:gd name="txL" fmla="*/ 0 w 99"/>
                  <a:gd name="txT" fmla="*/ 0 h 19"/>
                  <a:gd name="txR" fmla="*/ 99 w 99"/>
                  <a:gd name="txB" fmla="*/ 19 h 19"/>
                </a:gdLst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txL" t="txT" r="txR" b="tx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6" name="未知"/>
              <p:cNvSpPr/>
              <p:nvPr/>
            </p:nvSpPr>
            <p:spPr>
              <a:xfrm>
                <a:off x="2421" y="985"/>
                <a:ext cx="385" cy="238"/>
              </a:xfrm>
              <a:custGeom>
                <a:avLst/>
                <a:gdLst>
                  <a:gd name="txL" fmla="*/ 0 w 76"/>
                  <a:gd name="txT" fmla="*/ 0 h 47"/>
                  <a:gd name="txR" fmla="*/ 76 w 76"/>
                  <a:gd name="txB" fmla="*/ 47 h 47"/>
                </a:gdLst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txL" t="txT" r="txR" b="tx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7" name="未知"/>
              <p:cNvSpPr/>
              <p:nvPr/>
            </p:nvSpPr>
            <p:spPr>
              <a:xfrm>
                <a:off x="2407" y="1183"/>
                <a:ext cx="415" cy="186"/>
              </a:xfrm>
              <a:custGeom>
                <a:avLst/>
                <a:gdLst>
                  <a:gd name="txL" fmla="*/ 0 w 82"/>
                  <a:gd name="txT" fmla="*/ 0 h 37"/>
                  <a:gd name="txR" fmla="*/ 82 w 82"/>
                  <a:gd name="txB" fmla="*/ 37 h 37"/>
                </a:gdLst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txL" t="txT" r="txR" b="tx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8" name="未知"/>
              <p:cNvSpPr/>
              <p:nvPr/>
            </p:nvSpPr>
            <p:spPr>
              <a:xfrm>
                <a:off x="2083" y="1361"/>
                <a:ext cx="699" cy="167"/>
              </a:xfrm>
              <a:custGeom>
                <a:avLst/>
                <a:gdLst>
                  <a:gd name="txL" fmla="*/ 0 w 138"/>
                  <a:gd name="txT" fmla="*/ 0 h 33"/>
                  <a:gd name="txR" fmla="*/ 138 w 138"/>
                  <a:gd name="txB" fmla="*/ 33 h 33"/>
                </a:gdLst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txL" t="txT" r="txR" b="tx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9" name="未知"/>
              <p:cNvSpPr/>
              <p:nvPr/>
            </p:nvSpPr>
            <p:spPr>
              <a:xfrm>
                <a:off x="2160" y="1522"/>
                <a:ext cx="565" cy="146"/>
              </a:xfrm>
              <a:custGeom>
                <a:avLst/>
                <a:gdLst>
                  <a:gd name="txL" fmla="*/ 0 w 112"/>
                  <a:gd name="txT" fmla="*/ 0 h 29"/>
                  <a:gd name="txR" fmla="*/ 112 w 112"/>
                  <a:gd name="txB" fmla="*/ 29 h 29"/>
                </a:gdLst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txL" t="txT" r="txR" b="tx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0" name="未知"/>
              <p:cNvSpPr/>
              <p:nvPr/>
            </p:nvSpPr>
            <p:spPr>
              <a:xfrm>
                <a:off x="2123" y="1638"/>
                <a:ext cx="581" cy="480"/>
              </a:xfrm>
              <a:custGeom>
                <a:avLst/>
                <a:gdLst>
                  <a:gd name="txL" fmla="*/ 0 w 115"/>
                  <a:gd name="txT" fmla="*/ 0 h 95"/>
                  <a:gd name="txR" fmla="*/ 115 w 115"/>
                  <a:gd name="txB" fmla="*/ 95 h 95"/>
                </a:gdLst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txL" t="txT" r="txR" b="tx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1" name="未知"/>
              <p:cNvSpPr/>
              <p:nvPr/>
            </p:nvSpPr>
            <p:spPr>
              <a:xfrm>
                <a:off x="2502" y="1446"/>
                <a:ext cx="330" cy="854"/>
              </a:xfrm>
              <a:custGeom>
                <a:avLst/>
                <a:gdLst>
                  <a:gd name="txL" fmla="*/ 0 w 65"/>
                  <a:gd name="txT" fmla="*/ 0 h 169"/>
                  <a:gd name="txR" fmla="*/ 65 w 65"/>
                  <a:gd name="txB" fmla="*/ 169 h 169"/>
                </a:gdLst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txL" t="txT" r="txR" b="tx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7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73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4" name="Rectangle 250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275" name="Rectangle 251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276" name="Rectangle 252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未知"/>
          <p:cNvSpPr/>
          <p:nvPr/>
        </p:nvSpPr>
        <p:spPr>
          <a:xfrm>
            <a:off x="4760913" y="20638"/>
            <a:ext cx="4438650" cy="4038600"/>
          </a:xfrm>
          <a:custGeom>
            <a:avLst/>
            <a:gdLst>
              <a:gd name="txL" fmla="*/ 0 w 546"/>
              <a:gd name="txT" fmla="*/ 0 h 497"/>
              <a:gd name="txR" fmla="*/ 546 w 546"/>
              <a:gd name="txB" fmla="*/ 497 h 497"/>
            </a:gdLst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txL" t="txT" r="txR" b="tx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5" name="Group 3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3076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>
                <a:gd name="txL" fmla="*/ 0 w 97"/>
                <a:gd name="txT" fmla="*/ 0 h 37"/>
                <a:gd name="txR" fmla="*/ 97 w 97"/>
                <a:gd name="txB" fmla="*/ 37 h 37"/>
              </a:gdLst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txL" t="txT" r="txR" b="tx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>
                <a:gd name="txL" fmla="*/ 0 w 585"/>
                <a:gd name="txT" fmla="*/ 0 h 534"/>
                <a:gd name="txR" fmla="*/ 585 w 585"/>
                <a:gd name="txB" fmla="*/ 534 h 534"/>
              </a:gdLst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txL" t="txT" r="txR" b="tx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>
                <a:gd name="txL" fmla="*/ 0 w 47"/>
                <a:gd name="txT" fmla="*/ 0 h 56"/>
                <a:gd name="txR" fmla="*/ 47 w 47"/>
                <a:gd name="txB" fmla="*/ 56 h 56"/>
              </a:gdLst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txL" t="txT" r="txR" b="tx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>
                <a:gd name="txL" fmla="*/ 0 w 41"/>
                <a:gd name="txT" fmla="*/ 0 h 75"/>
                <a:gd name="txR" fmla="*/ 41 w 41"/>
                <a:gd name="txB" fmla="*/ 75 h 75"/>
              </a:gdLst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txL" t="txT" r="txR" b="tx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未知"/>
            <p:cNvSpPr/>
            <p:nvPr/>
          </p:nvSpPr>
          <p:spPr>
            <a:xfrm>
              <a:off x="354" y="627"/>
              <a:ext cx="682" cy="318"/>
            </a:xfrm>
            <a:custGeom>
              <a:avLst/>
              <a:gdLst>
                <a:gd name="txL" fmla="*/ 0 w 135"/>
                <a:gd name="txT" fmla="*/ 0 h 63"/>
                <a:gd name="txR" fmla="*/ 135 w 135"/>
                <a:gd name="txB" fmla="*/ 63 h 63"/>
              </a:gdLst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txL" t="txT" r="txR" b="tx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未知"/>
            <p:cNvSpPr/>
            <p:nvPr/>
          </p:nvSpPr>
          <p:spPr>
            <a:xfrm>
              <a:off x="1128" y="1527"/>
              <a:ext cx="491" cy="516"/>
            </a:xfrm>
            <a:custGeom>
              <a:avLst/>
              <a:gdLst>
                <a:gd name="txL" fmla="*/ 0 w 97"/>
                <a:gd name="txT" fmla="*/ 0 h 102"/>
                <a:gd name="txR" fmla="*/ 97 w 97"/>
                <a:gd name="txB" fmla="*/ 102 h 102"/>
              </a:gdLst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txL" t="txT" r="txR" b="tx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>
                <a:gd name="txL" fmla="*/ 0 w 99"/>
                <a:gd name="txT" fmla="*/ 0 h 19"/>
                <a:gd name="txR" fmla="*/ 99 w 99"/>
                <a:gd name="txB" fmla="*/ 19 h 19"/>
              </a:gdLst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txL" t="txT" r="txR" b="tx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>
                <a:gd name="txL" fmla="*/ 0 w 76"/>
                <a:gd name="txT" fmla="*/ 0 h 47"/>
                <a:gd name="txR" fmla="*/ 76 w 76"/>
                <a:gd name="txB" fmla="*/ 47 h 47"/>
              </a:gdLst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txL" t="txT" r="txR" b="tx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>
                <a:gd name="txL" fmla="*/ 0 w 82"/>
                <a:gd name="txT" fmla="*/ 0 h 37"/>
                <a:gd name="txR" fmla="*/ 82 w 82"/>
                <a:gd name="txB" fmla="*/ 37 h 37"/>
              </a:gdLst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txL" t="txT" r="txR" b="tx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>
                <a:gd name="txL" fmla="*/ 0 w 138"/>
                <a:gd name="txT" fmla="*/ 0 h 33"/>
                <a:gd name="txR" fmla="*/ 138 w 138"/>
                <a:gd name="txB" fmla="*/ 33 h 33"/>
              </a:gdLst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txL" t="txT" r="txR" b="tx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>
                <a:gd name="txL" fmla="*/ 0 w 112"/>
                <a:gd name="txT" fmla="*/ 0 h 29"/>
                <a:gd name="txR" fmla="*/ 112 w 112"/>
                <a:gd name="txB" fmla="*/ 29 h 29"/>
              </a:gdLst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txL" t="txT" r="txR" b="tx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未知"/>
            <p:cNvSpPr/>
            <p:nvPr/>
          </p:nvSpPr>
          <p:spPr>
            <a:xfrm>
              <a:off x="2124" y="1638"/>
              <a:ext cx="582" cy="480"/>
            </a:xfrm>
            <a:custGeom>
              <a:avLst/>
              <a:gdLst>
                <a:gd name="txL" fmla="*/ 0 w 115"/>
                <a:gd name="txT" fmla="*/ 0 h 95"/>
                <a:gd name="txR" fmla="*/ 115 w 115"/>
                <a:gd name="txB" fmla="*/ 95 h 95"/>
              </a:gdLst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txL" t="txT" r="txR" b="tx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>
                <a:gd name="txL" fmla="*/ 0 w 65"/>
                <a:gd name="txT" fmla="*/ 0 h 169"/>
                <a:gd name="txR" fmla="*/ 65 w 65"/>
                <a:gd name="txB" fmla="*/ 169 h 169"/>
              </a:gdLst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txL" t="txT" r="txR" b="tx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9" name="Group 17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3090" name="Rectangle 18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91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Rectangle 29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2" name="Rectangle 30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03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Rectangle 41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14" name="Rectangle 42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15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Rectangle 53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26" name="Rectangle 54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27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Rectangle 65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38" name="Rectangle 66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39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Rectangle 77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50" name="Rectangle 78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51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Rectangle 89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62" name="Rectangle 90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63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Rectangle 101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74" name="Rectangle 102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75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Rectangle 113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86" name="Rectangle 114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87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Rectangle 125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98" name="Rectangle 126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99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Rectangle 137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10" name="Rectangle 138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11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Rectangle 149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22" name="Rectangle 150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23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>
                <a:gd name="txL" fmla="*/ 0 w 4"/>
                <a:gd name="txT" fmla="*/ 0 h 60"/>
                <a:gd name="txR" fmla="*/ 4 w 4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txL" t="txT" r="txR" b="tx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Rectangle 161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34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>
                <a:gd name="txL" fmla="*/ 0 w 4"/>
                <a:gd name="txT" fmla="*/ 0 h 2"/>
                <a:gd name="txR" fmla="*/ 4 w 4"/>
                <a:gd name="txB" fmla="*/ 2 h 2"/>
              </a:gdLst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txL" t="txT" r="txR" b="tx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35" name="Group 168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3236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>
                <a:gd name="txL" fmla="*/ 0 w 41"/>
                <a:gd name="txT" fmla="*/ 0 h 16"/>
                <a:gd name="txR" fmla="*/ 41 w 41"/>
                <a:gd name="txB" fmla="*/ 16 h 16"/>
              </a:gdLst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txL" t="txT" r="txR" b="tx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>
                <a:gd name="txL" fmla="*/ 0 w 210"/>
                <a:gd name="txT" fmla="*/ 0 h 193"/>
                <a:gd name="txR" fmla="*/ 210 w 210"/>
                <a:gd name="txB" fmla="*/ 193 h 193"/>
              </a:gdLst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txL" t="txT" r="txR" b="tx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>
                <a:gd name="txL" fmla="*/ 0 w 17"/>
                <a:gd name="txT" fmla="*/ 0 h 20"/>
                <a:gd name="txR" fmla="*/ 17 w 17"/>
                <a:gd name="txB" fmla="*/ 20 h 20"/>
              </a:gdLst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txL" t="txT" r="txR" b="tx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>
                <a:gd name="txL" fmla="*/ 0 w 15"/>
                <a:gd name="txT" fmla="*/ 0 h 27"/>
                <a:gd name="txR" fmla="*/ 15 w 15"/>
                <a:gd name="txB" fmla="*/ 27 h 27"/>
              </a:gdLst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txL" t="txT" r="txR" b="tx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>
                <a:gd name="txL" fmla="*/ 0 w 48"/>
                <a:gd name="txT" fmla="*/ 0 h 23"/>
                <a:gd name="txR" fmla="*/ 48 w 48"/>
                <a:gd name="txB" fmla="*/ 23 h 23"/>
              </a:gdLst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txL" t="txT" r="txR" b="tx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>
                <a:gd name="txL" fmla="*/ 0 w 35"/>
                <a:gd name="txT" fmla="*/ 0 h 37"/>
                <a:gd name="txR" fmla="*/ 35 w 35"/>
                <a:gd name="txB" fmla="*/ 37 h 37"/>
              </a:gdLst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txL" t="txT" r="txR" b="tx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>
                <a:gd name="txL" fmla="*/ 0 w 35"/>
                <a:gd name="txT" fmla="*/ 0 h 7"/>
                <a:gd name="txR" fmla="*/ 35 w 35"/>
                <a:gd name="txB" fmla="*/ 7 h 7"/>
              </a:gdLst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txL" t="txT" r="txR" b="tx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>
                <a:gd name="txL" fmla="*/ 0 w 27"/>
                <a:gd name="txT" fmla="*/ 0 h 16"/>
                <a:gd name="txR" fmla="*/ 27 w 27"/>
                <a:gd name="txB" fmla="*/ 16 h 16"/>
              </a:gdLst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txL" t="txT" r="txR" b="tx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>
                <a:gd name="txL" fmla="*/ 0 w 35"/>
                <a:gd name="txT" fmla="*/ 0 h 17"/>
                <a:gd name="txR" fmla="*/ 35 w 35"/>
                <a:gd name="txB" fmla="*/ 17 h 17"/>
              </a:gdLst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txL" t="txT" r="txR" b="tx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>
                <a:gd name="txL" fmla="*/ 0 w 49"/>
                <a:gd name="txT" fmla="*/ 0 h 12"/>
                <a:gd name="txR" fmla="*/ 49 w 49"/>
                <a:gd name="txB" fmla="*/ 12 h 12"/>
              </a:gdLst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txL" t="txT" r="txR" b="tx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>
                <a:gd name="txL" fmla="*/ 0 w 40"/>
                <a:gd name="txT" fmla="*/ 0 h 11"/>
                <a:gd name="txR" fmla="*/ 40 w 40"/>
                <a:gd name="txB" fmla="*/ 11 h 11"/>
              </a:gdLst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txL" t="txT" r="txR" b="tx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>
                <a:gd name="txL" fmla="*/ 0 w 41"/>
                <a:gd name="txT" fmla="*/ 0 h 34"/>
                <a:gd name="txR" fmla="*/ 41 w 41"/>
                <a:gd name="txB" fmla="*/ 34 h 34"/>
              </a:gdLst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txL" t="txT" r="txR" b="tx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>
                <a:gd name="txL" fmla="*/ 0 w 25"/>
                <a:gd name="txT" fmla="*/ 0 h 63"/>
                <a:gd name="txR" fmla="*/ 25 w 25"/>
                <a:gd name="txB" fmla="*/ 63 h 63"/>
              </a:gdLst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txL" t="txT" r="txR" b="tx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49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50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251" name="Rectangle 164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252" name="Rectangle 16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253" name="Rectangle 16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hyperlink" Target="http://www.yfrx.com/html/200606/14/182948227.htm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8.png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195" y="23178"/>
            <a:ext cx="9217025" cy="6811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187450" y="1484313"/>
            <a:ext cx="7727950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06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故 都 的 秋</a:t>
            </a:r>
            <a:endParaRPr lang="zh-CN" altLang="en-US" sz="106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6215063" y="3724275"/>
            <a:ext cx="28051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郁达夫</a:t>
            </a:r>
            <a:endParaRPr lang="zh-CN" altLang="en-US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/>
          </p:cNvSpPr>
          <p:nvPr>
            <p:ph type="title"/>
          </p:nvPr>
        </p:nvSpPr>
        <p:spPr>
          <a:xfrm>
            <a:off x="971550" y="0"/>
            <a:ext cx="7772400" cy="1143000"/>
          </a:xfrm>
        </p:spPr>
        <p:txBody>
          <a:bodyPr vert="horz" wrap="square" anchor="ctr"/>
          <a:lstStyle/>
          <a:p>
            <a:pPr eaLnBrk="1" hangingPunct="1"/>
            <a:r>
              <a:rPr lang="zh-CN" altLang="en-US" sz="6000" b="1">
                <a:latin typeface="楷体_GB2312" panose="02010609030101010101" pitchFamily="1" charset="-122"/>
                <a:ea typeface="楷体_GB2312" panose="02010609030101010101" pitchFamily="1" charset="-122"/>
              </a:rPr>
              <a:t>检查预习</a:t>
            </a:r>
            <a:endParaRPr lang="zh-CN" altLang="en-US" sz="60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387" name="Rectangle 3"/>
          <p:cNvSpPr>
            <a:spLocks noGrp="1" noRot="1"/>
          </p:cNvSpPr>
          <p:nvPr>
            <p:ph type="body"/>
          </p:nvPr>
        </p:nvSpPr>
        <p:spPr>
          <a:xfrm>
            <a:off x="250825" y="1628775"/>
            <a:ext cx="8893175" cy="4972050"/>
          </a:xfrm>
        </p:spPr>
        <p:txBody>
          <a:bodyPr vert="horz" wrap="square" anchor="t"/>
          <a:lstStyle/>
          <a:p>
            <a:pPr eaLnBrk="1" hangingPunct="1">
              <a:buNone/>
            </a:pPr>
            <a:r>
              <a:rPr lang="en-US" altLang="x-none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郁达夫，</a:t>
            </a:r>
            <a:r>
              <a:rPr lang="zh-CN" altLang="en-US" sz="3600" b="1" dirty="0">
                <a:ea typeface="楷体_GB2312" panose="02010609030101010101" pitchFamily="1" charset="-122"/>
              </a:rPr>
              <a:t> 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原名</a:t>
            </a:r>
            <a:r>
              <a:rPr lang="zh-CN" altLang="en-US" sz="3600" b="1" u="sng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，字</a:t>
            </a:r>
            <a:r>
              <a:rPr lang="zh-CN" altLang="en-US" sz="3600" b="1" u="sng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，浙江富阳人，中国现代著名小说家、散文家、诗人。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1921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年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6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月，与郭沫若等人在东京酝酿成立了新文学团体</a:t>
            </a:r>
            <a:r>
              <a:rPr lang="zh-CN" altLang="en-US" sz="3600" b="1" u="sng" dirty="0">
                <a:ea typeface="楷体_GB2312" panose="02010609030101010101" pitchFamily="1" charset="-122"/>
              </a:rPr>
              <a:t>“</a:t>
            </a:r>
            <a:r>
              <a:rPr lang="en-US" altLang="x-none" sz="3600" b="1" u="sng" dirty="0">
                <a:ea typeface="楷体_GB2312" panose="02010609030101010101" pitchFamily="1" charset="-122"/>
              </a:rPr>
              <a:t>    </a:t>
            </a:r>
            <a:r>
              <a:rPr lang="zh-CN" altLang="en-US" sz="3600" b="1" u="sng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   </a:t>
            </a:r>
            <a:r>
              <a:rPr lang="zh-CN" altLang="en-US" sz="3600" b="1" dirty="0">
                <a:ea typeface="楷体_GB2312" panose="02010609030101010101" pitchFamily="1" charset="-122"/>
              </a:rPr>
              <a:t>”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，代表作品</a:t>
            </a:r>
            <a:r>
              <a:rPr lang="en-US" altLang="x-none" sz="3600" b="1" u="sng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《       》《                         》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和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薄奠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、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迟桂花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等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,1930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年</a:t>
            </a:r>
            <a:r>
              <a:rPr lang="en-US" altLang="x-none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月，中国左翼作家联盟成立，为发起人之一。</a:t>
            </a:r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4648200" y="1447800"/>
            <a:ext cx="18716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郁文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7391400" y="1371600"/>
            <a:ext cx="1514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达夫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6705600" y="3124200"/>
            <a:ext cx="2162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创造社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3200400" y="3733800"/>
            <a:ext cx="1657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沉沦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1981200" y="4343400"/>
            <a:ext cx="36004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春风沉醉的晚上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1371600" y="774700"/>
            <a:ext cx="7324725" cy="56261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从1921年至1933年，郁达夫曾用相当大的精力参加左翼文艺活动并进行创作。由于国民党白色恐怖的威胁等原因，郁达夫从1933年4月由上海迁居杭州，1936年离杭州赴福州，在杭州居住了近三年。在这段时间里他思想苦闷，创作枯竭，过的是一种闲散安逸的生活。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在家吃点精致的菜，喝点芳醇的酒，睡睡午觉，看看闲书，不愿将行动和平时有所移易；总之是懒得动。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(《住所的话》)在这二三年间，郁达夫的确花了许多时间到处游山玩水，在一定程度上也是为了排遣现实带给他的苦闷和离群索居的寂寞。在游山玩水的过程中，写了许多游记。在杭州期间，郁达夫提倡静的文学，写的多是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静如止水似的遁世文学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。1934年7月，郁达夫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不远千里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从杭州经青岛去北平，再次饱尝了故都的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秋味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4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，并写下了优美的散文──《故都的秋》。</a:t>
            </a:r>
            <a:endParaRPr lang="zh-CN" altLang="en-US" sz="2400" b="1" dirty="0">
              <a:solidFill>
                <a:srgbClr val="6633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374650" y="685800"/>
            <a:ext cx="677863" cy="2819400"/>
          </a:xfrm>
          <a:prstGeom prst="rect">
            <a:avLst/>
          </a:prstGeom>
          <a:solidFill>
            <a:srgbClr val="FFCC99"/>
          </a:solidFill>
          <a:ln w="57150" cap="flat" cmpd="thickThin">
            <a:solidFill>
              <a:srgbClr val="969696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 写 作 背 景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914400" y="6286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7413" name="Group 5"/>
          <p:cNvGrpSpPr/>
          <p:nvPr/>
        </p:nvGrpSpPr>
        <p:grpSpPr>
          <a:xfrm>
            <a:off x="914400" y="628650"/>
            <a:ext cx="9147175" cy="0"/>
            <a:chOff x="0" y="0"/>
            <a:chExt cx="5762" cy="0"/>
          </a:xfrm>
        </p:grpSpPr>
        <p:sp>
          <p:nvSpPr>
            <p:cNvPr id="17414" name="Rectangle 6"/>
            <p:cNvSpPr/>
            <p:nvPr/>
          </p:nvSpPr>
          <p:spPr>
            <a:xfrm>
              <a:off x="0" y="0"/>
              <a:ext cx="5762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5" name="Rectangle 7"/>
            <p:cNvSpPr/>
            <p:nvPr/>
          </p:nvSpPr>
          <p:spPr>
            <a:xfrm>
              <a:off x="0" y="0"/>
              <a:ext cx="5762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/>
          </p:cNvSpPr>
          <p:nvPr>
            <p:ph type="body"/>
          </p:nvPr>
        </p:nvSpPr>
        <p:spPr>
          <a:xfrm>
            <a:off x="533400" y="1981200"/>
            <a:ext cx="7646988" cy="3313113"/>
          </a:xfrm>
        </p:spPr>
        <p:txBody>
          <a:bodyPr vert="horz" wrap="square" anchor="t"/>
          <a:lstStyle/>
          <a:p>
            <a:pPr eaLnBrk="1" hangingPunct="1"/>
            <a:r>
              <a:rPr lang="zh-CN" altLang="en-US" sz="2800" b="1" dirty="0">
                <a:ea typeface="楷体_GB2312" panose="02010609030101010101" pitchFamily="1" charset="-122"/>
              </a:rPr>
              <a:t>第一部分（</a:t>
            </a:r>
            <a:r>
              <a:rPr lang="en-US" altLang="x-none" sz="2800" b="1" dirty="0">
                <a:ea typeface="楷体_GB2312" panose="02010609030101010101" pitchFamily="1" charset="-122"/>
              </a:rPr>
              <a:t>1</a:t>
            </a:r>
            <a:r>
              <a:rPr lang="zh-CN" altLang="en-US" sz="2800" b="1" dirty="0">
                <a:ea typeface="楷体_GB2312" panose="02010609030101010101" pitchFamily="1" charset="-122"/>
              </a:rPr>
              <a:t>、</a:t>
            </a:r>
            <a:r>
              <a:rPr lang="en-US" altLang="x-none" sz="2800" b="1" dirty="0">
                <a:ea typeface="楷体_GB2312" panose="02010609030101010101" pitchFamily="1" charset="-122"/>
              </a:rPr>
              <a:t>2</a:t>
            </a:r>
            <a:r>
              <a:rPr lang="zh-CN" altLang="en-US" sz="2800" b="1" dirty="0">
                <a:ea typeface="楷体_GB2312" panose="02010609030101010101" pitchFamily="1" charset="-122"/>
              </a:rPr>
              <a:t>）：</a:t>
            </a:r>
            <a:r>
              <a:rPr lang="zh-CN" altLang="en-US" sz="2800" b="1" dirty="0"/>
              <a:t>将南国之秋与北国之秋做对比，表达对北国秋的感受和向往。</a:t>
            </a:r>
            <a:endParaRPr lang="zh-CN" altLang="en-US" sz="2800" b="1" dirty="0">
              <a:ea typeface="楷体_GB2312" panose="02010609030101010101" pitchFamily="1" charset="-122"/>
            </a:endParaRPr>
          </a:p>
          <a:p>
            <a:pPr eaLnBrk="1" hangingPunct="1">
              <a:buNone/>
            </a:pPr>
            <a:endParaRPr lang="zh-CN" altLang="en-US" sz="2800" b="1" dirty="0"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sz="2800" b="1" dirty="0">
                <a:ea typeface="楷体_GB2312" panose="02010609030101010101" pitchFamily="1" charset="-122"/>
              </a:rPr>
              <a:t>第二部分（</a:t>
            </a:r>
            <a:r>
              <a:rPr lang="en-US" altLang="x-none" sz="2800" b="1" dirty="0">
                <a:ea typeface="楷体_GB2312" panose="02010609030101010101" pitchFamily="1" charset="-122"/>
              </a:rPr>
              <a:t>3-12</a:t>
            </a:r>
            <a:r>
              <a:rPr lang="zh-CN" altLang="en-US" sz="2800" b="1" dirty="0">
                <a:ea typeface="楷体_GB2312" panose="02010609030101010101" pitchFamily="1" charset="-122"/>
              </a:rPr>
              <a:t>）：</a:t>
            </a:r>
            <a:r>
              <a:rPr lang="zh-CN" altLang="en-US" sz="2800" b="1" dirty="0"/>
              <a:t>按照北国之秋的特点，逐一描绘故都清秋的景色。</a:t>
            </a:r>
            <a:endParaRPr lang="zh-CN" altLang="en-US" sz="2800" b="1" dirty="0">
              <a:ea typeface="楷体_GB2312" panose="02010609030101010101" pitchFamily="1" charset="-122"/>
            </a:endParaRPr>
          </a:p>
          <a:p>
            <a:pPr eaLnBrk="1" hangingPunct="1">
              <a:buNone/>
            </a:pPr>
            <a:endParaRPr lang="zh-CN" altLang="en-US" sz="2800" b="1" dirty="0">
              <a:ea typeface="楷体_GB2312" panose="02010609030101010101" pitchFamily="1" charset="-122"/>
            </a:endParaRPr>
          </a:p>
          <a:p>
            <a:pPr eaLnBrk="1" hangingPunct="1"/>
            <a:r>
              <a:rPr lang="zh-CN" altLang="en-US" sz="2800" b="1" dirty="0">
                <a:ea typeface="楷体_GB2312" panose="02010609030101010101" pitchFamily="1" charset="-122"/>
              </a:rPr>
              <a:t>第三部分（</a:t>
            </a:r>
            <a:r>
              <a:rPr lang="en-US" altLang="x-none" sz="2800" b="1" dirty="0">
                <a:ea typeface="楷体_GB2312" panose="02010609030101010101" pitchFamily="1" charset="-122"/>
              </a:rPr>
              <a:t>13</a:t>
            </a:r>
            <a:r>
              <a:rPr lang="zh-CN" altLang="en-US" sz="2800" b="1" dirty="0">
                <a:ea typeface="楷体_GB2312" panose="02010609030101010101" pitchFamily="1" charset="-122"/>
              </a:rPr>
              <a:t>、</a:t>
            </a:r>
            <a:r>
              <a:rPr lang="en-US" altLang="x-none" sz="2800" b="1" dirty="0">
                <a:ea typeface="楷体_GB2312" panose="02010609030101010101" pitchFamily="1" charset="-122"/>
              </a:rPr>
              <a:t>14</a:t>
            </a:r>
            <a:r>
              <a:rPr lang="zh-CN" altLang="en-US" sz="2800" b="1" dirty="0">
                <a:ea typeface="楷体_GB2312" panose="02010609030101010101" pitchFamily="1" charset="-122"/>
              </a:rPr>
              <a:t>）：</a:t>
            </a:r>
            <a:r>
              <a:rPr lang="zh-CN" altLang="en-US" sz="2800" b="1" dirty="0"/>
              <a:t>通过南北对比，表达了对北国秋的赞美和眷恋之情。</a:t>
            </a:r>
            <a:endParaRPr lang="zh-CN" altLang="en-US" sz="2800" b="1" dirty="0">
              <a:ea typeface="楷体_GB2312" panose="02010609030101010101" pitchFamily="1" charset="-122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565150" y="428625"/>
            <a:ext cx="54546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Arial" panose="020B0604020202020204" pitchFamily="34" charset="0"/>
              </a:rPr>
              <a:t>文章结构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/>
          <p:nvPr/>
        </p:nvSpPr>
        <p:spPr>
          <a:xfrm>
            <a:off x="400050" y="333375"/>
            <a:ext cx="42481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整体感知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：</a:t>
            </a:r>
            <a:endParaRPr lang="zh-CN" altLang="en-US" sz="4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289560" y="1493520"/>
            <a:ext cx="7993063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从文章第</a:t>
            </a:r>
            <a:r>
              <a:rPr lang="en-US" altLang="zh-CN" sz="60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60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段和</a:t>
            </a:r>
            <a:r>
              <a:rPr lang="en-US" altLang="zh-CN" sz="60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14</a:t>
            </a:r>
            <a:r>
              <a:rPr lang="zh-CN" altLang="en-US" sz="6000" b="1" i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段找出郁达夫先生对北平的秋天表达情感的语句？</a:t>
            </a:r>
            <a:endParaRPr lang="zh-CN" altLang="en-US" sz="6000" b="1" i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/>
          <p:nvPr/>
        </p:nvSpPr>
        <p:spPr>
          <a:xfrm>
            <a:off x="2286000" y="228600"/>
            <a:ext cx="426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80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　整体感知</a:t>
            </a:r>
            <a:endParaRPr lang="zh-CN" altLang="en-US" sz="6000" b="1" dirty="0">
              <a:solidFill>
                <a:srgbClr val="80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755650" y="1143000"/>
            <a:ext cx="7854950" cy="34163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我的不远千里，要从杭州赶到青岛，又从青岛赶上北平的理由，只不过是想饱尝一尝这秋，故都的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秋味</a:t>
            </a:r>
            <a:r>
              <a:rPr lang="zh-CN" altLang="en-US" sz="36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秋天，这北国的秋天，若留得住的话，我愿意把寿命的三分之二折去，换得一个三分之一的零头。</a:t>
            </a:r>
            <a:endParaRPr lang="zh-CN" altLang="en-US" sz="36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2532" name="Line 7"/>
          <p:cNvSpPr/>
          <p:nvPr/>
        </p:nvSpPr>
        <p:spPr>
          <a:xfrm>
            <a:off x="838200" y="1752600"/>
            <a:ext cx="2819400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3" name="Line 9"/>
          <p:cNvSpPr/>
          <p:nvPr/>
        </p:nvSpPr>
        <p:spPr>
          <a:xfrm>
            <a:off x="838200" y="4495800"/>
            <a:ext cx="3124200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4" name="Line 10">
            <a:hlinkClick r:id="rId1" action="ppaction://hlinksldjump"/>
          </p:cNvPr>
          <p:cNvSpPr/>
          <p:nvPr/>
        </p:nvSpPr>
        <p:spPr>
          <a:xfrm>
            <a:off x="838200" y="3962400"/>
            <a:ext cx="7239000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5" name="Line 11"/>
          <p:cNvSpPr/>
          <p:nvPr/>
        </p:nvSpPr>
        <p:spPr>
          <a:xfrm>
            <a:off x="7010400" y="3429000"/>
            <a:ext cx="1295400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2484438" y="2276475"/>
            <a:ext cx="41767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愿付出生命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2844800" y="692150"/>
            <a:ext cx="33845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FF00"/>
                </a:solidFill>
                <a:latin typeface="Times New Roman" panose="02020603050405020304" pitchFamily="2" charset="0"/>
              </a:rPr>
              <a:t>不远千里</a:t>
            </a:r>
            <a:endParaRPr lang="zh-CN" altLang="en-US" sz="6000" b="1" dirty="0">
              <a:solidFill>
                <a:srgbClr val="FFFF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1476375" y="4005263"/>
            <a:ext cx="73469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0000CC"/>
                </a:solidFill>
                <a:latin typeface="Times New Roman" panose="02020603050405020304" pitchFamily="2" charset="0"/>
              </a:rPr>
              <a:t>眷恋、热爱、痴迷</a:t>
            </a:r>
            <a:endParaRPr lang="zh-CN" altLang="en-US" sz="6600" b="1" dirty="0">
              <a:solidFill>
                <a:srgbClr val="0000CC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8060" y="913765"/>
            <a:ext cx="50488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北国的秋与南国的秋有什么特点？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150" y="1774190"/>
            <a:ext cx="84442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秋天，无论什么地方的秋天，总是好的；可是啊，北国的秋，却特别来得清，来得静，来得悲凉。</a:t>
            </a:r>
            <a:endParaRPr lang="zh-CN" altLang="en-US" sz="2800" b="1" dirty="0">
              <a:solidFill>
                <a:schemeClr val="tx1"/>
              </a:solidFill>
              <a:latin typeface="楷体_GB2312" panose="02010609030101010101" pitchFamily="1" charset="-122"/>
              <a:ea typeface="楷体_GB2312" panose="02010609030101010101" pitchFamily="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" y="3397250"/>
            <a:ext cx="78962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江南，秋当然也是有的，但草木凋得慢，空气来得润，天的颜色显得淡，</a:t>
            </a:r>
            <a:r>
              <a:rPr lang="zh-CN" altLang="en-US" b="1" dirty="0"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25603" name="Rectangle 3"/>
          <p:cNvSpPr/>
          <p:nvPr/>
        </p:nvSpPr>
        <p:spPr>
          <a:xfrm>
            <a:off x="228600" y="4800600"/>
            <a:ext cx="7777163" cy="116522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               北国之秋：清、静、悲凉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               南国之秋：慢、润、淡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323850" y="0"/>
            <a:ext cx="4114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2" charset="0"/>
              </a:rPr>
              <a:t>解读秋景：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468313" y="1484313"/>
            <a:ext cx="8066087" cy="3382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2" charset="0"/>
                <a:ea typeface="幼圆" panose="02010509060101010101" pitchFamily="1" charset="-122"/>
              </a:rPr>
              <a:t>为了体现故都的秋味，作者描绘了几幅秋景？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2" charset="0"/>
              <a:ea typeface="幼圆" panose="0201050906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2" charset="0"/>
                <a:ea typeface="幼圆" panose="02010509060101010101" pitchFamily="1" charset="-122"/>
              </a:rPr>
              <a:t>分别给每幅秋景图命名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2" charset="0"/>
              <a:ea typeface="幼圆" panose="02010509060101010101" pitchFamily="1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Rectangle 3"/>
          <p:cNvSpPr>
            <a:spLocks noGrp="1"/>
          </p:cNvSpPr>
          <p:nvPr/>
        </p:nvSpPr>
        <p:spPr>
          <a:xfrm>
            <a:off x="1303655" y="228600"/>
            <a:ext cx="6034405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600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故  都  的  秋</a:t>
            </a:r>
            <a:endParaRPr lang="zh-CN" altLang="en-US" sz="600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676593" y="1916113"/>
            <a:ext cx="1198245" cy="4103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清晨小院</a:t>
            </a:r>
            <a:endParaRPr lang="zh-CN" altLang="en-US" sz="6600" dirty="0">
              <a:solidFill>
                <a:srgbClr val="FF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2225993" y="1987550"/>
            <a:ext cx="1198245" cy="3444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秋槐落蕊</a:t>
            </a:r>
            <a:endParaRPr lang="zh-CN" altLang="en-US" sz="6600" dirty="0">
              <a:solidFill>
                <a:srgbClr val="FF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3737293" y="1987550"/>
            <a:ext cx="1198245" cy="3444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秋蝉残鸣</a:t>
            </a:r>
            <a:endParaRPr lang="zh-CN" altLang="en-US" sz="6600" dirty="0">
              <a:solidFill>
                <a:srgbClr val="FF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5537518" y="1987550"/>
            <a:ext cx="1198245" cy="3444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秋雨话凉</a:t>
            </a:r>
            <a:endParaRPr lang="zh-CN" altLang="en-US" sz="6600" dirty="0">
              <a:solidFill>
                <a:srgbClr val="FF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7337743" y="1916113"/>
            <a:ext cx="1198245" cy="3444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秋果奇景</a:t>
            </a:r>
            <a:endParaRPr lang="zh-CN" altLang="en-US" sz="6600" dirty="0">
              <a:solidFill>
                <a:srgbClr val="FF0000"/>
              </a:solidFill>
              <a:latin typeface="幼圆" panose="02010509060101010101" pitchFamily="1" charset="-122"/>
              <a:ea typeface="幼圆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he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4813"/>
            <a:ext cx="9144000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3"/>
          <p:cNvSpPr txBox="1"/>
          <p:nvPr/>
        </p:nvSpPr>
        <p:spPr>
          <a:xfrm>
            <a:off x="6046788" y="0"/>
            <a:ext cx="3097212" cy="70675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CC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清晨小院图</a:t>
            </a:r>
            <a:endParaRPr lang="zh-CN" altLang="en-US" sz="4000" b="1" dirty="0">
              <a:solidFill>
                <a:srgbClr val="FFCC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-12700" y="5791200"/>
            <a:ext cx="91567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本图里描写了哪些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景物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，具有怎样的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特点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？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从中体现了作者怎样的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情感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？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632cc18e6db872534fa41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61525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1828800" y="3886200"/>
            <a:ext cx="554037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让我们走进秋天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/>
          <p:nvPr/>
        </p:nvSpPr>
        <p:spPr>
          <a:xfrm>
            <a:off x="1752600" y="1905000"/>
            <a:ext cx="6480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很高很高碧绿的天色 </a:t>
            </a:r>
            <a:r>
              <a:rPr lang="en-US" altLang="x-none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699" name="Rectangle 3"/>
          <p:cNvSpPr/>
          <p:nvPr/>
        </p:nvSpPr>
        <p:spPr>
          <a:xfrm>
            <a:off x="1512888" y="1196975"/>
            <a:ext cx="3671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 </a:t>
            </a: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一椽破屋</a:t>
            </a: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</a:t>
            </a:r>
            <a:r>
              <a:rPr lang="en-US" altLang="x-none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0" name="Rectangle 4"/>
          <p:cNvSpPr/>
          <p:nvPr/>
        </p:nvSpPr>
        <p:spPr>
          <a:xfrm>
            <a:off x="635000" y="4202113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</a:t>
            </a: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破壁腰  </a:t>
            </a:r>
            <a:r>
              <a:rPr lang="en-US" altLang="x-none" sz="2400" b="1" dirty="0">
                <a:latin typeface="Times New Roman" panose="02020603050405020304" pitchFamily="2" charset="0"/>
              </a:rPr>
              <a:t>—— </a:t>
            </a:r>
            <a:endParaRPr lang="en-US" altLang="x-none" sz="2400" b="1" dirty="0">
              <a:latin typeface="Times New Roman" panose="02020603050405020304" pitchFamily="2" charset="0"/>
            </a:endParaRPr>
          </a:p>
        </p:txBody>
      </p:sp>
      <p:sp>
        <p:nvSpPr>
          <p:cNvPr id="29701" name="Rectangle 5"/>
          <p:cNvSpPr/>
          <p:nvPr/>
        </p:nvSpPr>
        <p:spPr>
          <a:xfrm>
            <a:off x="671513" y="2833688"/>
            <a:ext cx="5329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青天下驯鸽的飞声</a:t>
            </a:r>
            <a:r>
              <a:rPr lang="en-US" altLang="x-none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2" name="Rectangle 6"/>
          <p:cNvSpPr/>
          <p:nvPr/>
        </p:nvSpPr>
        <p:spPr>
          <a:xfrm>
            <a:off x="600075" y="4922838"/>
            <a:ext cx="597376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</a:t>
            </a: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静对牵牛花的蓝朵</a:t>
            </a:r>
            <a:endParaRPr lang="zh-CN" altLang="en-US" sz="36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3" name="Rectangle 7"/>
          <p:cNvSpPr/>
          <p:nvPr/>
        </p:nvSpPr>
        <p:spPr>
          <a:xfrm>
            <a:off x="600075" y="3554413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</a:t>
            </a: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细数一丝一丝漏下来的日光</a:t>
            </a:r>
            <a:r>
              <a:rPr lang="en-US" altLang="x-none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4" name="Rectangle 8"/>
          <p:cNvSpPr/>
          <p:nvPr/>
        </p:nvSpPr>
        <p:spPr>
          <a:xfrm>
            <a:off x="6840538" y="1981200"/>
            <a:ext cx="2303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清爽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5" name="Rectangle 9"/>
          <p:cNvSpPr/>
          <p:nvPr/>
        </p:nvSpPr>
        <p:spPr>
          <a:xfrm>
            <a:off x="5370513" y="2820988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静谧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5029200" y="1143000"/>
            <a:ext cx="28209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衰败   沧桑感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7" name="Text Box 11"/>
          <p:cNvSpPr txBox="1"/>
          <p:nvPr/>
        </p:nvSpPr>
        <p:spPr>
          <a:xfrm>
            <a:off x="7290435" y="3644900"/>
            <a:ext cx="2216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清闲，悠闲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8" name="Text Box 12"/>
          <p:cNvSpPr txBox="1"/>
          <p:nvPr/>
        </p:nvSpPr>
        <p:spPr>
          <a:xfrm>
            <a:off x="671513" y="5715000"/>
            <a:ext cx="1211262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</a:t>
            </a:r>
            <a:r>
              <a:rPr lang="zh-CN" altLang="en-US" sz="36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秋草</a:t>
            </a:r>
            <a:endParaRPr lang="zh-CN" altLang="en-US" sz="36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29709" name="Text Box 13"/>
          <p:cNvSpPr txBox="1"/>
          <p:nvPr/>
        </p:nvSpPr>
        <p:spPr>
          <a:xfrm>
            <a:off x="3160713" y="4268788"/>
            <a:ext cx="1504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残破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grpSp>
        <p:nvGrpSpPr>
          <p:cNvPr id="29710" name="Group 14"/>
          <p:cNvGrpSpPr/>
          <p:nvPr/>
        </p:nvGrpSpPr>
        <p:grpSpPr>
          <a:xfrm rot="359360">
            <a:off x="323850" y="0"/>
            <a:ext cx="1728788" cy="2232025"/>
            <a:chOff x="0" y="0"/>
            <a:chExt cx="1338" cy="1678"/>
          </a:xfrm>
        </p:grpSpPr>
        <p:pic>
          <p:nvPicPr>
            <p:cNvPr id="29711" name="Picture 15" descr="yu"/>
            <p:cNvPicPr>
              <a:picLocks noRot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956881">
              <a:off x="1" y="0"/>
              <a:ext cx="1087" cy="16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2" name="Text Box 16"/>
            <p:cNvSpPr txBox="1"/>
            <p:nvPr/>
          </p:nvSpPr>
          <p:spPr>
            <a:xfrm>
              <a:off x="0" y="633"/>
              <a:ext cx="133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4400" dirty="0">
                <a:solidFill>
                  <a:srgbClr val="FF5050"/>
                </a:solidFill>
                <a:latin typeface="Times New Roman" panose="02020603050405020304" pitchFamily="2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9713" name="Text Box 17"/>
          <p:cNvSpPr txBox="1"/>
          <p:nvPr/>
        </p:nvSpPr>
        <p:spPr>
          <a:xfrm>
            <a:off x="228600" y="228600"/>
            <a:ext cx="2016125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CC0066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品秋味</a:t>
            </a:r>
            <a:endParaRPr lang="zh-CN" altLang="en-US" sz="4000" dirty="0">
              <a:solidFill>
                <a:srgbClr val="CC0066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  <p:sp>
        <p:nvSpPr>
          <p:cNvPr id="29714" name="TextBox 17"/>
          <p:cNvSpPr txBox="1"/>
          <p:nvPr/>
        </p:nvSpPr>
        <p:spPr>
          <a:xfrm>
            <a:off x="2209800" y="228600"/>
            <a:ext cx="67056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画面中是如何体现“清、静、悲凉”的特点的？</a:t>
            </a:r>
            <a:endParaRPr lang="en-US" altLang="x-none" sz="32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  <p:bldP spid="29702" grpId="0"/>
      <p:bldP spid="29703" grpId="0"/>
      <p:bldP spid="29704" grpId="0"/>
      <p:bldP spid="29705" grpId="0"/>
      <p:bldP spid="29706" grpId="0"/>
      <p:bldP spid="29707" grpId="0"/>
      <p:bldP spid="297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/>
          <p:nvPr/>
        </p:nvSpPr>
        <p:spPr>
          <a:xfrm>
            <a:off x="684213" y="4581525"/>
            <a:ext cx="7920037" cy="1512888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23" name="Rectangle 3"/>
          <p:cNvSpPr/>
          <p:nvPr/>
        </p:nvSpPr>
        <p:spPr>
          <a:xfrm>
            <a:off x="827088" y="1268413"/>
            <a:ext cx="7632700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说到牵牛花，我以为蓝色或白色为佳，紫黑色次之，淡红者最下。最好，还要在牵牛花底，叫长着几根疏疏落落的尖细且长的秋草，使作陪衬。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这反映了作者怎样的心情？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609600" y="381000"/>
            <a:ext cx="3505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思考与探讨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898525" y="4652963"/>
            <a:ext cx="41783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蓝色、白色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——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冷色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疏疏落落、尖细且长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30726" name="Rectangle 6"/>
          <p:cNvSpPr/>
          <p:nvPr/>
        </p:nvSpPr>
        <p:spPr>
          <a:xfrm>
            <a:off x="5003800" y="5013325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孤寂、落寞的情怀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30727" name="AutoShape 7"/>
          <p:cNvSpPr/>
          <p:nvPr/>
        </p:nvSpPr>
        <p:spPr>
          <a:xfrm>
            <a:off x="4859338" y="4941888"/>
            <a:ext cx="73025" cy="863600"/>
          </a:xfrm>
          <a:prstGeom prst="rightBrace">
            <a:avLst>
              <a:gd name="adj1" fmla="val 98550"/>
              <a:gd name="adj2" fmla="val 50000"/>
            </a:avLst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6" grpId="0"/>
      <p:bldP spid="307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/>
          <p:nvPr/>
        </p:nvSpPr>
        <p:spPr>
          <a:xfrm>
            <a:off x="1752600" y="1905000"/>
            <a:ext cx="64801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很高很高碧绿的天色 </a:t>
            </a:r>
            <a:r>
              <a:rPr lang="en-US" altLang="x-none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solidFill>
                <a:srgbClr val="3366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47" name="Rectangle 3"/>
          <p:cNvSpPr/>
          <p:nvPr/>
        </p:nvSpPr>
        <p:spPr>
          <a:xfrm>
            <a:off x="1512888" y="1196975"/>
            <a:ext cx="3671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 一椽破屋  </a:t>
            </a:r>
            <a:r>
              <a:rPr lang="en-US" altLang="x-none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solidFill>
                <a:srgbClr val="3366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48" name="Rectangle 4"/>
          <p:cNvSpPr/>
          <p:nvPr/>
        </p:nvSpPr>
        <p:spPr>
          <a:xfrm>
            <a:off x="635000" y="4202113"/>
            <a:ext cx="2952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破壁腰  </a:t>
            </a:r>
            <a:r>
              <a:rPr lang="en-US" altLang="x-none" sz="2400" b="1" dirty="0">
                <a:solidFill>
                  <a:srgbClr val="336600"/>
                </a:solidFill>
                <a:latin typeface="Times New Roman" panose="02020603050405020304" pitchFamily="2" charset="0"/>
              </a:rPr>
              <a:t>—— </a:t>
            </a:r>
            <a:endParaRPr lang="en-US" altLang="x-none" sz="2400" b="1" dirty="0">
              <a:solidFill>
                <a:srgbClr val="336600"/>
              </a:solidFill>
              <a:latin typeface="Times New Roman" panose="02020603050405020304" pitchFamily="2" charset="0"/>
            </a:endParaRPr>
          </a:p>
        </p:txBody>
      </p:sp>
      <p:sp>
        <p:nvSpPr>
          <p:cNvPr id="31749" name="Rectangle 5"/>
          <p:cNvSpPr/>
          <p:nvPr/>
        </p:nvSpPr>
        <p:spPr>
          <a:xfrm>
            <a:off x="671513" y="2833688"/>
            <a:ext cx="5329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青天下驯鸽的飞声</a:t>
            </a:r>
            <a:r>
              <a:rPr lang="en-US" altLang="x-none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solidFill>
                <a:srgbClr val="3366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0" name="Rectangle 6"/>
          <p:cNvSpPr/>
          <p:nvPr/>
        </p:nvSpPr>
        <p:spPr>
          <a:xfrm>
            <a:off x="600075" y="4922838"/>
            <a:ext cx="5973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静对牵牛花的蓝朵</a:t>
            </a:r>
            <a:r>
              <a:rPr lang="en-US" altLang="x-none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solidFill>
                <a:srgbClr val="3366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1" name="Rectangle 7"/>
          <p:cNvSpPr/>
          <p:nvPr/>
        </p:nvSpPr>
        <p:spPr>
          <a:xfrm>
            <a:off x="600075" y="3554413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细数一丝一丝漏下来的日光</a:t>
            </a:r>
            <a:r>
              <a:rPr lang="en-US" altLang="x-none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solidFill>
                <a:srgbClr val="3366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2" name="Rectangle 8"/>
          <p:cNvSpPr/>
          <p:nvPr/>
        </p:nvSpPr>
        <p:spPr>
          <a:xfrm>
            <a:off x="6840538" y="1981200"/>
            <a:ext cx="2303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清爽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3" name="Rectangle 9"/>
          <p:cNvSpPr/>
          <p:nvPr/>
        </p:nvSpPr>
        <p:spPr>
          <a:xfrm>
            <a:off x="5370513" y="2820988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静谧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5029200" y="1143000"/>
            <a:ext cx="28209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衰败   沧桑感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5" name="Text Box 11"/>
          <p:cNvSpPr txBox="1"/>
          <p:nvPr/>
        </p:nvSpPr>
        <p:spPr>
          <a:xfrm>
            <a:off x="7277100" y="3625850"/>
            <a:ext cx="22161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清闲，悠闲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6" name="Text Box 12"/>
          <p:cNvSpPr txBox="1"/>
          <p:nvPr/>
        </p:nvSpPr>
        <p:spPr>
          <a:xfrm>
            <a:off x="5334000" y="5029200"/>
            <a:ext cx="2667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落寞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7" name="Text Box 13"/>
          <p:cNvSpPr txBox="1"/>
          <p:nvPr/>
        </p:nvSpPr>
        <p:spPr>
          <a:xfrm>
            <a:off x="671513" y="5715000"/>
            <a:ext cx="21304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秋草</a:t>
            </a:r>
            <a:r>
              <a:rPr lang="en-US" altLang="x-none" sz="3600" b="1" dirty="0">
                <a:solidFill>
                  <a:srgbClr val="3366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endParaRPr lang="en-US" altLang="x-none" sz="3600" b="1" dirty="0">
              <a:solidFill>
                <a:srgbClr val="3366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8" name="Text Box 14"/>
          <p:cNvSpPr txBox="1"/>
          <p:nvPr/>
        </p:nvSpPr>
        <p:spPr>
          <a:xfrm>
            <a:off x="2971800" y="5791200"/>
            <a:ext cx="25558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萧索、孤寂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1759" name="Text Box 15"/>
          <p:cNvSpPr txBox="1"/>
          <p:nvPr/>
        </p:nvSpPr>
        <p:spPr>
          <a:xfrm>
            <a:off x="3160713" y="4268788"/>
            <a:ext cx="1504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残破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grpSp>
        <p:nvGrpSpPr>
          <p:cNvPr id="31760" name="Group 16"/>
          <p:cNvGrpSpPr/>
          <p:nvPr/>
        </p:nvGrpSpPr>
        <p:grpSpPr>
          <a:xfrm rot="359360">
            <a:off x="323850" y="0"/>
            <a:ext cx="1728788" cy="2232025"/>
            <a:chOff x="0" y="0"/>
            <a:chExt cx="1338" cy="1678"/>
          </a:xfrm>
        </p:grpSpPr>
        <p:pic>
          <p:nvPicPr>
            <p:cNvPr id="31761" name="Picture 17" descr="yu"/>
            <p:cNvPicPr>
              <a:picLocks noRot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956881">
              <a:off x="1" y="0"/>
              <a:ext cx="1087" cy="16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62" name="Text Box 18"/>
            <p:cNvSpPr txBox="1"/>
            <p:nvPr/>
          </p:nvSpPr>
          <p:spPr>
            <a:xfrm>
              <a:off x="0" y="633"/>
              <a:ext cx="133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4400" dirty="0">
                <a:solidFill>
                  <a:srgbClr val="FF5050"/>
                </a:solidFill>
                <a:latin typeface="Times New Roman" panose="02020603050405020304" pitchFamily="2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31763" name="Text Box 19"/>
          <p:cNvSpPr txBox="1"/>
          <p:nvPr/>
        </p:nvSpPr>
        <p:spPr>
          <a:xfrm>
            <a:off x="1042988" y="476250"/>
            <a:ext cx="2016125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CC0066"/>
                </a:solidFill>
                <a:latin typeface="Times New Roman" panose="02020603050405020304" pitchFamily="2" charset="0"/>
                <a:ea typeface="华文行楷" panose="02010800040101010101" pitchFamily="2" charset="-122"/>
              </a:rPr>
              <a:t>品秋味</a:t>
            </a:r>
            <a:endParaRPr lang="zh-CN" altLang="en-US" sz="4000" dirty="0">
              <a:solidFill>
                <a:srgbClr val="CC0066"/>
              </a:solidFill>
              <a:latin typeface="Times New Roman" panose="02020603050405020304" pitchFamily="2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/>
      <p:bldP spid="317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533400" y="1905000"/>
            <a:ext cx="8135938" cy="2528888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情感：所描绘的景物无一不显示出环境清幽、萧瑟，透露出作者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悠闲中的孤寂、落寞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从视觉、听觉两个角度，写出了观赏景物时的心态、动作，表现了作者对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故都之秋的热爱之情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838200" y="685800"/>
            <a:ext cx="680878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从中体现了作者怎样的情感？</a:t>
            </a:r>
            <a:endParaRPr lang="zh-CN" altLang="en-US" sz="4000" b="1" dirty="0">
              <a:solidFill>
                <a:srgbClr val="0000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3"/>
          <p:cNvSpPr txBox="1"/>
          <p:nvPr/>
        </p:nvSpPr>
        <p:spPr>
          <a:xfrm>
            <a:off x="6046788" y="0"/>
            <a:ext cx="3097212" cy="762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CC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秋槐落蕊图</a:t>
            </a:r>
            <a:endParaRPr lang="zh-CN" altLang="en-US" sz="4400" b="1" dirty="0">
              <a:solidFill>
                <a:srgbClr val="FFCC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/>
          <p:nvPr/>
        </p:nvSpPr>
        <p:spPr>
          <a:xfrm>
            <a:off x="539750" y="1125538"/>
            <a:ext cx="7993063" cy="235756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像花而又不是花的那一种落蕊</a:t>
            </a:r>
            <a:r>
              <a:rPr lang="en-US" altLang="x-none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只能感出一点点极微细极柔软的触觉。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作者</a:t>
            </a:r>
            <a:r>
              <a:rPr lang="zh-CN" altLang="en-US" sz="3200" b="1">
                <a:latin typeface="宋体" panose="02010600030101010101" pitchFamily="2" charset="-122"/>
              </a:rPr>
              <a:t>是</a:t>
            </a:r>
            <a:r>
              <a:rPr lang="zh-CN" altLang="en-US" sz="3200" b="1" smtClean="0">
                <a:latin typeface="宋体" panose="02010600030101010101" pitchFamily="2" charset="-122"/>
              </a:rPr>
              <a:t>如何从感官角度写</a:t>
            </a:r>
            <a:r>
              <a:rPr lang="zh-CN" altLang="en-US" sz="3200" b="1" dirty="0">
                <a:latin typeface="Arial" panose="020B0604020202020204" pitchFamily="34" charset="0"/>
              </a:rPr>
              <a:t>落蕊的？体现了什么情感？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609600" y="381000"/>
            <a:ext cx="3505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思考与探讨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34820" name="Rectangle 4"/>
          <p:cNvSpPr/>
          <p:nvPr/>
        </p:nvSpPr>
        <p:spPr>
          <a:xfrm>
            <a:off x="1187450" y="35734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4821" name="Rectangle 5"/>
          <p:cNvSpPr/>
          <p:nvPr/>
        </p:nvSpPr>
        <p:spPr>
          <a:xfrm>
            <a:off x="611188" y="3573463"/>
            <a:ext cx="8064500" cy="292227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落蕊，本身就有凄凉之意。写落蕊，运用了视觉、触觉等形象，花铺满地是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视觉形象，脚踏花地是触觉形象。这里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寂静无人，作者独自徘徊。只有与自然交融，方能流露出内心深处的那份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寂寞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情怀。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3"/>
          <p:cNvSpPr txBox="1"/>
          <p:nvPr/>
        </p:nvSpPr>
        <p:spPr>
          <a:xfrm>
            <a:off x="0" y="0"/>
            <a:ext cx="3087688" cy="7016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CC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秋蝉残鸣图</a:t>
            </a:r>
            <a:endParaRPr lang="zh-CN" altLang="en-US" sz="4000" b="1" dirty="0">
              <a:solidFill>
                <a:srgbClr val="FFCC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/>
          <p:nvPr/>
        </p:nvSpPr>
        <p:spPr>
          <a:xfrm>
            <a:off x="1042988" y="1196975"/>
            <a:ext cx="4537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写秋蝉的目的何在？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36867" name="Text Box 3"/>
          <p:cNvSpPr txBox="1"/>
          <p:nvPr/>
        </p:nvSpPr>
        <p:spPr>
          <a:xfrm>
            <a:off x="684213" y="1916113"/>
            <a:ext cx="4319587" cy="37846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几声秋蝉的哀鸣足以牵动作者心魂，渲染了故都之秋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寂寥、悲凉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的气氛。此处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以动衬静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  <a:sym typeface="+mn-ea"/>
              </a:rPr>
              <a:t>秋蝉的哀鸣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了秋味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609600" y="381000"/>
            <a:ext cx="3505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思考与探讨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pic>
        <p:nvPicPr>
          <p:cNvPr id="36869" name="Picture 5" descr="蝉"/>
          <p:cNvPicPr>
            <a:picLocks noChangeAspect="1"/>
          </p:cNvPicPr>
          <p:nvPr/>
        </p:nvPicPr>
        <p:blipFill>
          <a:blip r:embed="rId1"/>
          <a:srcRect l="14305" r="8188"/>
          <a:stretch>
            <a:fillRect/>
          </a:stretch>
        </p:blipFill>
        <p:spPr>
          <a:xfrm>
            <a:off x="5148263" y="549275"/>
            <a:ext cx="3744912" cy="575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3"/>
          <p:cNvSpPr txBox="1"/>
          <p:nvPr/>
        </p:nvSpPr>
        <p:spPr>
          <a:xfrm>
            <a:off x="0" y="0"/>
            <a:ext cx="3016250" cy="7016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CC00"/>
                </a:solidFill>
                <a:latin typeface="Times New Roman" panose="02020603050405020304" pitchFamily="2" charset="0"/>
                <a:ea typeface="华文隶书" panose="02010800040101010101" pitchFamily="2" charset="-122"/>
              </a:rPr>
              <a:t>秋雨话凉图</a:t>
            </a:r>
            <a:endParaRPr lang="zh-CN" altLang="en-US" sz="4000" b="1" dirty="0">
              <a:solidFill>
                <a:srgbClr val="FFCC00"/>
              </a:solidFill>
              <a:latin typeface="Times New Roman" panose="02020603050405020304" pitchFamily="2" charset="0"/>
              <a:ea typeface="华文隶书" panose="02010800040101010101" pitchFamily="2" charset="-122"/>
            </a:endParaRPr>
          </a:p>
        </p:txBody>
      </p:sp>
      <p:sp>
        <p:nvSpPr>
          <p:cNvPr id="37892" name="Rectangle 4"/>
          <p:cNvSpPr/>
          <p:nvPr/>
        </p:nvSpPr>
        <p:spPr>
          <a:xfrm>
            <a:off x="0" y="3776663"/>
            <a:ext cx="9144000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那灰沉沉的天底下，忽而来一阵凉风，便息列索落的下起雨来。一层雨过，云渐渐卷向了西去，天又晴了，太阳又露出脸来了，着着很厚的青布单衣或夹袄的都市闲人，咬着烟管，在雨后的斜桥影里，上桥头树底下去一立，遇见熟人，便会用了缓慢悠闲的声调，微叹着互答着地说：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唉，天可真凉了</a:t>
            </a:r>
            <a:r>
              <a:rPr lang="en-US" altLang="x-none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-----</a:t>
            </a:r>
            <a:r>
              <a:rPr lang="en-US" altLang="x-none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可不是吗？一层秋雨一层凉了！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/>
          <p:nvPr/>
        </p:nvSpPr>
        <p:spPr>
          <a:xfrm>
            <a:off x="784225" y="2057400"/>
            <a:ext cx="83597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2" charset="0"/>
              </a:rPr>
              <a:t>在</a:t>
            </a:r>
            <a:r>
              <a:rPr lang="zh-CN" altLang="en-US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2" charset="0"/>
              </a:rPr>
              <a:t>秋雨图</a:t>
            </a:r>
            <a:r>
              <a:rPr lang="zh-CN" altLang="en-US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2" charset="0"/>
              </a:rPr>
              <a:t>里加入</a:t>
            </a:r>
            <a:r>
              <a:rPr lang="zh-CN" altLang="en-US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2" charset="0"/>
              </a:rPr>
              <a:t>都市闲人</a:t>
            </a:r>
            <a:r>
              <a:rPr lang="zh-CN" altLang="en-US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2" charset="0"/>
              </a:rPr>
              <a:t>有怎样的作用？</a:t>
            </a:r>
            <a:endParaRPr lang="zh-CN" altLang="en-US" sz="3200" b="1" dirty="0">
              <a:latin typeface="Times New Roman" panose="02020603050405020304" pitchFamily="2" charset="0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762000" y="3429000"/>
            <a:ext cx="7777163" cy="18605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这里的</a:t>
            </a: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都市闲人</a:t>
            </a: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指的是平民，他们的形象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更具故都的地方特点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，这样悠然闲适的互答，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更能感悟生活的淡泊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，也流露出了作者对</a:t>
            </a: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都市闲人</a:t>
            </a: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r>
              <a:rPr lang="zh-CN" altLang="en-US" sz="28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过着那样无忧无虑的生活的向往之情。</a:t>
            </a:r>
            <a:endParaRPr lang="zh-CN" altLang="en-US" sz="28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609600" y="381000"/>
            <a:ext cx="3505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思考与探讨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http://wenwen.soso.com/p/20090402/20090402144325-195931019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8275"/>
            <a:ext cx="5486400" cy="668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Text Box 2"/>
          <p:cNvPicPr/>
          <p:nvPr/>
        </p:nvPicPr>
        <p:blipFill>
          <a:blip r:embed="rId2"/>
          <a:stretch>
            <a:fillRect/>
          </a:stretch>
        </p:blipFill>
        <p:spPr>
          <a:xfrm>
            <a:off x="5370513" y="450850"/>
            <a:ext cx="3760787" cy="5821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A-1393"/>
          <p:cNvPicPr>
            <a:picLocks noChangeAspect="1"/>
          </p:cNvPicPr>
          <p:nvPr/>
        </p:nvPicPr>
        <p:blipFill>
          <a:blip r:embed="rId1">
            <a:lum bright="4001" contrast="-3999"/>
          </a:blip>
          <a:stretch>
            <a:fillRect/>
          </a:stretch>
        </p:blipFill>
        <p:spPr>
          <a:xfrm>
            <a:off x="0" y="0"/>
            <a:ext cx="91440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Rectangle 3"/>
          <p:cNvSpPr/>
          <p:nvPr/>
        </p:nvSpPr>
        <p:spPr>
          <a:xfrm>
            <a:off x="0" y="3876675"/>
            <a:ext cx="9144000" cy="301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像橄榄又像鸽蛋似的这枣子颗儿，在小椭圆形的细叶中间，显出淡绿微黄颜色的时候，正是秋的全盛时期，等枣树叶落，枣子红完，西北风就要起来了，北方便是沙尘灰土的世界，只有这枣子、柿子、葡萄，成熟到八九分的七八月之交，是北国的清秋的佳日，是一年之中最好也没有的</a:t>
            </a:r>
            <a:r>
              <a:rPr lang="en-US" altLang="x-none" sz="3200" b="1" dirty="0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Golden Days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0" y="0"/>
            <a:ext cx="3016250" cy="768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CC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秋果奇景图</a:t>
            </a:r>
            <a:endParaRPr lang="zh-CN" altLang="en-US" sz="4400" b="1" dirty="0">
              <a:solidFill>
                <a:srgbClr val="FFCC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/>
          <p:nvPr/>
        </p:nvSpPr>
        <p:spPr>
          <a:xfrm>
            <a:off x="900113" y="1268413"/>
            <a:ext cx="7704137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作者为什么不写果子成熟时，而写“淡绿微黄”的将熟未熟的秋果景色？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685800" y="3048000"/>
            <a:ext cx="4032250" cy="3168650"/>
          </a:xfrm>
          <a:prstGeom prst="rect">
            <a:avLst/>
          </a:prstGeom>
          <a:solidFill>
            <a:schemeClr val="accent1">
              <a:alpha val="59999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“淡绿微黄”所呈现出的是一种清、静的淡色，它与作者对故都的秋的清、静、悲凉的独特情感体验相一致的，深化了文章的主题。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609600" y="381000"/>
            <a:ext cx="3505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2" charset="0"/>
                <a:ea typeface="隶书" panose="02010509060101010101" pitchFamily="1" charset="-122"/>
              </a:rPr>
              <a:t>思考与探讨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pic>
        <p:nvPicPr>
          <p:cNvPr id="40965" name="Picture 5" descr="20066141955577008">
            <a:hlinkClick r:id="rId1"/>
          </p:cNvPr>
          <p:cNvPicPr>
            <a:picLocks noChangeAspect="1"/>
          </p:cNvPicPr>
          <p:nvPr/>
        </p:nvPicPr>
        <p:blipFill>
          <a:blip r:embed="rId2"/>
          <a:srcRect l="4977" t="4865" r="18631" b="4292"/>
          <a:stretch>
            <a:fillRect/>
          </a:stretch>
        </p:blipFill>
        <p:spPr>
          <a:xfrm>
            <a:off x="4787900" y="2708275"/>
            <a:ext cx="3816350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lstStyle/>
          <a:p>
            <a:br>
              <a:rPr lang="en-US" altLang="x-none" sz="3200" b="1" dirty="0">
                <a:solidFill>
                  <a:srgbClr val="000099"/>
                </a:solidFill>
                <a:ea typeface="楷体_GB2312" panose="02010609030101010101" pitchFamily="1" charset="-122"/>
              </a:rPr>
            </a:br>
            <a:br>
              <a:rPr lang="en-US" altLang="x-none" sz="3200" b="1" dirty="0">
                <a:solidFill>
                  <a:srgbClr val="000099"/>
                </a:solidFill>
                <a:ea typeface="楷体_GB2312" panose="02010609030101010101" pitchFamily="1" charset="-122"/>
              </a:rPr>
            </a:br>
            <a:br>
              <a:rPr lang="en-US" altLang="x-none" sz="3200" b="1" dirty="0">
                <a:solidFill>
                  <a:srgbClr val="000099"/>
                </a:solidFill>
                <a:ea typeface="楷体_GB2312" panose="02010609030101010101" pitchFamily="1" charset="-122"/>
              </a:rPr>
            </a:br>
            <a:br>
              <a:rPr lang="zh-CN" altLang="en-US" sz="4000" dirty="0"/>
            </a:br>
            <a:r>
              <a:rPr lang="en-US" altLang="x-none" sz="4000" dirty="0"/>
              <a:t> </a:t>
            </a:r>
            <a:br>
              <a:rPr lang="zh-CN" altLang="en-US" sz="4000" dirty="0"/>
            </a:br>
            <a:endParaRPr lang="zh-CN" altLang="en-US" sz="4000" b="1" dirty="0">
              <a:solidFill>
                <a:srgbClr val="000099"/>
              </a:solidFill>
              <a:ea typeface="楷体_GB2312" panose="02010609030101010101" pitchFamily="1" charset="-122"/>
            </a:endParaRPr>
          </a:p>
        </p:txBody>
      </p:sp>
      <p:sp>
        <p:nvSpPr>
          <p:cNvPr id="41987" name="Rectangle 3"/>
          <p:cNvSpPr>
            <a:spLocks noGrp="1"/>
          </p:cNvSpPr>
          <p:nvPr>
            <p:ph type="body"/>
          </p:nvPr>
        </p:nvSpPr>
        <p:spPr>
          <a:xfrm>
            <a:off x="457200" y="609600"/>
            <a:ext cx="8456613" cy="4800600"/>
          </a:xfrm>
        </p:spPr>
        <p:txBody>
          <a:bodyPr vert="horz" wrap="square" anchor="t"/>
          <a:lstStyle/>
          <a:p>
            <a:pPr eaLnBrk="1" hangingPunct="1">
              <a:buNone/>
            </a:pPr>
            <a:r>
              <a:rPr lang="zh-CN" altLang="en-US" sz="3600" b="1" dirty="0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从作者笔下故都的秋景中，你看到了秋在何处吗？</a:t>
            </a:r>
            <a:r>
              <a:rPr lang="zh-CN" altLang="en-US" sz="3600" b="1" dirty="0">
                <a:solidFill>
                  <a:srgbClr val="2D2D8A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面对此情此景，我们不由诗兴大发，让我们一起来做诗：</a:t>
            </a:r>
            <a:endParaRPr lang="en-US" altLang="x-none" sz="3600" b="1" dirty="0">
              <a:solidFill>
                <a:srgbClr val="2D2D8A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故都的秋天在哪里啊，在哪里？</a:t>
            </a: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它在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破陋的小屋里，</a:t>
            </a:r>
            <a:r>
              <a:rPr lang="en-US" altLang="x-none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</a:t>
            </a:r>
            <a:endParaRPr lang="en-US" altLang="x-none" sz="24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它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在浓浓的香茶里，</a:t>
            </a:r>
            <a:endParaRPr lang="zh-CN" altLang="en-US" sz="2400" b="1" u="sng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en-US" altLang="x-none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小院的每一朵牵牛花上，</a:t>
            </a:r>
            <a:endParaRPr lang="zh-CN" altLang="en-US" sz="2400" b="1" u="sng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秋槐的每一片落蕊里，</a:t>
            </a:r>
            <a:endParaRPr lang="zh-CN" altLang="en-US" sz="2400" b="1" u="sng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秋蝉的每一声残鸣中，</a:t>
            </a:r>
            <a:endParaRPr lang="en-US" altLang="x-none" sz="24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秋雨的每一个雨点中，</a:t>
            </a:r>
            <a:endParaRPr lang="en-US" altLang="x-none" sz="24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秋枣的每一丝微黄里，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r>
              <a:rPr lang="zh-CN" altLang="en-US" sz="2400" b="1" dirty="0"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都市闲人的互答声中。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ctr" eaLnBrk="1" hangingPunct="1">
              <a:buNone/>
            </a:pPr>
            <a:endParaRPr lang="zh-CN" altLang="en-US" sz="2400" b="1" dirty="0"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1" hangingPunct="1">
              <a:buNone/>
            </a:pPr>
            <a:endParaRPr lang="zh-CN" altLang="en-US" sz="2800" dirty="0"/>
          </a:p>
          <a:p>
            <a:pPr eaLnBrk="1" hangingPunct="1">
              <a:buNone/>
            </a:pPr>
            <a:endParaRPr lang="zh-CN" altLang="en-US" sz="2800" b="1" u="sng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3600" dirty="0"/>
              <a:t>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Text Box 2"/>
          <p:cNvGrpSpPr/>
          <p:nvPr/>
        </p:nvGrpSpPr>
        <p:grpSpPr>
          <a:xfrm>
            <a:off x="871538" y="341313"/>
            <a:ext cx="2232025" cy="592137"/>
            <a:chOff x="0" y="0"/>
            <a:chExt cx="1406" cy="373"/>
          </a:xfrm>
        </p:grpSpPr>
        <p:pic>
          <p:nvPicPr>
            <p:cNvPr id="43011" name="Text Box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406" cy="3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2" name="文本框 43011"/>
            <p:cNvSpPr txBox="1"/>
            <p:nvPr/>
          </p:nvSpPr>
          <p:spPr>
            <a:xfrm>
              <a:off x="5" y="2"/>
              <a:ext cx="139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Times New Roman" panose="02020603050405020304" pitchFamily="2" charset="0"/>
                  <a:ea typeface="华文新魏" panose="02010800040101010101" pitchFamily="2" charset="-122"/>
                </a:rPr>
                <a:t>整体结构图</a:t>
              </a:r>
              <a:endParaRPr lang="zh-CN" altLang="en-US" sz="3200" b="1" dirty="0">
                <a:latin typeface="Times New Roman" panose="02020603050405020304" pitchFamily="2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43013" name="Text Box 3"/>
          <p:cNvSpPr txBox="1"/>
          <p:nvPr/>
        </p:nvSpPr>
        <p:spPr>
          <a:xfrm>
            <a:off x="0" y="2971800"/>
            <a:ext cx="1612900" cy="519113"/>
          </a:xfrm>
          <a:prstGeom prst="rect">
            <a:avLst/>
          </a:prstGeom>
          <a:gradFill rotWithShape="1">
            <a:gsLst>
              <a:gs pos="0">
                <a:schemeClr val="accent1">
                  <a:alpha val="14000"/>
                </a:schemeClr>
              </a:gs>
              <a:gs pos="50000">
                <a:schemeClr val="bg1"/>
              </a:gs>
              <a:gs pos="100000">
                <a:schemeClr val="accent1">
                  <a:alpha val="14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2" charset="0"/>
              </a:rPr>
              <a:t>故都的秋</a:t>
            </a:r>
            <a:endParaRPr lang="zh-CN" altLang="en-US" sz="2800" b="1" dirty="0">
              <a:latin typeface="Times New Roman" panose="02020603050405020304" pitchFamily="2" charset="0"/>
            </a:endParaRPr>
          </a:p>
        </p:txBody>
      </p:sp>
      <p:sp>
        <p:nvSpPr>
          <p:cNvPr id="43014" name="Text Box 4"/>
          <p:cNvSpPr txBox="1"/>
          <p:nvPr/>
        </p:nvSpPr>
        <p:spPr>
          <a:xfrm>
            <a:off x="1828800" y="1447800"/>
            <a:ext cx="6611938" cy="519113"/>
          </a:xfrm>
          <a:prstGeom prst="rect">
            <a:avLst/>
          </a:prstGeom>
          <a:solidFill>
            <a:srgbClr val="FF99CC">
              <a:alpha val="31999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2" charset="0"/>
              </a:rPr>
              <a:t>总起（</a:t>
            </a:r>
            <a:r>
              <a:rPr lang="en-US" altLang="x-none" sz="2800" b="1" dirty="0">
                <a:latin typeface="Times New Roman" panose="02020603050405020304" pitchFamily="2" charset="0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</a:rPr>
              <a:t>～</a:t>
            </a:r>
            <a:r>
              <a:rPr lang="en-US" altLang="x-none" sz="2800" b="1" dirty="0">
                <a:latin typeface="Times New Roman" panose="02020603050405020304" pitchFamily="2" charset="0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</a:rPr>
              <a:t>）：写感受，抒发向往之情。</a:t>
            </a:r>
            <a:endParaRPr lang="zh-CN" altLang="en-US" sz="2800" b="1" dirty="0">
              <a:latin typeface="Times New Roman" panose="02020603050405020304" pitchFamily="2" charset="0"/>
            </a:endParaRPr>
          </a:p>
        </p:txBody>
      </p:sp>
      <p:grpSp>
        <p:nvGrpSpPr>
          <p:cNvPr id="43015" name="Text Box 5"/>
          <p:cNvGrpSpPr/>
          <p:nvPr/>
        </p:nvGrpSpPr>
        <p:grpSpPr>
          <a:xfrm>
            <a:off x="1901825" y="3041650"/>
            <a:ext cx="2693988" cy="530225"/>
            <a:chOff x="0" y="0"/>
            <a:chExt cx="1697" cy="334"/>
          </a:xfrm>
        </p:grpSpPr>
        <p:pic>
          <p:nvPicPr>
            <p:cNvPr id="43016" name="Text Box 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697" cy="3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7" name="文本框 43016"/>
            <p:cNvSpPr txBox="1"/>
            <p:nvPr/>
          </p:nvSpPr>
          <p:spPr>
            <a:xfrm>
              <a:off x="2" y="4"/>
              <a:ext cx="15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2" charset="0"/>
                </a:rPr>
                <a:t>分写（</a:t>
              </a:r>
              <a:r>
                <a:rPr lang="en-US" altLang="x-none" sz="2800" b="1" dirty="0">
                  <a:latin typeface="Times New Roman" panose="02020603050405020304" pitchFamily="2" charset="0"/>
                </a:rPr>
                <a:t>3</a:t>
              </a:r>
              <a:r>
                <a:rPr lang="zh-CN" altLang="en-US" sz="2800" b="1" dirty="0">
                  <a:latin typeface="Times New Roman" panose="02020603050405020304" pitchFamily="2" charset="0"/>
                </a:rPr>
                <a:t>～</a:t>
              </a:r>
              <a:r>
                <a:rPr lang="en-US" altLang="x-none" sz="2800" b="1" dirty="0">
                  <a:latin typeface="Times New Roman" panose="02020603050405020304" pitchFamily="2" charset="0"/>
                </a:rPr>
                <a:t>12</a:t>
              </a:r>
              <a:r>
                <a:rPr lang="zh-CN" altLang="en-US" sz="2800" b="1" dirty="0">
                  <a:latin typeface="Times New Roman" panose="02020603050405020304" pitchFamily="2" charset="0"/>
                </a:rPr>
                <a:t>）</a:t>
              </a:r>
              <a:endParaRPr lang="zh-CN" altLang="en-US" sz="2800" b="1" dirty="0">
                <a:latin typeface="Times New Roman" panose="02020603050405020304" pitchFamily="2" charset="0"/>
              </a:endParaRPr>
            </a:p>
          </p:txBody>
        </p:sp>
      </p:grpSp>
      <p:grpSp>
        <p:nvGrpSpPr>
          <p:cNvPr id="43018" name="Text Box 6"/>
          <p:cNvGrpSpPr/>
          <p:nvPr/>
        </p:nvGrpSpPr>
        <p:grpSpPr>
          <a:xfrm>
            <a:off x="5327650" y="2206625"/>
            <a:ext cx="1616075" cy="4403726"/>
            <a:chOff x="0" y="0"/>
            <a:chExt cx="1018" cy="2774"/>
          </a:xfrm>
        </p:grpSpPr>
        <p:pic>
          <p:nvPicPr>
            <p:cNvPr id="43019" name="Text Box 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18" cy="14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20" name="文本框 43019"/>
            <p:cNvSpPr txBox="1"/>
            <p:nvPr/>
          </p:nvSpPr>
          <p:spPr>
            <a:xfrm>
              <a:off x="4" y="2"/>
              <a:ext cx="1011" cy="27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</a:rPr>
                <a:t>清晨小院</a:t>
              </a:r>
              <a:endParaRPr lang="zh-CN" altLang="en-US" sz="2800" b="1" dirty="0">
                <a:latin typeface="Times New Roman" panose="02020603050405020304" pitchFamily="2" charset="0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</a:rPr>
                <a:t>秋槐落蕊</a:t>
              </a:r>
              <a:endParaRPr lang="zh-CN" altLang="en-US" sz="2800" b="1" dirty="0">
                <a:latin typeface="Times New Roman" panose="02020603050405020304" pitchFamily="2" charset="0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</a:rPr>
                <a:t>秋蝉残鸣</a:t>
              </a:r>
              <a:endParaRPr lang="zh-CN" altLang="en-US" sz="2800" b="1" dirty="0">
                <a:latin typeface="Times New Roman" panose="02020603050405020304" pitchFamily="2" charset="0"/>
              </a:endParaRPr>
            </a:p>
            <a:p>
              <a:r>
                <a:rPr lang="zh-CN" altLang="en-US" sz="2800" b="1" dirty="0">
                  <a:latin typeface="Arial" panose="020B0604020202020204" pitchFamily="34" charset="0"/>
                </a:rPr>
                <a:t>秋雨话凉</a:t>
              </a:r>
              <a:endParaRPr lang="zh-CN" altLang="en-US" sz="2800" b="1" dirty="0">
                <a:latin typeface="Times New Roman" panose="02020603050405020304" pitchFamily="2" charset="0"/>
              </a:endParaRPr>
            </a:p>
            <a:p>
              <a:r>
                <a:rPr lang="zh-CN" altLang="en-US" sz="2800" b="1" dirty="0">
                  <a:latin typeface="Times New Roman" panose="02020603050405020304" pitchFamily="2" charset="0"/>
                </a:rPr>
                <a:t>秋果奇景</a:t>
              </a:r>
              <a:endParaRPr lang="zh-CN" altLang="en-US" sz="2800" b="1" dirty="0">
                <a:latin typeface="Times New Roman" panose="02020603050405020304" pitchFamily="2" charset="0"/>
              </a:endParaRPr>
            </a:p>
          </p:txBody>
        </p:sp>
      </p:grpSp>
      <p:sp>
        <p:nvSpPr>
          <p:cNvPr id="43021" name="Text Box 7"/>
          <p:cNvSpPr txBox="1"/>
          <p:nvPr/>
        </p:nvSpPr>
        <p:spPr>
          <a:xfrm>
            <a:off x="1905000" y="4648200"/>
            <a:ext cx="6614160" cy="521970"/>
          </a:xfrm>
          <a:prstGeom prst="rect">
            <a:avLst/>
          </a:prstGeom>
          <a:solidFill>
            <a:srgbClr val="FF99CC">
              <a:alpha val="46999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2" charset="0"/>
              </a:rPr>
              <a:t>总结（</a:t>
            </a:r>
            <a:r>
              <a:rPr lang="en-US" altLang="x-none" sz="2800" b="1" dirty="0">
                <a:latin typeface="Times New Roman" panose="02020603050405020304" pitchFamily="2" charset="0"/>
              </a:rPr>
              <a:t>13</a:t>
            </a:r>
            <a:r>
              <a:rPr lang="zh-CN" altLang="en-US" sz="2800" b="1" dirty="0">
                <a:latin typeface="Times New Roman" panose="02020603050405020304" pitchFamily="2" charset="0"/>
              </a:rPr>
              <a:t>～</a:t>
            </a:r>
            <a:r>
              <a:rPr lang="en-US" altLang="x-none" sz="2800" b="1" dirty="0">
                <a:latin typeface="Times New Roman" panose="02020603050405020304" pitchFamily="2" charset="0"/>
              </a:rPr>
              <a:t>14</a:t>
            </a:r>
            <a:r>
              <a:rPr lang="zh-CN" altLang="en-US" sz="2800" b="1" dirty="0">
                <a:latin typeface="Times New Roman" panose="02020603050405020304" pitchFamily="2" charset="0"/>
              </a:rPr>
              <a:t>）总结全文，抒发眷恋之情</a:t>
            </a:r>
            <a:endParaRPr lang="zh-CN" altLang="en-US" sz="2800" b="1" dirty="0">
              <a:latin typeface="Times New Roman" panose="02020603050405020304" pitchFamily="2" charset="0"/>
            </a:endParaRPr>
          </a:p>
        </p:txBody>
      </p:sp>
      <p:sp>
        <p:nvSpPr>
          <p:cNvPr id="43022" name="AutoShape 8"/>
          <p:cNvSpPr/>
          <p:nvPr/>
        </p:nvSpPr>
        <p:spPr>
          <a:xfrm>
            <a:off x="1600200" y="1628775"/>
            <a:ext cx="228600" cy="3171825"/>
          </a:xfrm>
          <a:prstGeom prst="leftBrace">
            <a:avLst>
              <a:gd name="adj1" fmla="val 1156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23" name="AutoShape 9"/>
          <p:cNvSpPr/>
          <p:nvPr/>
        </p:nvSpPr>
        <p:spPr>
          <a:xfrm>
            <a:off x="4876800" y="2514600"/>
            <a:ext cx="71438" cy="1657350"/>
          </a:xfrm>
          <a:prstGeom prst="leftBrace">
            <a:avLst>
              <a:gd name="adj1" fmla="val 19333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4" grpId="0" animBg="1"/>
      <p:bldP spid="43021" grpId="0" bldLvl="0" animBg="1"/>
      <p:bldP spid="43022" grpId="0" animBg="1"/>
      <p:bldP spid="430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/>
          <p:nvPr/>
        </p:nvSpPr>
        <p:spPr>
          <a:xfrm>
            <a:off x="0" y="0"/>
            <a:ext cx="9074150" cy="2227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南国之秋，当然也是有它的特异的地方的，比如廿四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桥的明月，钱塘江的秋潮，普陀山的凉雾，荔枝湾的残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荷等等，可是色彩不浓，回味不永。比起北国的秋来，正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像是黄酒之与白干，稀饭之与馍馍，鲈鱼之与大蟹，黄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2800" dirty="0">
                <a:latin typeface="楷体_GB2312" panose="02010609030101010101" pitchFamily="1" charset="-122"/>
                <a:ea typeface="楷体_GB2312" panose="02010609030101010101" pitchFamily="1" charset="-122"/>
              </a:rPr>
              <a:t>犬之与骆驼。 </a:t>
            </a:r>
            <a:endParaRPr lang="zh-CN" altLang="en-US" sz="2800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5059" name="Line 3"/>
          <p:cNvSpPr/>
          <p:nvPr/>
        </p:nvSpPr>
        <p:spPr>
          <a:xfrm>
            <a:off x="5791200" y="1371600"/>
            <a:ext cx="3124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0" name="Line 4"/>
          <p:cNvSpPr/>
          <p:nvPr/>
        </p:nvSpPr>
        <p:spPr>
          <a:xfrm>
            <a:off x="0" y="1752600"/>
            <a:ext cx="876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1" name="Line 5"/>
          <p:cNvSpPr/>
          <p:nvPr/>
        </p:nvSpPr>
        <p:spPr>
          <a:xfrm>
            <a:off x="152400" y="2209800"/>
            <a:ext cx="1828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2" name="Rectangle 6"/>
          <p:cNvSpPr/>
          <p:nvPr/>
        </p:nvSpPr>
        <p:spPr>
          <a:xfrm>
            <a:off x="0" y="2362200"/>
            <a:ext cx="37560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</a:rPr>
              <a:t>北国之秋</a:t>
            </a:r>
            <a:r>
              <a:rPr lang="en-US" altLang="x-none" sz="2800" b="1" dirty="0">
                <a:solidFill>
                  <a:srgbClr val="8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</a:rPr>
              <a:t>南国之秋</a:t>
            </a:r>
            <a:endParaRPr lang="zh-CN" altLang="en-US" sz="28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7162800" y="4114800"/>
            <a:ext cx="7191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1371600" y="2819400"/>
            <a:ext cx="6684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本体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南国的秋与北国的秋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65" name="Text Box 9"/>
          <p:cNvSpPr txBox="1"/>
          <p:nvPr/>
        </p:nvSpPr>
        <p:spPr>
          <a:xfrm>
            <a:off x="2057400" y="3352800"/>
            <a:ext cx="4200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黄酒      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 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白干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66" name="Text Box 10"/>
          <p:cNvSpPr txBox="1"/>
          <p:nvPr/>
        </p:nvSpPr>
        <p:spPr>
          <a:xfrm>
            <a:off x="2057400" y="3886200"/>
            <a:ext cx="4416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稀饭      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 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馍馍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67" name="Text Box 11"/>
          <p:cNvSpPr txBox="1"/>
          <p:nvPr/>
        </p:nvSpPr>
        <p:spPr>
          <a:xfrm>
            <a:off x="2057400" y="4419600"/>
            <a:ext cx="44894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鲈鱼      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大蟹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68" name="Text Box 12"/>
          <p:cNvSpPr txBox="1"/>
          <p:nvPr/>
        </p:nvSpPr>
        <p:spPr>
          <a:xfrm>
            <a:off x="2057400" y="4953000"/>
            <a:ext cx="4705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 黄犬      </a:t>
            </a:r>
            <a:r>
              <a:rPr lang="en-US" altLang="x-none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骆驼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69" name="Text Box 13"/>
          <p:cNvSpPr txBox="1"/>
          <p:nvPr/>
        </p:nvSpPr>
        <p:spPr>
          <a:xfrm>
            <a:off x="1143000" y="4114800"/>
            <a:ext cx="671513" cy="12398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楷体_GB2312" panose="02010609030101010101" pitchFamily="1" charset="-122"/>
              </a:rPr>
              <a:t>喻体</a:t>
            </a:r>
            <a:endParaRPr lang="zh-CN" altLang="en-US" sz="3200" b="1" dirty="0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70" name="Text Box 14"/>
          <p:cNvSpPr txBox="1"/>
          <p:nvPr/>
        </p:nvSpPr>
        <p:spPr>
          <a:xfrm>
            <a:off x="381000" y="3352800"/>
            <a:ext cx="671513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2" charset="0"/>
              </a:rPr>
              <a:t>比喻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45071" name="AutoShape 15"/>
          <p:cNvSpPr/>
          <p:nvPr/>
        </p:nvSpPr>
        <p:spPr>
          <a:xfrm>
            <a:off x="1828800" y="3505200"/>
            <a:ext cx="228600" cy="1981200"/>
          </a:xfrm>
          <a:prstGeom prst="leftBrace">
            <a:avLst>
              <a:gd name="adj1" fmla="val 72222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72" name="AutoShape 16"/>
          <p:cNvSpPr/>
          <p:nvPr/>
        </p:nvSpPr>
        <p:spPr>
          <a:xfrm>
            <a:off x="990600" y="2971800"/>
            <a:ext cx="141288" cy="2127250"/>
          </a:xfrm>
          <a:prstGeom prst="leftBrace">
            <a:avLst>
              <a:gd name="adj1" fmla="val 125467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73" name="AutoShape 17"/>
          <p:cNvSpPr/>
          <p:nvPr/>
        </p:nvSpPr>
        <p:spPr>
          <a:xfrm flipH="1">
            <a:off x="6705600" y="3505200"/>
            <a:ext cx="379413" cy="1905000"/>
          </a:xfrm>
          <a:prstGeom prst="leftBrace">
            <a:avLst>
              <a:gd name="adj1" fmla="val 41840"/>
              <a:gd name="adj2" fmla="val 50000"/>
            </a:avLst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74" name="Text Box 18"/>
          <p:cNvSpPr txBox="1"/>
          <p:nvPr/>
        </p:nvSpPr>
        <p:spPr>
          <a:xfrm>
            <a:off x="5562600" y="3276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味烈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5075" name="Text Box 19"/>
          <p:cNvSpPr txBox="1"/>
          <p:nvPr/>
        </p:nvSpPr>
        <p:spPr>
          <a:xfrm>
            <a:off x="5562600" y="3886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味深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5076" name="Text Box 20"/>
          <p:cNvSpPr txBox="1"/>
          <p:nvPr/>
        </p:nvSpPr>
        <p:spPr>
          <a:xfrm>
            <a:off x="5638800" y="44196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味浓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5077" name="Text Box 21"/>
          <p:cNvSpPr txBox="1"/>
          <p:nvPr/>
        </p:nvSpPr>
        <p:spPr>
          <a:xfrm>
            <a:off x="5638800" y="4876800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味久，沉稳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5078" name="Rectangle 22"/>
          <p:cNvSpPr/>
          <p:nvPr/>
        </p:nvSpPr>
        <p:spPr>
          <a:xfrm>
            <a:off x="457200" y="5638800"/>
            <a:ext cx="1273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2" charset="0"/>
              </a:rPr>
              <a:t>对比</a:t>
            </a:r>
            <a:endParaRPr lang="zh-CN" altLang="en-US" sz="3200" b="1" dirty="0">
              <a:latin typeface="Times New Roman" panose="02020603050405020304" pitchFamily="2" charset="0"/>
            </a:endParaRPr>
          </a:p>
          <a:p>
            <a:r>
              <a:rPr lang="zh-CN" altLang="en-US" sz="3200" b="1" dirty="0">
                <a:latin typeface="Times New Roman" panose="02020603050405020304" pitchFamily="2" charset="0"/>
              </a:rPr>
              <a:t>烘托</a:t>
            </a:r>
            <a:endParaRPr lang="zh-CN" altLang="en-US" sz="3200" b="1" dirty="0">
              <a:latin typeface="Times New Roman" panose="02020603050405020304" pitchFamily="2" charset="0"/>
            </a:endParaRPr>
          </a:p>
        </p:txBody>
      </p:sp>
      <p:sp>
        <p:nvSpPr>
          <p:cNvPr id="45079" name="AutoShape 23"/>
          <p:cNvSpPr/>
          <p:nvPr/>
        </p:nvSpPr>
        <p:spPr>
          <a:xfrm>
            <a:off x="1524000" y="5791200"/>
            <a:ext cx="215900" cy="865188"/>
          </a:xfrm>
          <a:prstGeom prst="leftBrace">
            <a:avLst>
              <a:gd name="adj1" fmla="val 33394"/>
              <a:gd name="adj2" fmla="val 50000"/>
            </a:avLst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80" name="Text Box 24"/>
          <p:cNvSpPr txBox="1"/>
          <p:nvPr/>
        </p:nvSpPr>
        <p:spPr>
          <a:xfrm>
            <a:off x="1752600" y="5638800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北国之秋：清、静、悲凉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5081" name="Text Box 25"/>
          <p:cNvSpPr txBox="1"/>
          <p:nvPr/>
        </p:nvSpPr>
        <p:spPr>
          <a:xfrm>
            <a:off x="1828800" y="6278563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南国之秋：慢、润、淡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45064" grpId="0"/>
      <p:bldP spid="45065" grpId="0"/>
      <p:bldP spid="45066" grpId="0"/>
      <p:bldP spid="45067" grpId="0"/>
      <p:bldP spid="45068" grpId="0"/>
      <p:bldP spid="45069" grpId="0"/>
      <p:bldP spid="45070" grpId="0"/>
      <p:bldP spid="45071" grpId="0" animBg="1"/>
      <p:bldP spid="45072" grpId="0" animBg="1"/>
      <p:bldP spid="45073" grpId="0" animBg="1"/>
      <p:bldP spid="45074" grpId="0"/>
      <p:bldP spid="45075" grpId="0"/>
      <p:bldP spid="45076" grpId="0"/>
      <p:bldP spid="45077" grpId="0"/>
      <p:bldP spid="45078" grpId="0"/>
      <p:bldP spid="45079" grpId="0" animBg="1"/>
      <p:bldP spid="45080" grpId="0"/>
      <p:bldP spid="4508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/>
          <p:nvPr/>
        </p:nvSpPr>
        <p:spPr>
          <a:xfrm>
            <a:off x="2590800" y="0"/>
            <a:ext cx="3505200" cy="762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CC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  问题探究</a:t>
            </a:r>
            <a:endParaRPr lang="zh-CN" altLang="en-US" sz="4400" b="1" dirty="0">
              <a:solidFill>
                <a:srgbClr val="FFCC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4035" name="Rectangle 3"/>
          <p:cNvSpPr/>
          <p:nvPr/>
        </p:nvSpPr>
        <p:spPr>
          <a:xfrm>
            <a:off x="762000" y="1219200"/>
            <a:ext cx="762000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作者多次写南国之秋，还写了最让作者思念的北国之景，有何作用？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4036" name="Rectangle 4"/>
          <p:cNvSpPr/>
          <p:nvPr/>
        </p:nvSpPr>
        <p:spPr>
          <a:xfrm>
            <a:off x="755650" y="3998913"/>
            <a:ext cx="7777163" cy="2238375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    用以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衬托故都的秋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“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特别来得清，来得静，来得悲凉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的特点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，能够让人玩味到十足，借以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抒发作者对故都的秋深深的思念之情。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/>
          <p:nvPr/>
        </p:nvSpPr>
        <p:spPr>
          <a:xfrm>
            <a:off x="457200" y="1066800"/>
            <a:ext cx="86868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4000" b="1" dirty="0">
                <a:solidFill>
                  <a:srgbClr val="222268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0" b="1" dirty="0">
                <a:solidFill>
                  <a:srgbClr val="222268"/>
                </a:solidFill>
                <a:latin typeface="Arial" panose="020B0604020202020204" pitchFamily="34" charset="0"/>
              </a:rPr>
              <a:t>尽管作者对秋极尽赞美之情，可我们从字里行间感受到的却是作者的寂寞、孤独、忧伤、悲凉，这是为什么呢？故都的秋在作者那个时代也不乏明艳之色，也有繁闹景象，作者为什么不写这些？ </a:t>
            </a:r>
            <a:endParaRPr lang="zh-CN" altLang="en-US" sz="4000" b="1" dirty="0">
              <a:solidFill>
                <a:srgbClr val="222268"/>
              </a:solidFill>
              <a:latin typeface="Arial" panose="020B0604020202020204" pitchFamily="34" charset="0"/>
            </a:endParaRPr>
          </a:p>
        </p:txBody>
      </p:sp>
      <p:sp>
        <p:nvSpPr>
          <p:cNvPr id="46083" name="Text Box 2"/>
          <p:cNvSpPr txBox="1"/>
          <p:nvPr/>
        </p:nvSpPr>
        <p:spPr>
          <a:xfrm>
            <a:off x="2590800" y="0"/>
            <a:ext cx="3505200" cy="7620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CC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  问题探究</a:t>
            </a:r>
            <a:endParaRPr lang="zh-CN" altLang="en-US" sz="4400" b="1" dirty="0">
              <a:solidFill>
                <a:srgbClr val="FFCC00"/>
              </a:solidFill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46084" name="Rectangle 1"/>
          <p:cNvSpPr/>
          <p:nvPr/>
        </p:nvSpPr>
        <p:spPr>
          <a:xfrm>
            <a:off x="304800" y="4719638"/>
            <a:ext cx="760412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x-none" sz="32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(1)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特别的人生经历和特别的个人气质。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eaLnBrk="0" hangingPunct="0"/>
            <a:r>
              <a:rPr lang="en-US" altLang="x-none" sz="32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(2)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中国文人的悲秋情结。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/>
          <p:nvPr/>
        </p:nvSpPr>
        <p:spPr>
          <a:xfrm>
            <a:off x="0" y="381000"/>
            <a:ext cx="9144000" cy="612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 dirty="0">
                <a:solidFill>
                  <a:srgbClr val="262673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262673"/>
                </a:solidFill>
                <a:latin typeface="Arial" panose="020B0604020202020204" pitchFamily="34" charset="0"/>
              </a:rPr>
              <a:t>郁达夫，三岁丧父，从</a:t>
            </a:r>
            <a:r>
              <a:rPr lang="en-US" altLang="x-none" sz="2800" b="1" dirty="0">
                <a:solidFill>
                  <a:srgbClr val="262673"/>
                </a:solidFill>
                <a:latin typeface="Arial" panose="020B0604020202020204" pitchFamily="34" charset="0"/>
              </a:rPr>
              <a:t>17 </a:t>
            </a:r>
            <a:r>
              <a:rPr lang="zh-CN" altLang="en-US" sz="2800" b="1" dirty="0">
                <a:solidFill>
                  <a:srgbClr val="262673"/>
                </a:solidFill>
                <a:latin typeface="Arial" panose="020B0604020202020204" pitchFamily="34" charset="0"/>
              </a:rPr>
              <a:t>岁开始，在异国生活十年，饱受屈辱和歧视。在个人性格方面，抑郁善感；在文艺和审美观方面，提倡“静的文学”，写的也多是“静如止水似的文学”，再加上当时的中国，连年战乱，民不聊生，郁达夫居无定所，颠沛流离，饱受人生愁苦，因此作者描写的悲凉已不是故都赏秋的心态，而是对整个人生的感悟。因此文章取材很自然地体现了“清、静、悲凉”的特点，而陶然亭的芦花，钓鱼台的柳影，西山的虫唱，玉泉的夜月，潭柘寺的钟声，虽说是令作者向往的帝都胜景，但游人云集，不够清静悲凉，不如民居家院，街头巷尾的秋味更足，更适合作者心境。这就是散文以情驭景，以景显情的艺术技巧。由此可见，散文鉴赏既要读懂作者笔下的客观景物，又要注意体会作者的情感，而对情感的体会还要结合作者当时的生活经历和本人的气质。</a:t>
            </a:r>
            <a:endParaRPr lang="zh-CN" altLang="en-US" sz="2800" b="1" dirty="0">
              <a:solidFill>
                <a:srgbClr val="26267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131" name="Rectangle 3"/>
          <p:cNvSpPr/>
          <p:nvPr/>
        </p:nvSpPr>
        <p:spPr>
          <a:xfrm>
            <a:off x="304800" y="1524000"/>
            <a:ext cx="4343400" cy="4921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文中的秋景中融入了作家对故都秋的眷恋，对故都秋的向往；而作家的主观情感中又有秋的寂廖、悲凉，而且全文的基调是忧伤的、悲凉的，因此可以说是作者对故都的秋的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一曲悲凉的颂歌</a:t>
            </a:r>
            <a:r>
              <a:rPr lang="zh-CN" altLang="en-US" sz="3200" b="1" dirty="0">
                <a:solidFill>
                  <a:srgbClr val="000099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200" b="1" dirty="0">
              <a:solidFill>
                <a:srgbClr val="000099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8132" name="Rectangle 4"/>
          <p:cNvSpPr/>
          <p:nvPr/>
        </p:nvSpPr>
        <p:spPr>
          <a:xfrm>
            <a:off x="476250" y="627063"/>
            <a:ext cx="79835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1" charset="-122"/>
              </a:rPr>
              <a:t>你认为郁达夫在文中是颂秋还是悲秋？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48133" name="Picture 5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484313"/>
            <a:ext cx="3697288" cy="489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/>
          <p:nvPr/>
        </p:nvSpPr>
        <p:spPr>
          <a:xfrm>
            <a:off x="2895600" y="0"/>
            <a:ext cx="2032000" cy="646113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CC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本课小结</a:t>
            </a:r>
            <a:endParaRPr lang="zh-CN" altLang="en-US" sz="3600" dirty="0">
              <a:solidFill>
                <a:srgbClr val="FFCC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9155" name="Rectangle 7"/>
          <p:cNvSpPr/>
          <p:nvPr/>
        </p:nvSpPr>
        <p:spPr>
          <a:xfrm>
            <a:off x="457200" y="1457325"/>
            <a:ext cx="8534400" cy="3970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x-none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(1)</a:t>
            </a:r>
            <a:r>
              <a:rPr lang="zh-CN" altLang="en-US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品味了郁达夫眼中和心中的故都的秋的清、静、悲凉，感悟了作者深沉的民族感情。</a:t>
            </a:r>
            <a:endParaRPr lang="zh-CN" altLang="en-US" sz="2800" b="1" dirty="0">
              <a:solidFill>
                <a:srgbClr val="262673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x-none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(2)</a:t>
            </a:r>
            <a:r>
              <a:rPr lang="zh-CN" altLang="en-US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了解了本文以情驭景，以景显情，情景交融的写作技巧。</a:t>
            </a:r>
            <a:endParaRPr lang="zh-CN" altLang="en-US" sz="2800" b="1" dirty="0">
              <a:solidFill>
                <a:srgbClr val="262673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x-none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(3)</a:t>
            </a:r>
            <a:r>
              <a:rPr lang="zh-CN" altLang="en-US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体会了散文形散神聚的特点和严谨的结构。</a:t>
            </a:r>
            <a:endParaRPr lang="zh-CN" altLang="en-US" sz="2800" b="1" dirty="0">
              <a:solidFill>
                <a:srgbClr val="262673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x-none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(4)</a:t>
            </a:r>
            <a:r>
              <a:rPr lang="zh-CN" altLang="en-US" sz="2800" b="1" dirty="0">
                <a:solidFill>
                  <a:srgbClr val="262673"/>
                </a:solidFill>
                <a:latin typeface="Times New Roman" panose="02020603050405020304" pitchFamily="2" charset="0"/>
                <a:cs typeface="Times New Roman" panose="02020603050405020304" pitchFamily="2" charset="0"/>
              </a:rPr>
              <a:t>学习了鉴赏写景散文的方法：①展开想象进入意境，把握情与景的关系，尤其注意品味景物所含的主观色彩。②结合作者个人生活经历和气质，体验作者情感。</a:t>
            </a:r>
            <a:endParaRPr lang="zh-CN" altLang="en-US" sz="2800" b="1" dirty="0">
              <a:solidFill>
                <a:srgbClr val="26267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/>
          <p:nvPr/>
        </p:nvSpPr>
        <p:spPr>
          <a:xfrm>
            <a:off x="838200" y="3048000"/>
            <a:ext cx="4724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dirty="0">
              <a:latin typeface="Arial Narrow" panose="020B0606020202030204" pitchFamily="2" charset="0"/>
            </a:endParaRPr>
          </a:p>
        </p:txBody>
      </p:sp>
      <p:pic>
        <p:nvPicPr>
          <p:cNvPr id="7171" name="Picture 3" descr="枫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13499999" algn="ctr" rotWithShape="0">
              <a:srgbClr val="808080"/>
            </a:outerShdw>
          </a:effectLst>
        </p:spPr>
      </p:pic>
      <p:sp>
        <p:nvSpPr>
          <p:cNvPr id="7172" name="Text Box 4"/>
          <p:cNvSpPr txBox="1"/>
          <p:nvPr/>
        </p:nvSpPr>
        <p:spPr>
          <a:xfrm>
            <a:off x="838200" y="2590800"/>
            <a:ext cx="44640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</a:rPr>
              <a:t>看万山红遍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4648200" y="3810000"/>
            <a:ext cx="39465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楷体_GB2312" panose="02010609030101010101" pitchFamily="1" charset="-122"/>
              </a:rPr>
              <a:t>层林尽染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Arial Narrow" panose="020B0606020202030204" pitchFamily="2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Users\LY\Desktop\013000000199161200569544289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2"/>
          <p:cNvSpPr txBox="1"/>
          <p:nvPr/>
        </p:nvSpPr>
        <p:spPr>
          <a:xfrm>
            <a:off x="76200" y="0"/>
            <a:ext cx="5395913" cy="71628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endParaRPr lang="zh-CN" altLang="en-US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无边落木萧萧下，   </a:t>
            </a:r>
            <a:endParaRPr lang="zh-CN" altLang="en-US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不尽长江滚滚来。</a:t>
            </a:r>
            <a:endParaRPr lang="zh-CN" altLang="en-US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endParaRPr lang="zh-CN" altLang="en-US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万里悲秋常作客，</a:t>
            </a:r>
            <a:endParaRPr lang="en-US" altLang="x-none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en-US" altLang="x-none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</a:t>
            </a:r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百年多病独登台</a:t>
            </a:r>
            <a:endParaRPr lang="zh-CN" altLang="en-US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600" b="1" dirty="0">
                <a:solidFill>
                  <a:srgbClr val="0066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                                                           </a:t>
            </a:r>
            <a:endParaRPr lang="zh-CN" altLang="en-US" sz="32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C:\Users\LY\Desktop\u=3316723720,3677664709&amp;fm=23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27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2"/>
          <p:cNvSpPr txBox="1"/>
          <p:nvPr/>
        </p:nvSpPr>
        <p:spPr>
          <a:xfrm>
            <a:off x="457200" y="381000"/>
            <a:ext cx="8153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落霞与孤鹜齐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飞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，秋水共长天一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色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        </a:t>
            </a:r>
            <a:r>
              <a:rPr lang="en-US" altLang="x-none" sz="3600" b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王勃</a:t>
            </a:r>
            <a:r>
              <a:rPr lang="en-US" altLang="x-none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滕王阁序</a:t>
            </a:r>
            <a:r>
              <a:rPr lang="en-US" altLang="x-none" sz="3200" b="1" dirty="0">
                <a:solidFill>
                  <a:srgbClr val="0000FF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》</a:t>
            </a:r>
            <a:endParaRPr lang="en-US" altLang="x-none" sz="36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/>
          <p:nvPr/>
        </p:nvSpPr>
        <p:spPr>
          <a:xfrm>
            <a:off x="457200" y="1752600"/>
            <a:ext cx="830580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郁达夫笔下的秋是怎样一种景象？</a:t>
            </a:r>
            <a:r>
              <a:rPr lang="en-US" altLang="x-none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秋</a:t>
            </a:r>
            <a:r>
              <a:rPr lang="en-US" altLang="x-none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景如何？</a:t>
            </a:r>
            <a:r>
              <a:rPr lang="en-US" altLang="x-none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秋</a:t>
            </a:r>
            <a:r>
              <a:rPr lang="en-US" altLang="x-none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</a:rPr>
              <a:t>意怎样？下面就让我们一起来学习郁达夫的《故都的秋》</a:t>
            </a:r>
            <a:endParaRPr lang="zh-CN" altLang="en-US" sz="44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47625"/>
            <a:ext cx="9217025" cy="681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1187450" y="1484313"/>
            <a:ext cx="7727950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0600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故 都 的 秋</a:t>
            </a:r>
            <a:endParaRPr lang="zh-CN" altLang="en-US" sz="10600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6215063" y="3724275"/>
            <a:ext cx="28051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郁达夫</a:t>
            </a:r>
            <a:endParaRPr lang="zh-CN" altLang="en-US" sz="54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/>
          <p:nvPr/>
        </p:nvSpPr>
        <p:spPr>
          <a:xfrm>
            <a:off x="5105400" y="11113"/>
            <a:ext cx="3886200" cy="63134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</a:t>
            </a:r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“</a:t>
            </a:r>
            <a:r>
              <a:rPr lang="zh-CN" altLang="en-US" sz="32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故都</a:t>
            </a:r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两字指明描写的地点，含有深切的眷恋之情，也暗含着一种文化底蕴；</a:t>
            </a:r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“</a:t>
            </a:r>
            <a:r>
              <a:rPr lang="zh-CN" altLang="en-US" sz="32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秋</a:t>
            </a:r>
            <a:r>
              <a:rPr lang="zh-CN" altLang="en-US" sz="3200" b="1" dirty="0">
                <a:solidFill>
                  <a:srgbClr val="663300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”</a:t>
            </a:r>
            <a:r>
              <a:rPr lang="zh-CN" altLang="en-US" sz="32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字确定描写的内容</a:t>
            </a:r>
            <a:r>
              <a:rPr lang="en-US" altLang="zh-CN" sz="3200" b="1" dirty="0">
                <a:solidFill>
                  <a:srgbClr val="6633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.</a:t>
            </a:r>
            <a:endParaRPr lang="en-US" altLang="zh-CN" sz="3200" b="1" dirty="0">
              <a:solidFill>
                <a:srgbClr val="6633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323850" y="685800"/>
            <a:ext cx="728663" cy="2819400"/>
          </a:xfrm>
          <a:prstGeom prst="rect">
            <a:avLst/>
          </a:prstGeom>
          <a:solidFill>
            <a:srgbClr val="FFCC99"/>
          </a:solidFill>
          <a:ln w="57150" cap="flat" cmpd="thickThin">
            <a:solidFill>
              <a:srgbClr val="969696"/>
            </a:solidFill>
            <a:prstDash val="sysDot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 题    解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914400" y="6286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5365" name="Group 5"/>
          <p:cNvGrpSpPr/>
          <p:nvPr/>
        </p:nvGrpSpPr>
        <p:grpSpPr>
          <a:xfrm>
            <a:off x="914400" y="628650"/>
            <a:ext cx="9147175" cy="0"/>
            <a:chOff x="0" y="0"/>
            <a:chExt cx="5762" cy="0"/>
          </a:xfrm>
        </p:grpSpPr>
        <p:sp>
          <p:nvSpPr>
            <p:cNvPr id="15366" name="Rectangle 6"/>
            <p:cNvSpPr/>
            <p:nvPr/>
          </p:nvSpPr>
          <p:spPr>
            <a:xfrm>
              <a:off x="0" y="0"/>
              <a:ext cx="5762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67" name="Rectangle 7"/>
            <p:cNvSpPr/>
            <p:nvPr/>
          </p:nvSpPr>
          <p:spPr>
            <a:xfrm>
              <a:off x="0" y="0"/>
              <a:ext cx="5762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1447800" y="2590800"/>
          <a:ext cx="3352800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2057400" imgH="1695450" progId="PBrush">
                  <p:embed/>
                </p:oleObj>
              </mc:Choice>
              <mc:Fallback>
                <p:oleObj name="" r:id="rId1" imgW="2057400" imgH="169545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47800" y="2590800"/>
                        <a:ext cx="3352800" cy="2762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3839</Words>
  <Application>WPS 演示</Application>
  <PresentationFormat>全屏显示(4:3)</PresentationFormat>
  <Paragraphs>309</Paragraphs>
  <Slides>39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3" baseType="lpstr">
      <vt:lpstr>Arial</vt:lpstr>
      <vt:lpstr>宋体</vt:lpstr>
      <vt:lpstr>Wingdings</vt:lpstr>
      <vt:lpstr>Wingdings 2</vt:lpstr>
      <vt:lpstr>楷体_GB2312</vt:lpstr>
      <vt:lpstr>Arial Narrow</vt:lpstr>
      <vt:lpstr>Times New Roman</vt:lpstr>
      <vt:lpstr>黑体</vt:lpstr>
      <vt:lpstr>新宋体</vt:lpstr>
      <vt:lpstr>微软雅黑</vt:lpstr>
      <vt:lpstr>Arial Unicode MS</vt:lpstr>
      <vt:lpstr>幼圆</vt:lpstr>
      <vt:lpstr>华文行楷</vt:lpstr>
      <vt:lpstr>隶书</vt:lpstr>
      <vt:lpstr>华文隶书</vt:lpstr>
      <vt:lpstr>华文新魏</vt:lpstr>
      <vt:lpstr>华文细黑</vt:lpstr>
      <vt:lpstr>华文琥珀</vt:lpstr>
      <vt:lpstr>华文彩云</vt:lpstr>
      <vt:lpstr>华文楷体</vt:lpstr>
      <vt:lpstr>吉祥如意</vt:lpstr>
      <vt:lpstr>默认设计模板</vt:lpstr>
      <vt:lpstr>1_吉祥如意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检查预习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www.dearedu.com</dc:title>
  <dc:creator>www.dearedu.com</dc:creator>
  <cp:keywords>www.dearedu.com</cp:keywords>
  <dc:description>www.dearedu.com</dc:description>
  <dc:subject>www.dearedu.com</dc:subject>
  <cp:lastModifiedBy>王文霞</cp:lastModifiedBy>
  <cp:revision>75</cp:revision>
  <dcterms:created xsi:type="dcterms:W3CDTF">2013-11-22T02:16:00Z</dcterms:created>
  <dcterms:modified xsi:type="dcterms:W3CDTF">2018-01-09T06:32:13Z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2052-10.1.0.7106</vt:lpwstr>
  </property>
</Properties>
</file>