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94" r:id="rId2"/>
    <p:sldId id="259" r:id="rId3"/>
    <p:sldId id="309" r:id="rId4"/>
    <p:sldId id="260" r:id="rId5"/>
    <p:sldId id="312" r:id="rId6"/>
    <p:sldId id="273" r:id="rId7"/>
    <p:sldId id="310" r:id="rId8"/>
    <p:sldId id="311" r:id="rId9"/>
    <p:sldId id="313" r:id="rId10"/>
    <p:sldId id="314" r:id="rId11"/>
    <p:sldId id="316" r:id="rId12"/>
    <p:sldId id="315" r:id="rId13"/>
    <p:sldId id="317" r:id="rId14"/>
  </p:sldIdLst>
  <p:sldSz cx="12192000" cy="6858000"/>
  <p:notesSz cx="6858000" cy="9144000"/>
  <p:embeddedFontLst>
    <p:embeddedFont>
      <p:font typeface="等线" charset="-122"/>
      <p:regular r:id="rId16"/>
      <p:bold r:id="rId17"/>
    </p:embeddedFont>
    <p:embeddedFont>
      <p:font typeface="楷体" pitchFamily="49" charset="-122"/>
      <p:regular r:id="rId18"/>
    </p:embeddedFont>
    <p:embeddedFont>
      <p:font typeface="郑庆科黄油体Regular " charset="-122"/>
      <p:regular r:id="rId19"/>
    </p:embeddedFont>
    <p:embeddedFont>
      <p:font typeface="等线 Light" charset="-122"/>
      <p:regular r:id="rId20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9D96"/>
    <a:srgbClr val="7EC9C4"/>
    <a:srgbClr val="6FB3D9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94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CA2CA2-CF87-4E95-9479-0C0442B329D4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CEDA7-75BA-4EDE-A2F9-0C9B6A4743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1428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032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0324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0324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032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032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33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9874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5111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710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032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0324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032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CEDA7-75BA-4EDE-A2F9-0C9B6A4743D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032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498AD7-20FD-401E-93D5-E6ADB514D4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4BED0B3-1280-4B6D-95A4-1E34E5364A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7A517C-513D-4D75-8955-BC02AE880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1A4F0DC-5661-42EC-92B2-B4C030C45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99911B-5E6C-4DF1-9E15-96B1F1F25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7459639"/>
      </p:ext>
    </p:extLst>
  </p:cSld>
  <p:clrMapOvr>
    <a:masterClrMapping/>
  </p:clrMapOvr>
  <p:transition spd="med" advTm="244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51364B-A0C2-4919-9579-F353EA048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1C8E37D-ED44-47F7-A4CA-315788AE49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46BE717-58AB-462A-9A50-593135211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34103F5-DEFF-4F81-BF84-7E5313138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7288248-B29C-4AE7-BB67-E76ECB676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3838697"/>
      </p:ext>
    </p:extLst>
  </p:cSld>
  <p:clrMapOvr>
    <a:masterClrMapping/>
  </p:clrMapOvr>
  <p:transition spd="med" advTm="244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53177A4-F4D8-4BDA-97CC-D328A23091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A396998-F1D5-45E9-B29E-0AF2BE2782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369F87F-5CEA-4C6E-951B-5B061F34B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6408D8-BC1B-4712-9033-A5C6ADCCC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3CD2CB-A4AC-4D49-8952-86E597CFC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2675534"/>
      </p:ext>
    </p:extLst>
  </p:cSld>
  <p:clrMapOvr>
    <a:masterClrMapping/>
  </p:clrMapOvr>
  <p:transition spd="med" advTm="244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6E4D1A-7E83-48C1-BB69-B2D3740D0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522E93C-B432-4B2A-B996-E7BEC60B9B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D13213-9579-415A-829C-5C116B550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863C14-82B0-41D3-B4DE-24ED01E21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EB85548-AD85-4F4F-9590-EA8097EC7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9861327"/>
      </p:ext>
    </p:extLst>
  </p:cSld>
  <p:clrMapOvr>
    <a:masterClrMapping/>
  </p:clrMapOvr>
  <p:transition spd="med" advTm="244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9622F0-71A9-471E-9C15-DC4EB0B72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C62194D-0D37-480F-930C-ABF4762971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6754DF-94AB-4D2A-A5BF-B2AD9D0C1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A14CFDC-C769-4D33-BBCF-9CE67ABB8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3C79C0-B6C9-473E-8A74-0F75B1390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948246"/>
      </p:ext>
    </p:extLst>
  </p:cSld>
  <p:clrMapOvr>
    <a:masterClrMapping/>
  </p:clrMapOvr>
  <p:transition spd="med" advTm="244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3D9066-4E5A-43ED-8754-01018FE6D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8DAC4BF-B1D8-4235-B0DD-F9B98344A6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0DBCF9D-274C-4448-A06F-13FCE52D8E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065BB42-C8CD-4721-BD36-AA3C7F1CB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6FD6D98-9625-42E2-ABE2-5804C20BE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F795655-99CA-44C5-8959-82960779A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0977700"/>
      </p:ext>
    </p:extLst>
  </p:cSld>
  <p:clrMapOvr>
    <a:masterClrMapping/>
  </p:clrMapOvr>
  <p:transition spd="med" advTm="244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EB0D9C-5BF0-43D0-909A-AE01E8CB6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63545C0-0B56-450B-9A5D-C9DD6D053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7F2444-A6C2-44A7-B3CC-1C38DBCD82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A6FA9E3-936E-4857-8314-FF44BF75B2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2C26495-C75B-4C15-9D2D-4FE1FBD463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9515C5FF-6D1E-44C2-951C-0AAD60F5B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520F6AB-E883-4F65-9499-96DAD16F3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95E0FC9-D10A-4152-BEFA-F8B1AC75D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655348"/>
      </p:ext>
    </p:extLst>
  </p:cSld>
  <p:clrMapOvr>
    <a:masterClrMapping/>
  </p:clrMapOvr>
  <p:transition spd="med" advTm="244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413CCB-F7BE-474A-9250-95A83D026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9F00AB3-194C-41EC-91CA-73A5E9CD1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9659997-A085-48BC-8468-CF75BC0AD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D2F976-0198-4C6C-A133-8A4293028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373452"/>
      </p:ext>
    </p:extLst>
  </p:cSld>
  <p:clrMapOvr>
    <a:masterClrMapping/>
  </p:clrMapOvr>
  <p:transition spd="med" advTm="244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6061BDA-0BCC-406F-848A-FB74993C6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01038A2-FA1B-4ECD-99AC-50433CC5D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182C29-8CFB-4C49-AB6D-0FED325BA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0441844"/>
      </p:ext>
    </p:extLst>
  </p:cSld>
  <p:clrMapOvr>
    <a:masterClrMapping/>
  </p:clrMapOvr>
  <p:transition spd="med" advTm="244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F500F7-C646-4A8B-9EED-F1C420BBB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99DCBE6-F2A3-40A5-A8D2-09624DAD0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D091198-5E0D-4499-808B-F7DD63F2FD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14857F4-1115-43FC-A948-8EA366C87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92EF9C0-8BBD-4544-926F-B54D644E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379A4B6-516A-4042-B360-109902E6F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7388385"/>
      </p:ext>
    </p:extLst>
  </p:cSld>
  <p:clrMapOvr>
    <a:masterClrMapping/>
  </p:clrMapOvr>
  <p:transition spd="med" advTm="244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5E89F4-6D82-4BFB-8CD5-7F8FC67EB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BF79C2A-EDE4-4C42-98FF-63BD7F6091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1791F7C-8C75-4B8D-9CD7-5F4ABF9592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F33B855-CDF5-4681-B8CF-86BEF05A9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8BECE5A-D151-49A4-9F38-7A80BC122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3E59B60-7C26-417B-B8A6-1AE7FDC1C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0868742"/>
      </p:ext>
    </p:extLst>
  </p:cSld>
  <p:clrMapOvr>
    <a:masterClrMapping/>
  </p:clrMapOvr>
  <p:transition spd="med" advTm="244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103CA45-96A0-40EB-A0B4-D302E5EEB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6933BB0-40CC-4D95-A187-4CB061B9FD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B0F53C3-D5CF-4FB4-BD3C-2D8BD0C276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0D46C-2DF8-476C-8E33-24F859DF3DE1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B754591-C0A9-4A37-8442-A82336BDAC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559301-AFC1-4940-A3FD-E6B9DD838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FE8EE-EDB3-4994-A24F-594A022AA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8203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244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>
        <p:nvSpPr>
          <p:cNvPr id="3" name="文本框 3">
            <a:extLst>
              <a:ext uri="{FF2B5EF4-FFF2-40B4-BE49-F238E27FC236}">
                <a16:creationId xmlns="" xmlns:a16="http://schemas.microsoft.com/office/drawing/2014/main" id="{9BBF5482-D6C4-43D5-8876-5386D9C91837}"/>
              </a:ext>
            </a:extLst>
          </p:cNvPr>
          <p:cNvSpPr txBox="1"/>
          <p:nvPr/>
        </p:nvSpPr>
        <p:spPr>
          <a:xfrm>
            <a:off x="2985434" y="1937928"/>
            <a:ext cx="6494086" cy="193899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2000" spc="300" dirty="0" smtClean="0">
                <a:ln w="25400">
                  <a:solidFill>
                    <a:srgbClr val="6F6F6F">
                      <a:alpha val="3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25400" dir="2700000" algn="tl">
                    <a:srgbClr val="000000">
                      <a:alpha val="30000"/>
                    </a:srgbClr>
                  </a:outerShdw>
                </a:effectLst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荷塘月色</a:t>
            </a:r>
            <a:endParaRPr lang="zh-CN" altLang="en-US" sz="12000" spc="300" dirty="0">
              <a:ln w="25400">
                <a:solidFill>
                  <a:srgbClr val="6F6F6F">
                    <a:alpha val="3000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25400" dir="2700000" algn="tl">
                  <a:srgbClr val="000000">
                    <a:alpha val="30000"/>
                  </a:srgbClr>
                </a:outerShdw>
              </a:effectLst>
              <a:latin typeface="叶根友特色简体升级版" panose="02010601030101010101" pitchFamily="2" charset="-122"/>
              <a:ea typeface="叶根友特色简体升级版" panose="02010601030101010101" pitchFamily="2" charset="-122"/>
            </a:endParaRPr>
          </a:p>
        </p:txBody>
      </p:sp>
      <p:grpSp>
        <p:nvGrpSpPr>
          <p:cNvPr id="4" name="组合 9">
            <a:extLst>
              <a:ext uri="{FF2B5EF4-FFF2-40B4-BE49-F238E27FC236}">
                <a16:creationId xmlns="" xmlns:a16="http://schemas.microsoft.com/office/drawing/2014/main" id="{18667B69-5BFA-4403-AA73-C1B1E81CA40F}"/>
              </a:ext>
            </a:extLst>
          </p:cNvPr>
          <p:cNvGrpSpPr/>
          <p:nvPr/>
        </p:nvGrpSpPr>
        <p:grpSpPr>
          <a:xfrm>
            <a:off x="3216325" y="4087528"/>
            <a:ext cx="6032311" cy="612181"/>
            <a:chOff x="3216325" y="4087528"/>
            <a:chExt cx="6032311" cy="612181"/>
          </a:xfrm>
        </p:grpSpPr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22511581-F998-4661-87C1-D8BEF1CCD031}"/>
                </a:ext>
              </a:extLst>
            </p:cNvPr>
            <p:cNvCxnSpPr/>
            <p:nvPr/>
          </p:nvCxnSpPr>
          <p:spPr>
            <a:xfrm>
              <a:off x="3216325" y="4087528"/>
              <a:ext cx="6032311" cy="0"/>
            </a:xfrm>
            <a:prstGeom prst="line">
              <a:avLst/>
            </a:prstGeom>
            <a:ln w="25400">
              <a:solidFill>
                <a:srgbClr val="6F6F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6">
              <a:extLst>
                <a:ext uri="{FF2B5EF4-FFF2-40B4-BE49-F238E27FC236}">
                  <a16:creationId xmlns="" xmlns:a16="http://schemas.microsoft.com/office/drawing/2014/main" id="{94B4A4E4-27E5-4A2D-A57A-645F2EAA95B4}"/>
                </a:ext>
              </a:extLst>
            </p:cNvPr>
            <p:cNvSpPr txBox="1"/>
            <p:nvPr/>
          </p:nvSpPr>
          <p:spPr>
            <a:xfrm>
              <a:off x="5381077" y="4114934"/>
              <a:ext cx="2108270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spc="1800" dirty="0" smtClean="0">
                  <a:solidFill>
                    <a:srgbClr val="6F6F6F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朱自清</a:t>
              </a:r>
              <a:endParaRPr lang="zh-CN" altLang="en-US" sz="3200" b="1" spc="1800" dirty="0" smtClean="0">
                <a:solidFill>
                  <a:srgbClr val="6F6F6F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28D6D1E-A1B8-4105-B799-736128C46E06}"/>
                </a:ext>
              </a:extLst>
            </p:cNvPr>
            <p:cNvCxnSpPr/>
            <p:nvPr/>
          </p:nvCxnSpPr>
          <p:spPr>
            <a:xfrm>
              <a:off x="3216325" y="4647112"/>
              <a:ext cx="6032311" cy="0"/>
            </a:xfrm>
            <a:prstGeom prst="line">
              <a:avLst/>
            </a:prstGeom>
            <a:ln w="25400">
              <a:solidFill>
                <a:srgbClr val="6F6F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8" name="椭圆 7">
            <a:extLst>
              <a:ext uri="{FF2B5EF4-FFF2-40B4-BE49-F238E27FC236}">
                <a16:creationId xmlns="" xmlns:a16="http://schemas.microsoft.com/office/drawing/2014/main" id="{3CCBD5E7-5C50-4EC3-B27D-486CCAEB1575}"/>
              </a:ext>
            </a:extLst>
          </p:cNvPr>
          <p:cNvSpPr/>
          <p:nvPr/>
        </p:nvSpPr>
        <p:spPr>
          <a:xfrm>
            <a:off x="7970293" y="2218426"/>
            <a:ext cx="409433" cy="4094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9649530-16FE-4D88-AC03-C0C47D6AE9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405" t="72438" r="60680" b="11841"/>
          <a:stretch/>
        </p:blipFill>
        <p:spPr>
          <a:xfrm>
            <a:off x="5453820" y="2099409"/>
            <a:ext cx="464810" cy="432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38030" y="4858603"/>
            <a:ext cx="2388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39006269"/>
      </p:ext>
    </p:extLst>
  </p:cSld>
  <p:clrMapOvr>
    <a:masterClrMapping/>
  </p:clrMapOvr>
  <p:transition spd="med" advTm="2139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>
        <p:nvSpPr>
          <p:cNvPr id="108545" name="Rectangle 1"/>
          <p:cNvSpPr>
            <a:spLocks noChangeArrowheads="1"/>
          </p:cNvSpPr>
          <p:nvPr/>
        </p:nvSpPr>
        <p:spPr bwMode="auto">
          <a:xfrm>
            <a:off x="1941342" y="2674985"/>
            <a:ext cx="705394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2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月下荷塘的美真像一幅工笔画，但画家说，光线是绘画的生命。所以，朱自清先生能暂得宁静，首先应该感谢的是荷塘上的月色。下面我就请一位同学来朗读第五自然段，其他同学思考：能否用几个形容词概括这个夜晚月光的特点呢？谁愿意把你对月光的感受分享给大家？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（朦胧淡雅）月光是无形的，作者怎么描绘它呢？（叶子和花，薄薄的青雾，淡淡的云，树影，斑驳交织的光影）你欣赏的是哪一处描写呢，找出来谈谈你的理由，注意这几个词语：泻、浮、洗、画。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2222695" y="4048260"/>
            <a:ext cx="575368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（朦胧淡雅）月光是无形的，作者怎么描绘它呢？（叶子和花，薄薄的青雾，淡淡的云，树影，斑驳交织的光影）你欣赏的是哪一处描写呢，找出来谈谈你的理由，注意这几个词语：泻、浮、洗、画。</a:t>
            </a:r>
            <a:endParaRPr kumimoji="0" 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明确：一个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泻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字，我们眼前，月光如水，静静流淌。流在荷塘，流在心上。流在荷塘，平添秀色；流入我心，清净无尘。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一个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浮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字，写出荷塘之上，薄雾轻扬而上，又漂浮不定。无色胜似有色，无形更显绰约。朦胧之中，花更柔美，叶更飘渺。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一个洗字，却用牛乳，洁白无瑕，细腻如丝。比之水洗，更多些许柔和温润。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一个画字，大自然为画师，以月光代清水，以树影当浓墨，把荷塘当画纸，轻点晕染，明暗有致。如此画面，这般美景，功劳非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画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字莫属啊。哪位同学愿意给大家读一读这一段呢？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0B40C3A-8667-4B2F-81E8-C0E7ED5569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63709" y="680873"/>
            <a:ext cx="2365992" cy="236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9006269"/>
      </p:ext>
    </p:extLst>
  </p:cSld>
  <p:clrMapOvr>
    <a:masterClrMapping/>
  </p:clrMapOvr>
  <p:transition spd="med" advTm="2139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>
        <p:nvSpPr>
          <p:cNvPr id="110593" name="Rectangle 1"/>
          <p:cNvSpPr>
            <a:spLocks noChangeArrowheads="1"/>
          </p:cNvSpPr>
          <p:nvPr/>
        </p:nvSpPr>
        <p:spPr bwMode="auto">
          <a:xfrm>
            <a:off x="2166423" y="3134194"/>
            <a:ext cx="622420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三、课堂练习 化无形为有形</a:t>
            </a:r>
            <a:endParaRPr kumimoji="0" 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朱自清先生很厉害。月色本无形，他却能以荷塘为依托，化无形为有形，使我们眼前叶朦胧、花朦胧、香飘水溶溶。月色无处不在。宋徽宗也曾给画师们出过一道考题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踏</a:t>
            </a:r>
            <a:r>
              <a:rPr lang="zh-CN" altLang="en-US" sz="1200" dirty="0" smtClean="0">
                <a:solidFill>
                  <a:srgbClr val="464646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归来马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花蹄香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，香气如何表现呢？聪明的画师画的是，蝴蝶追逐马蹄，蹁跹起舞。现在，我想请同学们在下面词语中任选一个，写一段话，要求就是化无形为有形。这些词语是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寒冷，孤独，愁绪，爱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。时间三分钟。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F5D20E3-50D3-4914-AE6C-ADF74FF9B2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68140" y="0"/>
            <a:ext cx="1923860" cy="358936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692FAFB-13AB-4FFD-B063-C26664545F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5809"/>
          <a:stretch/>
        </p:blipFill>
        <p:spPr>
          <a:xfrm>
            <a:off x="510614" y="5271831"/>
            <a:ext cx="1923860" cy="158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9006269"/>
      </p:ext>
    </p:extLst>
  </p:cSld>
  <p:clrMapOvr>
    <a:masterClrMapping/>
  </p:clrMapOvr>
  <p:transition spd="med" advTm="2139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>
        <p:nvSpPr>
          <p:cNvPr id="112641" name="Rectangle 1"/>
          <p:cNvSpPr>
            <a:spLocks noChangeArrowheads="1"/>
          </p:cNvSpPr>
          <p:nvPr/>
        </p:nvSpPr>
        <p:spPr bwMode="auto">
          <a:xfrm>
            <a:off x="3024553" y="2755818"/>
            <a:ext cx="503645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四、名家评论 课堂总结</a:t>
            </a:r>
            <a:endParaRPr kumimoji="0" 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他的散文，仍能够贮满着那一种诗意。（郁达夫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《〈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中国新文学大系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·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散文二集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〉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导言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朱自清的文体美，是有自己的个性特点的，有人曾将它概括为一个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清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字。我想，这个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清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字，不只是指文字的清秀、朴素，恐怕连人格的高洁、思想的纯正、感情的真挚都包含在里面才是。（佘树森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《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中国现当代散文研究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能够徜徉于文字中的人是丰富而优雅的儒者，能够沉浸于美中的人是诗意栖居在这个世界上的智者！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006269"/>
      </p:ext>
    </p:extLst>
  </p:cSld>
  <p:clrMapOvr>
    <a:masterClrMapping/>
  </p:clrMapOvr>
  <p:transition spd="med" advTm="2139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>
        <p:nvSpPr>
          <p:cNvPr id="114689" name="Rectangle 1"/>
          <p:cNvSpPr>
            <a:spLocks noChangeArrowheads="1"/>
          </p:cNvSpPr>
          <p:nvPr/>
        </p:nvSpPr>
        <p:spPr bwMode="auto">
          <a:xfrm>
            <a:off x="2025748" y="4212718"/>
            <a:ext cx="70901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、分别用博喻、通感的修辞手法各写两个句子。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、王国维先生说：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一切景语皆情语。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这幅淡雅、朦胧的荷香月色图诉说着怎样的情语呢？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CF17840-D606-4113-AB95-5350F385D3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330487"/>
            <a:ext cx="2665644" cy="4735773"/>
          </a:xfrm>
          <a:prstGeom prst="rect">
            <a:avLst/>
          </a:prstGeom>
        </p:spPr>
      </p:pic>
      <p:grpSp>
        <p:nvGrpSpPr>
          <p:cNvPr id="6" name="组合 3">
            <a:extLst>
              <a:ext uri="{FF2B5EF4-FFF2-40B4-BE49-F238E27FC236}">
                <a16:creationId xmlns="" xmlns:a16="http://schemas.microsoft.com/office/drawing/2014/main" id="{EE536733-3BD9-4D5B-84E0-CF2D08A4D598}"/>
              </a:ext>
            </a:extLst>
          </p:cNvPr>
          <p:cNvGrpSpPr/>
          <p:nvPr/>
        </p:nvGrpSpPr>
        <p:grpSpPr>
          <a:xfrm>
            <a:off x="4080683" y="1170388"/>
            <a:ext cx="2797791" cy="1536608"/>
            <a:chOff x="7765578" y="1416047"/>
            <a:chExt cx="2797791" cy="1536608"/>
          </a:xfrm>
        </p:grpSpPr>
        <p:sp>
          <p:nvSpPr>
            <p:cNvPr id="7" name="文本框 5">
              <a:extLst>
                <a:ext uri="{FF2B5EF4-FFF2-40B4-BE49-F238E27FC236}">
                  <a16:creationId xmlns="" xmlns:a16="http://schemas.microsoft.com/office/drawing/2014/main" id="{3B7A0279-575B-4E1A-8CAC-8FB259480AD8}"/>
                </a:ext>
              </a:extLst>
            </p:cNvPr>
            <p:cNvSpPr txBox="1"/>
            <p:nvPr/>
          </p:nvSpPr>
          <p:spPr>
            <a:xfrm>
              <a:off x="7882564" y="1416047"/>
              <a:ext cx="2492990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6000" dirty="0" smtClean="0">
                  <a:ln w="25400">
                    <a:solidFill>
                      <a:srgbClr val="6F6F6F">
                        <a:alpha val="3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2700" dist="25400" dir="2700000" algn="tl">
                      <a:srgbClr val="000000">
                        <a:alpha val="30000"/>
                      </a:srgbClr>
                    </a:outerShdw>
                  </a:effectLst>
                  <a:latin typeface="叶根友特色简体升级版" panose="02010601030101010101" pitchFamily="2" charset="-122"/>
                  <a:ea typeface="叶根友特色简体升级版" panose="02010601030101010101" pitchFamily="2" charset="-122"/>
                </a:rPr>
                <a:t>作  业</a:t>
              </a:r>
              <a:endParaRPr lang="zh-CN" altLang="en-US" sz="6000" dirty="0">
                <a:ln w="25400">
                  <a:solidFill>
                    <a:srgbClr val="6F6F6F">
                      <a:alpha val="3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25400" dir="2700000" algn="tl">
                    <a:srgbClr val="000000">
                      <a:alpha val="30000"/>
                    </a:srgbClr>
                  </a:outerShdw>
                </a:effectLst>
                <a:latin typeface="叶根友特色简体升级版" panose="02010601030101010101" pitchFamily="2" charset="-122"/>
                <a:ea typeface="叶根友特色简体升级版" panose="02010601030101010101" pitchFamily="2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157B901D-EC91-4EF5-806F-01027ECC0434}"/>
                </a:ext>
              </a:extLst>
            </p:cNvPr>
            <p:cNvCxnSpPr>
              <a:cxnSpLocks/>
            </p:cNvCxnSpPr>
            <p:nvPr/>
          </p:nvCxnSpPr>
          <p:spPr>
            <a:xfrm>
              <a:off x="7765578" y="2529778"/>
              <a:ext cx="2797791" cy="0"/>
            </a:xfrm>
            <a:prstGeom prst="line">
              <a:avLst/>
            </a:prstGeom>
            <a:ln w="63500" cap="rnd">
              <a:solidFill>
                <a:srgbClr val="D86350">
                  <a:alpha val="9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1">
              <a:extLst>
                <a:ext uri="{FF2B5EF4-FFF2-40B4-BE49-F238E27FC236}">
                  <a16:creationId xmlns="" xmlns:a16="http://schemas.microsoft.com/office/drawing/2014/main" id="{E1421491-5B0E-4D28-9691-3133B9D76825}"/>
                </a:ext>
              </a:extLst>
            </p:cNvPr>
            <p:cNvSpPr txBox="1"/>
            <p:nvPr/>
          </p:nvSpPr>
          <p:spPr>
            <a:xfrm>
              <a:off x="7976904" y="2675656"/>
              <a:ext cx="2584362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200" spc="1400" dirty="0" smtClean="0">
                  <a:solidFill>
                    <a:srgbClr val="6F6F6F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HOMSWORK</a:t>
              </a:r>
              <a:endParaRPr lang="zh-CN" altLang="en-US" sz="1200" spc="1400" dirty="0">
                <a:solidFill>
                  <a:srgbClr val="6F6F6F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39006269"/>
      </p:ext>
    </p:extLst>
  </p:cSld>
  <p:clrMapOvr>
    <a:masterClrMapping/>
  </p:clrMapOvr>
  <p:transition spd="med" advTm="213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 useBgFill="1">
        <p:nvSpPr>
          <p:cNvPr id="10" name="对角圆角矩形 9"/>
          <p:cNvSpPr/>
          <p:nvPr/>
        </p:nvSpPr>
        <p:spPr>
          <a:xfrm>
            <a:off x="1587863" y="1913206"/>
            <a:ext cx="8947052" cy="4229909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同</a:t>
            </a:r>
            <a:r>
              <a:rPr lang="zh-CN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学们，说到荷花，大家想到的名句有哪些？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小荷才露尖尖角，早有蜻蜓立上头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是她清新可爱的一面；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接天莲叶无穷碧，映日荷花别样红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是她妩媚多姿的一面；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出淤泥而不染，濯清涟而不妖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是她高洁脱俗的一面。荷，她有淡雅恬静的脸庞，亭亭玉立的身姿，碧绿优雅的罗裙，淡淡醉人的清香。池塘中，她独自宁静；夜幕下，她细细聆听。晕染一池灵秀，撩起万般情思。而在现当代能将荷塘的美写到极致的恐怕非朱自清先生莫属了。</a:t>
            </a:r>
          </a:p>
          <a:p>
            <a:pPr algn="ctr"/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37095" y="309489"/>
            <a:ext cx="5788121" cy="1532929"/>
            <a:chOff x="2661313" y="566159"/>
            <a:chExt cx="6277971" cy="1642019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F92FE2C9-7AEF-42D0-B822-276A19E9A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31870" y="566159"/>
              <a:ext cx="5405540" cy="468000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8EBF909B-0D9F-4640-9837-541208A3D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19063" y="1740178"/>
              <a:ext cx="5405540" cy="46800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2661313" y="968992"/>
              <a:ext cx="6277971" cy="890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latin typeface="楷体" pitchFamily="49" charset="-122"/>
                  <a:ea typeface="楷体" pitchFamily="49" charset="-122"/>
                </a:rPr>
                <a:t>导入新课</a:t>
              </a:r>
              <a:r>
                <a:rPr lang="zh-CN" altLang="en-US" sz="4800" dirty="0" smtClean="0">
                  <a:latin typeface="楷体" pitchFamily="49" charset="-122"/>
                  <a:ea typeface="楷体" pitchFamily="49" charset="-122"/>
                </a:rPr>
                <a:t> </a:t>
              </a:r>
              <a:endParaRPr lang="zh-CN" altLang="en-US" sz="48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E9649530-16FE-4D88-AC03-C0C47D6AE9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2405" t="72438" r="60680" b="11841"/>
            <a:stretch/>
          </p:blipFill>
          <p:spPr>
            <a:xfrm>
              <a:off x="5932505" y="1115712"/>
              <a:ext cx="170855" cy="1587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12869781"/>
      </p:ext>
    </p:extLst>
  </p:cSld>
  <p:clrMapOvr>
    <a:masterClrMapping/>
  </p:clrMapOvr>
  <p:transition spd="med" advTm="4572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pic>
        <p:nvPicPr>
          <p:cNvPr id="3" name="图片 2" descr="图片包含 梳子, 物体&#10;&#10;已生成高可信度的说明">
            <a:extLst>
              <a:ext uri="{FF2B5EF4-FFF2-40B4-BE49-F238E27FC236}">
                <a16:creationId xmlns:a16="http://schemas.microsoft.com/office/drawing/2014/main" xmlns="" id="{2416DA42-E89C-4FBF-93B8-3BDF73CC34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88541" y="1130505"/>
            <a:ext cx="1309829" cy="1309829"/>
          </a:xfrm>
          <a:prstGeom prst="rect">
            <a:avLst/>
          </a:prstGeom>
        </p:spPr>
      </p:pic>
      <p:sp>
        <p:nvSpPr>
          <p:cNvPr id="13" name="文本框 4">
            <a:extLst>
              <a:ext uri="{FF2B5EF4-FFF2-40B4-BE49-F238E27FC236}">
                <a16:creationId xmlns:a16="http://schemas.microsoft.com/office/drawing/2014/main" xmlns="" id="{1AA15CFB-EEDE-40C6-8099-8DCCB6BCE14A}"/>
              </a:ext>
            </a:extLst>
          </p:cNvPr>
          <p:cNvSpPr txBox="1"/>
          <p:nvPr/>
        </p:nvSpPr>
        <p:spPr>
          <a:xfrm>
            <a:off x="990134" y="813114"/>
            <a:ext cx="34804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spc="3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作者简介</a:t>
            </a:r>
          </a:p>
        </p:txBody>
      </p:sp>
      <p:pic>
        <p:nvPicPr>
          <p:cNvPr id="16" name="图片 15" descr="图片包含 深色&#10;&#10;已生成高可信度的说明">
            <a:extLst>
              <a:ext uri="{FF2B5EF4-FFF2-40B4-BE49-F238E27FC236}">
                <a16:creationId xmlns:a16="http://schemas.microsoft.com/office/drawing/2014/main" xmlns="" id="{9322D073-2CC1-4954-8349-5228C922E9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90800" y="0"/>
            <a:ext cx="1322209" cy="2503038"/>
          </a:xfrm>
          <a:prstGeom prst="rect">
            <a:avLst/>
          </a:prstGeom>
        </p:spPr>
      </p:pic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2138289" y="2556082"/>
            <a:ext cx="686525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朱自清（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1898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1948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，原名自华，字佩弦，号秋实。著名的诗人、散文家、学者、民主战士。作为学者，他潜心治学，谨严求实，想走一条逃避现实的道路；作为民主战士，他追求光明与真理，为之上下求索，但也会在革命处于低潮时苦闷彷徨。作为诗人，他常常流露出一种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游丝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般的怅惘和希望幻灭的苦痛；作为散文家，他善于通过典雅清丽的语言，表达自己的真情实感。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今天就让我们一起赏析朱自清先生的经典散文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荷塘月色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4822867"/>
      </p:ext>
    </p:extLst>
  </p:cSld>
  <p:clrMapOvr>
    <a:masterClrMapping/>
  </p:clrMapOvr>
  <p:transition spd="med" advTm="308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AA15CFB-EEDE-40C6-8099-8DCCB6BCE14A}"/>
              </a:ext>
            </a:extLst>
          </p:cNvPr>
          <p:cNvSpPr txBox="1"/>
          <p:nvPr/>
        </p:nvSpPr>
        <p:spPr>
          <a:xfrm>
            <a:off x="3658580" y="986664"/>
            <a:ext cx="34804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spc="3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学习目标</a:t>
            </a:r>
          </a:p>
        </p:txBody>
      </p:sp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2926080" y="2595716"/>
            <a:ext cx="526131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、引导学生学习作者运用语言的技巧，领略荷塘月色的美。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、引导学生感受荷塘月色的意境美。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B0FA117-AE0E-4CEC-9ABA-6B354A696C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480409" y="-276097"/>
            <a:ext cx="3480439" cy="348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318553"/>
      </p:ext>
    </p:extLst>
  </p:cSld>
  <p:clrMapOvr>
    <a:masterClrMapping/>
  </p:clrMapOvr>
  <p:transition spd="med" advTm="29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AA15CFB-EEDE-40C6-8099-8DCCB6BCE14A}"/>
              </a:ext>
            </a:extLst>
          </p:cNvPr>
          <p:cNvSpPr txBox="1"/>
          <p:nvPr/>
        </p:nvSpPr>
        <p:spPr>
          <a:xfrm>
            <a:off x="3029949" y="588030"/>
            <a:ext cx="37208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spc="3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品读语</a:t>
            </a:r>
            <a:r>
              <a:rPr lang="zh-CN" altLang="en-US" sz="8000" spc="3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言</a:t>
            </a:r>
            <a:endParaRPr lang="zh-CN" altLang="en-US" sz="8000" spc="300" dirty="0"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grpSp>
        <p:nvGrpSpPr>
          <p:cNvPr id="2" name="组合 5">
            <a:extLst>
              <a:ext uri="{FF2B5EF4-FFF2-40B4-BE49-F238E27FC236}">
                <a16:creationId xmlns:a16="http://schemas.microsoft.com/office/drawing/2014/main" xmlns="" id="{5F1B67ED-430A-4D0F-BD4F-6538D9E7200F}"/>
              </a:ext>
            </a:extLst>
          </p:cNvPr>
          <p:cNvGrpSpPr/>
          <p:nvPr/>
        </p:nvGrpSpPr>
        <p:grpSpPr>
          <a:xfrm>
            <a:off x="1632006" y="141688"/>
            <a:ext cx="1350345" cy="2024737"/>
            <a:chOff x="1632006" y="141688"/>
            <a:chExt cx="5547913" cy="5547913"/>
          </a:xfrm>
        </p:grpSpPr>
        <p:pic>
          <p:nvPicPr>
            <p:cNvPr id="7" name="图片 6" descr="图片包含 深色&#10;&#10;已生成高可信度的说明">
              <a:extLst>
                <a:ext uri="{FF2B5EF4-FFF2-40B4-BE49-F238E27FC236}">
                  <a16:creationId xmlns:a16="http://schemas.microsoft.com/office/drawing/2014/main" xmlns="" id="{B28870F8-7EF4-4180-BF73-D20DACC46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32006" y="141688"/>
              <a:ext cx="5547913" cy="5547913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74305E9C-C798-4364-B44D-523DA19B81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174883">
              <a:off x="2835564" y="2822388"/>
              <a:ext cx="1062399" cy="1113702"/>
            </a:xfrm>
            <a:prstGeom prst="rect">
              <a:avLst/>
            </a:prstGeom>
          </p:spPr>
        </p:pic>
      </p:grp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689317" y="2333685"/>
            <a:ext cx="10635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（一）首先，老师来为大家朗读这两段，请大家用心感受这幅荷香月色图（配乐朗读）</a:t>
            </a:r>
            <a:endParaRPr kumimoji="0" 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（二）斯人独处，朱自清先生于荷塘暂得于己。请同学们自由朗读第四自然段，思考：作者具体描写了月下荷塘的哪些景物？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（荷叶，荷花，荷香，流水）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、朱自清先生用了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218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个字描绘荷塘，但有人为了精炼，把这段文字精简到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69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个字，变成这个样子：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看荷塘上面，有很多叶子，叶子中间还有些白花，有的开着，有的还没开。风吹过，叶子和花有一点抖动，有时还传来些荷香。叶子下面是流水，但看不见。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这两段文字的表达效果哪个好？下面我就把咱班同学分成八个小组，每个小组从一个方面对比分析，讨论一下，朱自清先生文笔高明在哪里，推举一个代表发言。（分组分任务）注意以下几个词语的表达效果：弥望、袅娜、羞涩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0494987"/>
      </p:ext>
    </p:extLst>
  </p:cSld>
  <p:clrMapOvr>
    <a:masterClrMapping/>
  </p:clrMapOvr>
  <p:transition spd="med" advTm="23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1153551" y="1538930"/>
            <a:ext cx="1003026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明确：（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曲曲折折的荷塘上面，弥望的是是田田的叶子。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（指导舒缓朗读）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袅娜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（开的正艳）、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羞涩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（含苞待放）赋予荷花一种少女的柔美与娇羞。采用博喻，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正如一粒粒的明珠，又如碧天里的星星，又如刚出浴的美人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。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540977"/>
            <a:ext cx="2038283" cy="231702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889588" y="3924417"/>
            <a:ext cx="2302412" cy="293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9006269"/>
      </p:ext>
    </p:extLst>
  </p:cSld>
  <p:clrMapOvr>
    <a:masterClrMapping/>
  </p:clrMapOvr>
  <p:transition spd="med" advTm="2139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1026941" y="1479407"/>
            <a:ext cx="935501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博喻：博喻能将事物的特征或事物的内涵从不同侧面、不同角度表现出来，这是其他类型的比喻所无法达到的。在淡淡的月色中，荷塘里的一切是朦胧而不真切的，因而荷叶间零星点缀的白花，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明珠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（温润透亮），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星星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（忽明忽暗、晶莹闪烁微风拂过，动态美），而窈窕妍媚的美人刚出浴时免不了有一种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犹抱琵琶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的羞涩与一种洗铅华的清纯，用此来比喻那些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羞涩地打着朵儿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的花蕾，充满静谧、优雅的韵味。（读出荷花的迷人）</a:t>
            </a:r>
            <a:endParaRPr kumimoji="0" lang="zh-CN" alt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006269"/>
      </p:ext>
    </p:extLst>
  </p:cSld>
  <p:clrMapOvr>
    <a:masterClrMapping/>
  </p:clrMapOvr>
  <p:transition spd="med" advTm="2139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633046" y="801044"/>
            <a:ext cx="10367889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3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）通感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微风过处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……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仿佛远处高楼上渺茫的似的。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通感，指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一种感觉超越了本身的局限而领会到属于另外一种感觉的印象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，即指感觉的沟通、感觉的转移，也叫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移觉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。其实这是一种特殊的比喻，所以前提是两种事物有相似点，和比喻不同的在于它能打通两种感觉。歌声来自远处的高楼，它会时断时续、隐隐约约，而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荷香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则伴着阵阵微风，时有时无、如丝如缕，放在一起，香中有声，声中有香，怎么不让我们陶醉呢？（能否读一读，我想听一听你是如何陶醉其中的）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18775" y="0"/>
            <a:ext cx="2373225" cy="359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4" r="27562"/>
          <a:stretch>
            <a:fillRect/>
          </a:stretch>
        </p:blipFill>
        <p:spPr>
          <a:xfrm>
            <a:off x="0" y="0"/>
            <a:ext cx="2371833" cy="188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9006269"/>
      </p:ext>
    </p:extLst>
  </p:cSld>
  <p:clrMapOvr>
    <a:masterClrMapping/>
  </p:clrMapOvr>
  <p:transition spd="med" advTm="2139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9C2E3A-7C56-4516-9716-3CD9BB54E4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35709" y="-341746"/>
            <a:ext cx="13153530" cy="7684655"/>
          </a:xfrm>
          <a:prstGeom prst="rect">
            <a:avLst/>
          </a:prstGeom>
        </p:spPr>
      </p:pic>
      <p:sp>
        <p:nvSpPr>
          <p:cNvPr id="106497" name="Rectangle 1"/>
          <p:cNvSpPr>
            <a:spLocks noChangeArrowheads="1"/>
          </p:cNvSpPr>
          <p:nvPr/>
        </p:nvSpPr>
        <p:spPr bwMode="auto">
          <a:xfrm>
            <a:off x="928468" y="1748303"/>
            <a:ext cx="71845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）荷韵：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叶子底下是脉脉的流水，遮住了，不能见一些颜色；而叶子却更见风致了。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作者把所见与想象结合，塘水在茂密的荷叶下是看不到的，作者却由叶子的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风韵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想象到那叶子下的水缓缓流淌，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脉脉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有情，真正做到了言有尽而意无穷。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1209822" y="3591170"/>
            <a:ext cx="64878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5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464646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小结：这一段作者集中运用了比喻的修辞手法，正是运用了多种多样的比喻，才多侧面展现了月下荷塘的宁谧、素雅之美。花叶婀娜，荷香如歌，流水脉脉，此时的作者还依然颇不宁静么？就让我们带着微笑，饱含感情地齐读这一段吧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006269"/>
      </p:ext>
    </p:extLst>
  </p:cSld>
  <p:clrMapOvr>
    <a:masterClrMapping/>
  </p:clrMapOvr>
  <p:transition spd="med" advTm="2139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bc7ea5faa06f977ea371b7ad331b499cb1becb"/>
  <p:tag name="ISPRING_PRESENTATION_TITLE" val="九年级语文雨说郑愁予精品课件动态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1572</Words>
  <Application>Microsoft Office PowerPoint</Application>
  <PresentationFormat>自定义</PresentationFormat>
  <Paragraphs>54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叶根友特色简体升级版</vt:lpstr>
      <vt:lpstr>汉仪劲楷简</vt:lpstr>
      <vt:lpstr>等线</vt:lpstr>
      <vt:lpstr>楷体</vt:lpstr>
      <vt:lpstr>郑庆科黄油体Regular </vt:lpstr>
      <vt:lpstr>Times New Roman</vt:lpstr>
      <vt:lpstr>等线 Light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九年级语文雨说郑愁予精品课件动态PPT模板</dc:title>
  <dc:creator>王晓琳</dc:creator>
  <cp:lastModifiedBy>Administrator</cp:lastModifiedBy>
  <cp:revision>40</cp:revision>
  <dcterms:created xsi:type="dcterms:W3CDTF">2017-08-10T01:28:11Z</dcterms:created>
  <dcterms:modified xsi:type="dcterms:W3CDTF">2017-11-16T12:02:11Z</dcterms:modified>
</cp:coreProperties>
</file>