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5" r:id="rId5"/>
    <p:sldId id="258" r:id="rId6"/>
    <p:sldId id="266" r:id="rId7"/>
    <p:sldId id="267" r:id="rId8"/>
    <p:sldId id="268" r:id="rId9"/>
    <p:sldId id="269" r:id="rId10"/>
    <p:sldId id="270"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978"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77DDB8B-1957-4324-AAC5-E0D325B443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403963-1C06-417D-B8D8-C43877888AB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7DDB8B-1957-4324-AAC5-E0D325B44302}"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403963-1C06-417D-B8D8-C43877888AB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hyperlink" Target="http://www.ebigchina.com/ebcps/2/pd/1562429.html" TargetMode="Externa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嫦娥奔月图"/>
          <p:cNvPicPr>
            <a:picLocks noChangeAspect="1" noChangeArrowheads="1"/>
          </p:cNvPicPr>
          <p:nvPr/>
        </p:nvPicPr>
        <p:blipFill>
          <a:blip r:embed="rId1"/>
          <a:srcRect/>
          <a:stretch>
            <a:fillRect/>
          </a:stretch>
        </p:blipFill>
        <p:spPr bwMode="auto">
          <a:xfrm>
            <a:off x="6500826" y="285728"/>
            <a:ext cx="2643174" cy="2185555"/>
          </a:xfrm>
          <a:prstGeom prst="rect">
            <a:avLst/>
          </a:prstGeom>
          <a:noFill/>
        </p:spPr>
      </p:pic>
      <p:pic>
        <p:nvPicPr>
          <p:cNvPr id="7" name="Picture 3" descr="Img213009512"/>
          <p:cNvPicPr>
            <a:picLocks noChangeAspect="1" noChangeArrowheads="1"/>
          </p:cNvPicPr>
          <p:nvPr/>
        </p:nvPicPr>
        <p:blipFill>
          <a:blip r:embed="rId2">
            <a:lum bright="24000"/>
          </a:blip>
          <a:srcRect/>
          <a:stretch>
            <a:fillRect/>
          </a:stretch>
        </p:blipFill>
        <p:spPr bwMode="auto">
          <a:xfrm>
            <a:off x="6500826" y="4214794"/>
            <a:ext cx="2643174" cy="2643206"/>
          </a:xfrm>
          <a:prstGeom prst="rect">
            <a:avLst/>
          </a:prstGeom>
          <a:noFill/>
        </p:spPr>
      </p:pic>
      <p:pic>
        <p:nvPicPr>
          <p:cNvPr id="8" name="Picture 4" descr="1123398329">
            <a:hlinkClick r:id="rId3"/>
          </p:cNvPr>
          <p:cNvPicPr>
            <a:picLocks noChangeAspect="1" noChangeArrowheads="1"/>
          </p:cNvPicPr>
          <p:nvPr/>
        </p:nvPicPr>
        <p:blipFill>
          <a:blip r:embed="rId4"/>
          <a:srcRect/>
          <a:stretch>
            <a:fillRect/>
          </a:stretch>
        </p:blipFill>
        <p:spPr bwMode="auto">
          <a:xfrm>
            <a:off x="0" y="357166"/>
            <a:ext cx="2928926" cy="2792413"/>
          </a:xfrm>
          <a:prstGeom prst="rect">
            <a:avLst/>
          </a:prstGeom>
          <a:noFill/>
        </p:spPr>
      </p:pic>
      <p:pic>
        <p:nvPicPr>
          <p:cNvPr id="9" name="Picture 3" descr="飞天"/>
          <p:cNvPicPr>
            <a:picLocks noChangeAspect="1" noChangeArrowheads="1"/>
          </p:cNvPicPr>
          <p:nvPr/>
        </p:nvPicPr>
        <p:blipFill>
          <a:blip r:embed="rId5"/>
          <a:srcRect/>
          <a:stretch>
            <a:fillRect/>
          </a:stretch>
        </p:blipFill>
        <p:spPr bwMode="auto">
          <a:xfrm>
            <a:off x="0" y="4357694"/>
            <a:ext cx="2928926" cy="2500306"/>
          </a:xfrm>
          <a:prstGeom prst="rect">
            <a:avLst/>
          </a:prstGeom>
          <a:noFill/>
        </p:spPr>
      </p:pic>
      <p:sp>
        <p:nvSpPr>
          <p:cNvPr id="10" name="矩形 9"/>
          <p:cNvSpPr/>
          <p:nvPr/>
        </p:nvSpPr>
        <p:spPr>
          <a:xfrm>
            <a:off x="3357554" y="714356"/>
            <a:ext cx="482560" cy="2308324"/>
          </a:xfrm>
          <a:prstGeom prst="rect">
            <a:avLst/>
          </a:prstGeom>
        </p:spPr>
        <p:txBody>
          <a:bodyPr wrap="square">
            <a:spAutoFit/>
          </a:bodyPr>
          <a:lstStyle/>
          <a:p>
            <a:r>
              <a:rPr lang="zh-CN" altLang="en-US" sz="3600" b="1" dirty="0" smtClean="0">
                <a:latin typeface="楷体_GB2312" pitchFamily="49" charset="-122"/>
                <a:ea typeface="楷体_GB2312" pitchFamily="49" charset="-122"/>
              </a:rPr>
              <a:t>腾去驾雾</a:t>
            </a:r>
            <a:endParaRPr lang="zh-CN" altLang="en-US" sz="3600" b="1" dirty="0"/>
          </a:p>
        </p:txBody>
      </p:sp>
      <p:sp>
        <p:nvSpPr>
          <p:cNvPr id="12" name="TextBox 11"/>
          <p:cNvSpPr txBox="1"/>
          <p:nvPr/>
        </p:nvSpPr>
        <p:spPr>
          <a:xfrm>
            <a:off x="5715008" y="500042"/>
            <a:ext cx="738664" cy="1913344"/>
          </a:xfrm>
          <a:prstGeom prst="rect">
            <a:avLst/>
          </a:prstGeom>
          <a:noFill/>
        </p:spPr>
        <p:txBody>
          <a:bodyPr vert="eaVert" wrap="none" rtlCol="0">
            <a:spAutoFit/>
          </a:bodyPr>
          <a:lstStyle/>
          <a:p>
            <a:r>
              <a:rPr lang="zh-CN" altLang="en-US" sz="3600" b="1" dirty="0" smtClean="0"/>
              <a:t>嫦娥奔月</a:t>
            </a:r>
            <a:endParaRPr lang="zh-CN" altLang="en-US" sz="3600" b="1" dirty="0"/>
          </a:p>
        </p:txBody>
      </p:sp>
      <p:sp>
        <p:nvSpPr>
          <p:cNvPr id="13" name="TextBox 12"/>
          <p:cNvSpPr txBox="1"/>
          <p:nvPr/>
        </p:nvSpPr>
        <p:spPr>
          <a:xfrm>
            <a:off x="2948692" y="4857760"/>
            <a:ext cx="738664" cy="1913344"/>
          </a:xfrm>
          <a:prstGeom prst="rect">
            <a:avLst/>
          </a:prstGeom>
          <a:noFill/>
        </p:spPr>
        <p:txBody>
          <a:bodyPr vert="eaVert" wrap="none" rtlCol="0">
            <a:spAutoFit/>
          </a:bodyPr>
          <a:lstStyle/>
          <a:p>
            <a:r>
              <a:rPr lang="zh-CN" altLang="en-US" sz="3600" b="1" dirty="0" smtClean="0"/>
              <a:t>敦煌飞天</a:t>
            </a:r>
            <a:endParaRPr lang="zh-CN" altLang="en-US" sz="3600" b="1" dirty="0"/>
          </a:p>
        </p:txBody>
      </p:sp>
      <p:sp>
        <p:nvSpPr>
          <p:cNvPr id="14" name="TextBox 13"/>
          <p:cNvSpPr txBox="1"/>
          <p:nvPr/>
        </p:nvSpPr>
        <p:spPr>
          <a:xfrm>
            <a:off x="5715008" y="4643446"/>
            <a:ext cx="738664" cy="1913344"/>
          </a:xfrm>
          <a:prstGeom prst="rect">
            <a:avLst/>
          </a:prstGeom>
          <a:noFill/>
        </p:spPr>
        <p:txBody>
          <a:bodyPr vert="eaVert" wrap="none" rtlCol="0">
            <a:spAutoFit/>
          </a:bodyPr>
          <a:lstStyle/>
          <a:p>
            <a:r>
              <a:rPr lang="zh-CN" altLang="en-US" sz="3600" b="1" dirty="0"/>
              <a:t>万户飞天</a:t>
            </a:r>
            <a:endParaRPr lang="zh-CN" altLang="en-US" sz="3600" b="1" dirty="0"/>
          </a:p>
        </p:txBody>
      </p:sp>
      <p:sp>
        <p:nvSpPr>
          <p:cNvPr id="15" name="TextBox 14"/>
          <p:cNvSpPr txBox="1"/>
          <p:nvPr/>
        </p:nvSpPr>
        <p:spPr>
          <a:xfrm>
            <a:off x="4437379" y="2671123"/>
            <a:ext cx="923330" cy="1972656"/>
          </a:xfrm>
          <a:prstGeom prst="rect">
            <a:avLst/>
          </a:prstGeom>
          <a:noFill/>
        </p:spPr>
        <p:txBody>
          <a:bodyPr vert="eaVert" wrap="none" rtlCol="0">
            <a:spAutoFit/>
          </a:bodyPr>
          <a:lstStyle/>
          <a:p>
            <a:r>
              <a:rPr lang="zh-CN" altLang="en-US" sz="4800" b="1" dirty="0" smtClean="0">
                <a:solidFill>
                  <a:srgbClr val="FF0000"/>
                </a:solidFill>
                <a:latin typeface="华文彩云" panose="02010800040101010101" pitchFamily="2" charset="-122"/>
                <a:ea typeface="华文彩云" panose="02010800040101010101" pitchFamily="2" charset="-122"/>
              </a:rPr>
              <a:t>飞天梦</a:t>
            </a:r>
            <a:endParaRPr lang="zh-CN" altLang="en-US" sz="4800" b="1" dirty="0">
              <a:solidFill>
                <a:srgbClr val="FF0000"/>
              </a:solidFill>
              <a:latin typeface="华文彩云" panose="02010800040101010101" pitchFamily="2" charset="-122"/>
              <a:ea typeface="华文彩云"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out)">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嫦娥1.jpg"/>
          <p:cNvPicPr>
            <a:picLocks noChangeAspect="1" noChangeArrowheads="1"/>
          </p:cNvPicPr>
          <p:nvPr/>
        </p:nvPicPr>
        <p:blipFill>
          <a:blip r:embed="rId1">
            <a:lum bright="70000" contrast="-70000"/>
          </a:blip>
          <a:srcRect/>
          <a:stretch>
            <a:fillRect/>
          </a:stretch>
        </p:blipFill>
        <p:spPr bwMode="auto">
          <a:xfrm>
            <a:off x="5214942" y="428604"/>
            <a:ext cx="2695575" cy="5929354"/>
          </a:xfrm>
          <a:prstGeom prst="rect">
            <a:avLst/>
          </a:prstGeom>
          <a:noFill/>
        </p:spPr>
      </p:pic>
      <p:sp>
        <p:nvSpPr>
          <p:cNvPr id="4" name="TextBox 3"/>
          <p:cNvSpPr txBox="1"/>
          <p:nvPr/>
        </p:nvSpPr>
        <p:spPr>
          <a:xfrm>
            <a:off x="1214414" y="-285776"/>
            <a:ext cx="1857388" cy="8217634"/>
          </a:xfrm>
          <a:prstGeom prst="rect">
            <a:avLst/>
          </a:prstGeom>
          <a:noFill/>
        </p:spPr>
        <p:txBody>
          <a:bodyPr wrap="square" rtlCol="0">
            <a:spAutoFit/>
          </a:bodyPr>
          <a:lstStyle/>
          <a:p>
            <a:r>
              <a:rPr lang="zh-CN" altLang="en-US" sz="6600" kern="10" dirty="0">
                <a:ln w="9525">
                  <a:round/>
                </a:ln>
                <a:solidFill>
                  <a:srgbClr val="CC0000"/>
                </a:solidFill>
                <a:latin typeface="华文行楷" panose="02010800040101010101" pitchFamily="2" charset="-122"/>
                <a:ea typeface="华文行楷" panose="02010800040101010101" pitchFamily="2" charset="-122"/>
              </a:rPr>
              <a:t>飞向太空的航程</a:t>
            </a:r>
            <a:endParaRPr lang="zh-CN" altLang="en-US" sz="6600" kern="10" dirty="0">
              <a:ln w="9525">
                <a:round/>
              </a:ln>
              <a:solidFill>
                <a:srgbClr val="CC0000"/>
              </a:solidFill>
              <a:latin typeface="华文行楷" panose="02010800040101010101" pitchFamily="2" charset="-122"/>
              <a:ea typeface="华文行楷" panose="02010800040101010101" pitchFamily="2" charset="-122"/>
            </a:endParaRPr>
          </a:p>
          <a:p>
            <a:endParaRPr lang="zh-CN" altLang="en-US" sz="66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1"/>
          <p:cNvPicPr>
            <a:picLocks noChangeAspect="1" noChangeArrowheads="1"/>
          </p:cNvPicPr>
          <p:nvPr/>
        </p:nvPicPr>
        <p:blipFill>
          <a:blip r:embed="rId1">
            <a:lum bright="70000" contrast="-70000"/>
          </a:blip>
          <a:srcRect/>
          <a:stretch>
            <a:fillRect/>
          </a:stretch>
        </p:blipFill>
        <p:spPr bwMode="auto">
          <a:xfrm>
            <a:off x="0" y="0"/>
            <a:ext cx="9144000" cy="6858000"/>
          </a:xfrm>
          <a:prstGeom prst="rect">
            <a:avLst/>
          </a:prstGeom>
          <a:noFill/>
        </p:spPr>
      </p:pic>
      <p:sp>
        <p:nvSpPr>
          <p:cNvPr id="4" name="TextBox 3"/>
          <p:cNvSpPr txBox="1"/>
          <p:nvPr/>
        </p:nvSpPr>
        <p:spPr>
          <a:xfrm>
            <a:off x="2000232" y="2071678"/>
            <a:ext cx="5109091" cy="3046988"/>
          </a:xfrm>
          <a:prstGeom prst="rect">
            <a:avLst/>
          </a:prstGeom>
          <a:noFill/>
        </p:spPr>
        <p:txBody>
          <a:bodyPr wrap="none" rtlCol="0">
            <a:spAutoFit/>
          </a:bodyPr>
          <a:lstStyle/>
          <a:p>
            <a:r>
              <a:rPr lang="zh-CN" altLang="en-US" sz="9600" dirty="0" smtClean="0">
                <a:latin typeface="华文行楷" panose="02010800040101010101" pitchFamily="2" charset="-122"/>
                <a:ea typeface="华文行楷" panose="02010800040101010101" pitchFamily="2" charset="-122"/>
              </a:rPr>
              <a:t>诵读课文</a:t>
            </a:r>
            <a:endParaRPr lang="en-US" altLang="zh-CN" sz="9600" dirty="0" smtClean="0">
              <a:latin typeface="华文行楷" panose="02010800040101010101" pitchFamily="2" charset="-122"/>
              <a:ea typeface="华文行楷" panose="02010800040101010101" pitchFamily="2" charset="-122"/>
            </a:endParaRPr>
          </a:p>
          <a:p>
            <a:r>
              <a:rPr lang="zh-CN" altLang="en-US" sz="9600" dirty="0" smtClean="0">
                <a:latin typeface="华文行楷" panose="02010800040101010101" pitchFamily="2" charset="-122"/>
                <a:ea typeface="华文行楷" panose="02010800040101010101" pitchFamily="2" charset="-122"/>
              </a:rPr>
              <a:t>整体感知</a:t>
            </a:r>
            <a:endParaRPr lang="zh-CN" altLang="en-US" sz="96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1"/>
          <p:cNvPicPr>
            <a:picLocks noChangeAspect="1" noChangeArrowheads="1"/>
          </p:cNvPicPr>
          <p:nvPr/>
        </p:nvPicPr>
        <p:blipFill>
          <a:blip r:embed="rId1">
            <a:lum bright="70000" contrast="-70000"/>
          </a:blip>
          <a:srcRect/>
          <a:stretch>
            <a:fillRect/>
          </a:stretch>
        </p:blipFill>
        <p:spPr bwMode="auto">
          <a:xfrm>
            <a:off x="0" y="0"/>
            <a:ext cx="9144000" cy="6858000"/>
          </a:xfrm>
          <a:prstGeom prst="rect">
            <a:avLst/>
          </a:prstGeom>
          <a:noFill/>
        </p:spPr>
      </p:pic>
      <p:sp>
        <p:nvSpPr>
          <p:cNvPr id="5" name="Rectangle 3"/>
          <p:cNvSpPr txBox="1">
            <a:spLocks noChangeArrowheads="1"/>
          </p:cNvSpPr>
          <p:nvPr/>
        </p:nvSpPr>
        <p:spPr>
          <a:xfrm>
            <a:off x="685800" y="1981200"/>
            <a:ext cx="7772400" cy="2447932"/>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600" b="1" i="0" u="sng" strike="noStrike" kern="1200" cap="none" spc="0" normalizeH="0" baseline="0" noProof="0" dirty="0" smtClean="0">
                <a:ln>
                  <a:noFill/>
                </a:ln>
                <a:solidFill>
                  <a:schemeClr val="tx1"/>
                </a:solidFill>
                <a:effectLst/>
                <a:uLnTx/>
                <a:uFillTx/>
                <a:latin typeface="+mn-lt"/>
                <a:ea typeface="+mn-ea"/>
                <a:cs typeface="+mn-cs"/>
              </a:rPr>
              <a:t>耸 </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3600" b="1" i="0" u="none" strike="noStrike" kern="1200" cap="none" spc="0" normalizeH="0" baseline="0" noProof="0" dirty="0" err="1" smtClean="0">
                <a:ln>
                  <a:noFill/>
                </a:ln>
                <a:solidFill>
                  <a:schemeClr val="tx1"/>
                </a:solidFill>
                <a:effectLst/>
                <a:uLnTx/>
                <a:uFillTx/>
                <a:latin typeface="+mn-lt"/>
                <a:ea typeface="+mn-ea"/>
                <a:cs typeface="+mn-cs"/>
              </a:rPr>
              <a:t>sǒng</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入云天   </a:t>
            </a:r>
            <a:r>
              <a:rPr kumimoji="0" lang="zh-CN" altLang="en-US" sz="3600" b="1" i="0" u="sng" strike="noStrike" kern="1200" cap="none" spc="0" normalizeH="0" baseline="0" noProof="0" dirty="0" smtClean="0">
                <a:ln>
                  <a:noFill/>
                </a:ln>
                <a:solidFill>
                  <a:schemeClr val="tx1"/>
                </a:solidFill>
                <a:effectLst/>
                <a:uLnTx/>
                <a:uFillTx/>
                <a:latin typeface="+mn-lt"/>
                <a:ea typeface="+mn-ea"/>
                <a:cs typeface="+mn-cs"/>
              </a:rPr>
              <a:t>喷 </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3600" b="1" i="0" u="none" strike="noStrike" kern="1200" cap="none" spc="0" normalizeH="0" baseline="0" noProof="0" dirty="0" err="1" smtClean="0">
                <a:ln>
                  <a:noFill/>
                </a:ln>
                <a:solidFill>
                  <a:schemeClr val="tx1"/>
                </a:solidFill>
                <a:effectLst/>
                <a:uLnTx/>
                <a:uFillTx/>
                <a:latin typeface="+mn-lt"/>
                <a:ea typeface="+mn-ea"/>
                <a:cs typeface="+mn-cs"/>
              </a:rPr>
              <a:t>pēn</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射  </a:t>
            </a:r>
            <a:endParaRPr kumimoji="0" lang="zh-CN" altLang="en-US" sz="36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横</a:t>
            </a:r>
            <a:r>
              <a:rPr kumimoji="0" lang="zh-CN" altLang="en-US" sz="3600" b="1" i="0" u="sng" strike="noStrike" kern="1200" cap="none" spc="0" normalizeH="0" baseline="0" noProof="0" dirty="0" smtClean="0">
                <a:ln>
                  <a:noFill/>
                </a:ln>
                <a:solidFill>
                  <a:schemeClr val="tx1"/>
                </a:solidFill>
                <a:effectLst/>
                <a:uLnTx/>
                <a:uFillTx/>
                <a:latin typeface="+mn-lt"/>
                <a:ea typeface="+mn-ea"/>
                <a:cs typeface="+mn-cs"/>
              </a:rPr>
              <a:t>亘 </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3600" b="1" i="0" u="none" strike="noStrike" kern="1200" cap="none" spc="0" normalizeH="0" baseline="0" noProof="0" dirty="0" err="1" smtClean="0">
                <a:ln>
                  <a:noFill/>
                </a:ln>
                <a:solidFill>
                  <a:schemeClr val="tx1"/>
                </a:solidFill>
                <a:effectLst/>
                <a:uLnTx/>
                <a:uFillTx/>
                <a:latin typeface="+mn-lt"/>
                <a:ea typeface="+mn-ea"/>
                <a:cs typeface="+mn-cs"/>
              </a:rPr>
              <a:t>gèn</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600" b="1" i="0" u="sng" strike="noStrike" kern="1200" cap="none" spc="0" normalizeH="0" baseline="0" noProof="0" dirty="0" smtClean="0">
                <a:ln>
                  <a:noFill/>
                </a:ln>
                <a:solidFill>
                  <a:schemeClr val="tx1"/>
                </a:solidFill>
                <a:effectLst/>
                <a:uLnTx/>
                <a:uFillTx/>
                <a:latin typeface="+mn-lt"/>
                <a:ea typeface="+mn-ea"/>
                <a:cs typeface="+mn-cs"/>
              </a:rPr>
              <a:t>橘 </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(j</a:t>
            </a:r>
            <a:r>
              <a:rPr kumimoji="0" lang="zh-CN" altLang="zh-CN" sz="3600" b="1" i="0" u="none" strike="noStrike" kern="1200" cap="none" spc="0" normalizeH="0" baseline="0" noProof="0" dirty="0" smtClean="0">
                <a:ln>
                  <a:noFill/>
                </a:ln>
                <a:solidFill>
                  <a:schemeClr val="tx1"/>
                </a:solidFill>
                <a:effectLst/>
                <a:uLnTx/>
                <a:uFillTx/>
                <a:latin typeface="+mn-lt"/>
                <a:ea typeface="+mn-ea"/>
                <a:cs typeface="+mn-cs"/>
              </a:rPr>
              <a:t>ú</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红     </a:t>
            </a:r>
            <a:endParaRPr kumimoji="0" lang="zh-CN" altLang="en-US" sz="36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600" b="1" i="0" u="sng" strike="noStrike" kern="1200" cap="none" spc="0" normalizeH="0" baseline="0" noProof="0" dirty="0" smtClean="0">
                <a:ln>
                  <a:noFill/>
                </a:ln>
                <a:solidFill>
                  <a:schemeClr val="tx1"/>
                </a:solidFill>
                <a:effectLst/>
                <a:uLnTx/>
                <a:uFillTx/>
                <a:latin typeface="+mn-lt"/>
                <a:ea typeface="+mn-ea"/>
                <a:cs typeface="+mn-cs"/>
              </a:rPr>
              <a:t>翌 </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3600" b="1" i="0" u="none" strike="noStrike" kern="1200" cap="none" spc="0" normalizeH="0" baseline="0" noProof="0" dirty="0" err="1" smtClean="0">
                <a:ln>
                  <a:noFill/>
                </a:ln>
                <a:solidFill>
                  <a:schemeClr val="tx1"/>
                </a:solidFill>
                <a:effectLst/>
                <a:uLnTx/>
                <a:uFillTx/>
                <a:latin typeface="+mn-lt"/>
                <a:ea typeface="+mn-ea"/>
                <a:cs typeface="+mn-cs"/>
              </a:rPr>
              <a:t>yì</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3600" b="1" i="0" u="none" strike="noStrike" kern="1200" cap="none" spc="0" normalizeH="0" baseline="0" noProof="0" dirty="0" smtClean="0">
                <a:ln>
                  <a:noFill/>
                </a:ln>
                <a:solidFill>
                  <a:schemeClr val="tx1"/>
                </a:solidFill>
                <a:effectLst/>
                <a:uLnTx/>
                <a:uFillTx/>
                <a:latin typeface="+mn-lt"/>
                <a:ea typeface="+mn-ea"/>
                <a:cs typeface="+mn-cs"/>
              </a:rPr>
              <a:t>年               </a:t>
            </a:r>
            <a:r>
              <a:rPr kumimoji="0" lang="zh-CN" altLang="en-US" sz="3600" b="1" i="0" u="sng" strike="noStrike" kern="1200" cap="none" spc="0" normalizeH="0" baseline="0" noProof="0" dirty="0" smtClean="0">
                <a:ln>
                  <a:noFill/>
                </a:ln>
                <a:solidFill>
                  <a:schemeClr val="tx1"/>
                </a:solidFill>
                <a:effectLst/>
                <a:uLnTx/>
                <a:uFillTx/>
                <a:latin typeface="+mn-lt"/>
                <a:ea typeface="+mn-ea"/>
                <a:cs typeface="+mn-cs"/>
              </a:rPr>
              <a:t>苛 刻 </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3600" b="1" i="0" u="none" strike="noStrike" kern="1200" cap="none" spc="0" normalizeH="0" baseline="0" noProof="0" dirty="0" err="1" smtClean="0">
                <a:ln>
                  <a:noFill/>
                </a:ln>
                <a:solidFill>
                  <a:schemeClr val="tx1"/>
                </a:solidFill>
                <a:effectLst/>
                <a:uLnTx/>
                <a:uFillTx/>
                <a:latin typeface="+mn-lt"/>
                <a:ea typeface="+mn-ea"/>
                <a:cs typeface="+mn-cs"/>
              </a:rPr>
              <a:t>kē</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3600" b="1" i="0" u="none" strike="noStrike" kern="1200" cap="none" spc="0" normalizeH="0" baseline="0" noProof="0" dirty="0" err="1" smtClean="0">
                <a:ln>
                  <a:noFill/>
                </a:ln>
                <a:solidFill>
                  <a:schemeClr val="tx1"/>
                </a:solidFill>
                <a:effectLst/>
                <a:uLnTx/>
                <a:uFillTx/>
                <a:latin typeface="+mn-lt"/>
                <a:ea typeface="+mn-ea"/>
                <a:cs typeface="+mn-cs"/>
              </a:rPr>
              <a:t>kè</a:t>
            </a:r>
            <a:r>
              <a:rPr kumimoji="0" lang="en-US" altLang="zh-CN" sz="3600" b="1" i="0" u="none" strike="noStrike" kern="1200" cap="none" spc="0" normalizeH="0" baseline="0" noProof="0" dirty="0" smtClean="0">
                <a:ln>
                  <a:noFill/>
                </a:ln>
                <a:solidFill>
                  <a:schemeClr val="tx1"/>
                </a:solidFill>
                <a:effectLst/>
                <a:uLnTx/>
                <a:uFillTx/>
                <a:latin typeface="+mn-lt"/>
                <a:ea typeface="+mn-ea"/>
                <a:cs typeface="+mn-cs"/>
              </a:rPr>
              <a:t>)   </a:t>
            </a:r>
            <a:endParaRPr kumimoji="0" lang="en-US" altLang="zh-CN" sz="36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TextBox 5"/>
          <p:cNvSpPr txBox="1"/>
          <p:nvPr/>
        </p:nvSpPr>
        <p:spPr>
          <a:xfrm>
            <a:off x="3000364" y="428604"/>
            <a:ext cx="2646878" cy="830997"/>
          </a:xfrm>
          <a:prstGeom prst="rect">
            <a:avLst/>
          </a:prstGeom>
          <a:noFill/>
        </p:spPr>
        <p:txBody>
          <a:bodyPr wrap="none" rtlCol="0">
            <a:spAutoFit/>
          </a:bodyPr>
          <a:lstStyle/>
          <a:p>
            <a:r>
              <a:rPr lang="zh-CN" altLang="en-US" sz="4800" dirty="0">
                <a:solidFill>
                  <a:srgbClr val="FF0000"/>
                </a:solidFill>
                <a:latin typeface="华文行楷" panose="02010800040101010101" pitchFamily="2" charset="-122"/>
                <a:ea typeface="华文行楷" panose="02010800040101010101" pitchFamily="2" charset="-122"/>
              </a:rPr>
              <a:t>预习检测</a:t>
            </a:r>
            <a:endParaRPr lang="zh-CN" altLang="en-US" sz="4800"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1"/>
          <p:cNvPicPr>
            <a:picLocks noChangeAspect="1" noChangeArrowheads="1"/>
          </p:cNvPicPr>
          <p:nvPr/>
        </p:nvPicPr>
        <p:blipFill>
          <a:blip r:embed="rId1">
            <a:lum bright="70000" contrast="-70000"/>
          </a:blip>
          <a:srcRect/>
          <a:stretch>
            <a:fillRect/>
          </a:stretch>
        </p:blipFill>
        <p:spPr bwMode="auto">
          <a:xfrm>
            <a:off x="0" y="0"/>
            <a:ext cx="9144000" cy="6858000"/>
          </a:xfrm>
          <a:prstGeom prst="rect">
            <a:avLst/>
          </a:prstGeom>
          <a:noFill/>
        </p:spPr>
      </p:pic>
      <p:sp>
        <p:nvSpPr>
          <p:cNvPr id="4" name="TextBox 3"/>
          <p:cNvSpPr txBox="1"/>
          <p:nvPr/>
        </p:nvSpPr>
        <p:spPr>
          <a:xfrm>
            <a:off x="0" y="571480"/>
            <a:ext cx="8606843" cy="646331"/>
          </a:xfrm>
          <a:prstGeom prst="rect">
            <a:avLst/>
          </a:prstGeom>
          <a:noFill/>
        </p:spPr>
        <p:txBody>
          <a:bodyPr wrap="none" rtlCol="0">
            <a:spAutoFit/>
          </a:bodyPr>
          <a:lstStyle/>
          <a:p>
            <a:r>
              <a:rPr lang="zh-CN" altLang="en-US" sz="3600" dirty="0" smtClean="0">
                <a:solidFill>
                  <a:srgbClr val="FF0000"/>
                </a:solidFill>
                <a:latin typeface="华文行楷" panose="02010800040101010101" pitchFamily="2" charset="-122"/>
                <a:ea typeface="华文行楷" panose="02010800040101010101" pitchFamily="2" charset="-122"/>
              </a:rPr>
              <a:t>本文重点向读者报道一桩什么 新闻事件？</a:t>
            </a:r>
            <a:endParaRPr lang="zh-CN" altLang="en-US" sz="3600" dirty="0">
              <a:solidFill>
                <a:srgbClr val="FF0000"/>
              </a:solidFill>
              <a:latin typeface="华文行楷" panose="02010800040101010101" pitchFamily="2" charset="-122"/>
              <a:ea typeface="华文行楷" panose="02010800040101010101" pitchFamily="2" charset="-122"/>
            </a:endParaRPr>
          </a:p>
        </p:txBody>
      </p:sp>
      <p:sp>
        <p:nvSpPr>
          <p:cNvPr id="5" name="TextBox 4"/>
          <p:cNvSpPr txBox="1"/>
          <p:nvPr/>
        </p:nvSpPr>
        <p:spPr>
          <a:xfrm>
            <a:off x="1428728" y="3071810"/>
            <a:ext cx="6417141" cy="923330"/>
          </a:xfrm>
          <a:prstGeom prst="rect">
            <a:avLst/>
          </a:prstGeom>
          <a:noFill/>
        </p:spPr>
        <p:txBody>
          <a:bodyPr wrap="none" rtlCol="0">
            <a:spAutoFit/>
          </a:bodyPr>
          <a:lstStyle/>
          <a:p>
            <a:r>
              <a:rPr lang="zh-CN" altLang="en-US" sz="5400" dirty="0" smtClean="0">
                <a:latin typeface="华文行楷" panose="02010800040101010101" pitchFamily="2" charset="-122"/>
                <a:ea typeface="华文行楷" panose="02010800040101010101" pitchFamily="2" charset="-122"/>
              </a:rPr>
              <a:t>神州五号发射成功。</a:t>
            </a:r>
            <a:endParaRPr lang="zh-CN" altLang="en-US" sz="54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1"/>
          <p:cNvPicPr>
            <a:picLocks noChangeAspect="1" noChangeArrowheads="1"/>
          </p:cNvPicPr>
          <p:nvPr/>
        </p:nvPicPr>
        <p:blipFill>
          <a:blip r:embed="rId1">
            <a:lum bright="70000" contrast="-70000"/>
          </a:blip>
          <a:srcRect/>
          <a:stretch>
            <a:fillRect/>
          </a:stretch>
        </p:blipFill>
        <p:spPr bwMode="auto">
          <a:xfrm>
            <a:off x="0" y="0"/>
            <a:ext cx="9144000" cy="6858000"/>
          </a:xfrm>
          <a:prstGeom prst="rect">
            <a:avLst/>
          </a:prstGeom>
          <a:noFill/>
        </p:spPr>
      </p:pic>
      <p:sp>
        <p:nvSpPr>
          <p:cNvPr id="4" name="TextBox 3"/>
          <p:cNvSpPr txBox="1"/>
          <p:nvPr/>
        </p:nvSpPr>
        <p:spPr>
          <a:xfrm>
            <a:off x="357158" y="1428736"/>
            <a:ext cx="8358245" cy="4216539"/>
          </a:xfrm>
          <a:prstGeom prst="rect">
            <a:avLst/>
          </a:prstGeom>
          <a:noFill/>
        </p:spPr>
        <p:txBody>
          <a:bodyPr wrap="square" rtlCol="0">
            <a:spAutoFit/>
          </a:bodyPr>
          <a:lstStyle/>
          <a:p>
            <a:r>
              <a:rPr lang="zh-CN" altLang="en-US" sz="4400" dirty="0" smtClean="0">
                <a:latin typeface="华文行楷" panose="02010800040101010101" pitchFamily="2" charset="-122"/>
                <a:ea typeface="华文行楷" panose="02010800040101010101" pitchFamily="2" charset="-122"/>
              </a:rPr>
              <a:t>神州五号发射成功的事件的报道内容集中于</a:t>
            </a:r>
            <a:endParaRPr lang="en-US" altLang="zh-CN" sz="4400" dirty="0" smtClean="0">
              <a:latin typeface="华文行楷" panose="02010800040101010101" pitchFamily="2" charset="-122"/>
              <a:ea typeface="华文行楷" panose="02010800040101010101" pitchFamily="2" charset="-122"/>
            </a:endParaRPr>
          </a:p>
          <a:p>
            <a:r>
              <a:rPr lang="zh-CN" altLang="en-US" sz="4400" dirty="0" smtClean="0">
                <a:latin typeface="华文行楷" panose="02010800040101010101" pitchFamily="2" charset="-122"/>
                <a:ea typeface="华文行楷" panose="02010800040101010101" pitchFamily="2" charset="-122"/>
              </a:rPr>
              <a:t>                                       </a:t>
            </a:r>
            <a:r>
              <a:rPr lang="zh-CN" altLang="en-US" sz="4800" dirty="0" smtClean="0">
                <a:latin typeface="华文行楷" panose="02010800040101010101" pitchFamily="2" charset="-122"/>
                <a:ea typeface="华文行楷" panose="02010800040101010101" pitchFamily="2" charset="-122"/>
              </a:rPr>
              <a:t>。</a:t>
            </a:r>
            <a:r>
              <a:rPr lang="zh-CN" altLang="en-US" sz="4400" dirty="0" smtClean="0">
                <a:latin typeface="华文行楷" panose="02010800040101010101" pitchFamily="2" charset="-122"/>
                <a:ea typeface="华文行楷" panose="02010800040101010101" pitchFamily="2" charset="-122"/>
              </a:rPr>
              <a:t>（哪些段落）</a:t>
            </a:r>
            <a:endParaRPr lang="en-US" altLang="zh-CN" sz="4400" dirty="0" smtClean="0">
              <a:latin typeface="华文行楷" panose="02010800040101010101" pitchFamily="2" charset="-122"/>
              <a:ea typeface="华文行楷" panose="02010800040101010101" pitchFamily="2" charset="-122"/>
            </a:endParaRPr>
          </a:p>
          <a:p>
            <a:endParaRPr lang="en-US" altLang="zh-CN" sz="4400" dirty="0" smtClean="0">
              <a:latin typeface="华文行楷" panose="02010800040101010101" pitchFamily="2" charset="-122"/>
              <a:ea typeface="华文行楷" panose="02010800040101010101" pitchFamily="2" charset="-122"/>
            </a:endParaRPr>
          </a:p>
          <a:p>
            <a:r>
              <a:rPr lang="zh-CN" altLang="en-US" sz="4400" dirty="0" smtClean="0">
                <a:latin typeface="华文行楷" panose="02010800040101010101" pitchFamily="2" charset="-122"/>
                <a:ea typeface="华文行楷" panose="02010800040101010101" pitchFamily="2" charset="-122"/>
              </a:rPr>
              <a:t>课文其他内容向读者介绍了什么？</a:t>
            </a:r>
            <a:endParaRPr lang="en-US" altLang="zh-CN" sz="4400" dirty="0" smtClean="0">
              <a:latin typeface="华文行楷" panose="02010800040101010101" pitchFamily="2" charset="-122"/>
              <a:ea typeface="华文行楷" panose="02010800040101010101" pitchFamily="2" charset="-122"/>
            </a:endParaRPr>
          </a:p>
        </p:txBody>
      </p:sp>
      <p:sp>
        <p:nvSpPr>
          <p:cNvPr id="5" name="矩形 4"/>
          <p:cNvSpPr/>
          <p:nvPr/>
        </p:nvSpPr>
        <p:spPr>
          <a:xfrm>
            <a:off x="3357555" y="2071678"/>
            <a:ext cx="5786445" cy="830997"/>
          </a:xfrm>
          <a:prstGeom prst="rect">
            <a:avLst/>
          </a:prstGeom>
        </p:spPr>
        <p:txBody>
          <a:bodyPr wrap="square">
            <a:spAutoFit/>
          </a:bodyPr>
          <a:lstStyle/>
          <a:p>
            <a:r>
              <a:rPr lang="zh-CN" altLang="en-US" sz="4800" u="sng" dirty="0" smtClean="0">
                <a:solidFill>
                  <a:srgbClr val="FF0000"/>
                </a:solidFill>
                <a:latin typeface="华文行楷" panose="02010800040101010101" pitchFamily="2" charset="-122"/>
                <a:ea typeface="华文行楷" panose="02010800040101010101" pitchFamily="2" charset="-122"/>
              </a:rPr>
              <a:t>课文前三自然段和</a:t>
            </a:r>
            <a:endParaRPr lang="zh-CN" altLang="en-US" sz="4800" dirty="0"/>
          </a:p>
        </p:txBody>
      </p:sp>
      <p:sp>
        <p:nvSpPr>
          <p:cNvPr id="6" name="矩形 5"/>
          <p:cNvSpPr/>
          <p:nvPr/>
        </p:nvSpPr>
        <p:spPr>
          <a:xfrm>
            <a:off x="1071538" y="2857496"/>
            <a:ext cx="4134465" cy="769441"/>
          </a:xfrm>
          <a:prstGeom prst="rect">
            <a:avLst/>
          </a:prstGeom>
        </p:spPr>
        <p:txBody>
          <a:bodyPr wrap="none">
            <a:spAutoFit/>
          </a:bodyPr>
          <a:lstStyle/>
          <a:p>
            <a:r>
              <a:rPr lang="zh-CN" altLang="en-US" sz="4400" b="1" u="sng" dirty="0" smtClean="0">
                <a:solidFill>
                  <a:srgbClr val="FF0000"/>
                </a:solidFill>
                <a:latin typeface="华文行楷" panose="02010800040101010101" pitchFamily="2" charset="-122"/>
                <a:ea typeface="华文行楷" panose="02010800040101010101" pitchFamily="2" charset="-122"/>
              </a:rPr>
              <a:t>最后三个自然段</a:t>
            </a:r>
            <a:endParaRPr lang="zh-CN" altLang="en-US" sz="4400" b="1" dirty="0"/>
          </a:p>
        </p:txBody>
      </p:sp>
      <p:sp>
        <p:nvSpPr>
          <p:cNvPr id="7" name="矩形 6"/>
          <p:cNvSpPr/>
          <p:nvPr/>
        </p:nvSpPr>
        <p:spPr>
          <a:xfrm>
            <a:off x="1857356" y="5572140"/>
            <a:ext cx="5724644" cy="923330"/>
          </a:xfrm>
          <a:prstGeom prst="rect">
            <a:avLst/>
          </a:prstGeom>
        </p:spPr>
        <p:txBody>
          <a:bodyPr wrap="none">
            <a:spAutoFit/>
          </a:bodyPr>
          <a:lstStyle/>
          <a:p>
            <a:r>
              <a:rPr lang="zh-CN" altLang="en-US" sz="5400" u="sng" dirty="0" smtClean="0">
                <a:solidFill>
                  <a:srgbClr val="FF0000"/>
                </a:solidFill>
                <a:latin typeface="华文行楷" panose="02010800040101010101" pitchFamily="2" charset="-122"/>
                <a:ea typeface="华文行楷" panose="02010800040101010101" pitchFamily="2" charset="-122"/>
              </a:rPr>
              <a:t>飞向太空的历程。</a:t>
            </a:r>
            <a:endParaRPr lang="zh-CN" altLang="en-US" sz="5400" u="sng"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1"/>
          <p:cNvPicPr>
            <a:picLocks noChangeAspect="1" noChangeArrowheads="1"/>
          </p:cNvPicPr>
          <p:nvPr/>
        </p:nvPicPr>
        <p:blipFill>
          <a:blip r:embed="rId1">
            <a:lum bright="70000" contrast="-70000"/>
          </a:blip>
          <a:srcRect/>
          <a:stretch>
            <a:fillRect/>
          </a:stretch>
        </p:blipFill>
        <p:spPr bwMode="auto">
          <a:xfrm>
            <a:off x="0" y="0"/>
            <a:ext cx="9144000" cy="6858000"/>
          </a:xfrm>
          <a:prstGeom prst="rect">
            <a:avLst/>
          </a:prstGeom>
          <a:noFill/>
        </p:spPr>
      </p:pic>
      <p:sp>
        <p:nvSpPr>
          <p:cNvPr id="4" name="TextBox 3"/>
          <p:cNvSpPr txBox="1"/>
          <p:nvPr/>
        </p:nvSpPr>
        <p:spPr>
          <a:xfrm>
            <a:off x="928662" y="1142984"/>
            <a:ext cx="7500990" cy="2554545"/>
          </a:xfrm>
          <a:prstGeom prst="rect">
            <a:avLst/>
          </a:prstGeom>
          <a:noFill/>
        </p:spPr>
        <p:txBody>
          <a:bodyPr wrap="square" rtlCol="0">
            <a:spAutoFit/>
          </a:bodyPr>
          <a:lstStyle/>
          <a:p>
            <a:r>
              <a:rPr lang="zh-CN" altLang="en-US" sz="4000" dirty="0" smtClean="0">
                <a:latin typeface="华文行楷" panose="02010800040101010101" pitchFamily="2" charset="-122"/>
                <a:ea typeface="华文行楷" panose="02010800040101010101" pitchFamily="2" charset="-122"/>
              </a:rPr>
              <a:t>通过本则新闻。我们了解了神州五号的飞向太空的航程；</a:t>
            </a:r>
            <a:r>
              <a:rPr lang="zh-CN" altLang="en-US" sz="4000" dirty="0" smtClean="0">
                <a:solidFill>
                  <a:srgbClr val="FF0000"/>
                </a:solidFill>
                <a:latin typeface="华文行楷" panose="02010800040101010101" pitchFamily="2" charset="-122"/>
                <a:ea typeface="华文行楷" panose="02010800040101010101" pitchFamily="2" charset="-122"/>
              </a:rPr>
              <a:t>我们也了解了一代又一代中国人在飞向太空的航程上不懈的努力奋斗。</a:t>
            </a:r>
            <a:endParaRPr lang="zh-CN" altLang="en-US" sz="4000" dirty="0">
              <a:solidFill>
                <a:srgbClr val="FF0000"/>
              </a:solidFill>
              <a:latin typeface="华文行楷" panose="02010800040101010101" pitchFamily="2" charset="-122"/>
              <a:ea typeface="华文行楷" panose="02010800040101010101" pitchFamily="2" charset="-122"/>
            </a:endParaRPr>
          </a:p>
        </p:txBody>
      </p:sp>
      <p:sp>
        <p:nvSpPr>
          <p:cNvPr id="5" name="TextBox 4"/>
          <p:cNvSpPr txBox="1"/>
          <p:nvPr/>
        </p:nvSpPr>
        <p:spPr>
          <a:xfrm>
            <a:off x="1214414" y="4643446"/>
            <a:ext cx="7083991" cy="769441"/>
          </a:xfrm>
          <a:prstGeom prst="rect">
            <a:avLst/>
          </a:prstGeom>
          <a:noFill/>
        </p:spPr>
        <p:txBody>
          <a:bodyPr wrap="none" rtlCol="0">
            <a:spAutoFit/>
          </a:bodyPr>
          <a:lstStyle/>
          <a:p>
            <a:r>
              <a:rPr lang="zh-CN" altLang="en-US" sz="4400" dirty="0" smtClean="0">
                <a:latin typeface="华文彩云" panose="02010800040101010101" pitchFamily="2" charset="-122"/>
                <a:ea typeface="华文彩云" panose="02010800040101010101" pitchFamily="2" charset="-122"/>
              </a:rPr>
              <a:t>本则新闻的题目</a:t>
            </a:r>
            <a:r>
              <a:rPr lang="zh-CN" altLang="en-US" sz="4400" b="1" dirty="0" smtClean="0">
                <a:solidFill>
                  <a:srgbClr val="FF0000"/>
                </a:solidFill>
                <a:latin typeface="华文彩云" panose="02010800040101010101" pitchFamily="2" charset="-122"/>
                <a:ea typeface="华文彩云" panose="02010800040101010101" pitchFamily="2" charset="-122"/>
              </a:rPr>
              <a:t>一语双关 </a:t>
            </a:r>
            <a:r>
              <a:rPr lang="zh-CN" altLang="en-US" sz="4400" dirty="0" smtClean="0">
                <a:latin typeface="华文彩云" panose="02010800040101010101" pitchFamily="2" charset="-122"/>
                <a:ea typeface="华文彩云" panose="02010800040101010101" pitchFamily="2" charset="-122"/>
              </a:rPr>
              <a:t>！</a:t>
            </a:r>
            <a:endParaRPr lang="zh-CN" altLang="en-US" sz="4400" dirty="0">
              <a:latin typeface="华文彩云" panose="02010800040101010101" pitchFamily="2" charset="-122"/>
              <a:ea typeface="华文彩云"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1"/>
          <p:cNvPicPr>
            <a:picLocks noChangeAspect="1" noChangeArrowheads="1"/>
          </p:cNvPicPr>
          <p:nvPr/>
        </p:nvPicPr>
        <p:blipFill>
          <a:blip r:embed="rId1">
            <a:lum bright="70000" contrast="-70000"/>
          </a:blip>
          <a:srcRect/>
          <a:stretch>
            <a:fillRect/>
          </a:stretch>
        </p:blipFill>
        <p:spPr bwMode="auto">
          <a:xfrm>
            <a:off x="0" y="0"/>
            <a:ext cx="9144000" cy="6858000"/>
          </a:xfrm>
          <a:prstGeom prst="rect">
            <a:avLst/>
          </a:prstGeom>
          <a:noFill/>
        </p:spPr>
      </p:pic>
      <p:sp>
        <p:nvSpPr>
          <p:cNvPr id="4" name="TextBox 3"/>
          <p:cNvSpPr txBox="1"/>
          <p:nvPr/>
        </p:nvSpPr>
        <p:spPr>
          <a:xfrm>
            <a:off x="1857356" y="1428736"/>
            <a:ext cx="5109091" cy="4524315"/>
          </a:xfrm>
          <a:prstGeom prst="rect">
            <a:avLst/>
          </a:prstGeom>
          <a:noFill/>
        </p:spPr>
        <p:txBody>
          <a:bodyPr wrap="none" rtlCol="0">
            <a:spAutoFit/>
          </a:bodyPr>
          <a:lstStyle/>
          <a:p>
            <a:r>
              <a:rPr lang="zh-CN" altLang="en-US" sz="9600" dirty="0" smtClean="0">
                <a:latin typeface="华文行楷" panose="02010800040101010101" pitchFamily="2" charset="-122"/>
                <a:ea typeface="华文行楷" panose="02010800040101010101" pitchFamily="2" charset="-122"/>
              </a:rPr>
              <a:t>再读课文</a:t>
            </a:r>
            <a:endParaRPr lang="en-US" altLang="zh-CN" sz="9600" dirty="0" smtClean="0">
              <a:latin typeface="华文行楷" panose="02010800040101010101" pitchFamily="2" charset="-122"/>
              <a:ea typeface="华文行楷" panose="02010800040101010101" pitchFamily="2" charset="-122"/>
            </a:endParaRPr>
          </a:p>
          <a:p>
            <a:r>
              <a:rPr lang="zh-CN" altLang="en-US" sz="9600" dirty="0">
                <a:latin typeface="华文行楷" panose="02010800040101010101" pitchFamily="2" charset="-122"/>
                <a:ea typeface="华文行楷" panose="02010800040101010101" pitchFamily="2" charset="-122"/>
              </a:rPr>
              <a:t>感受品味</a:t>
            </a:r>
            <a:endParaRPr lang="en-US" altLang="zh-CN" sz="9600" dirty="0" smtClean="0">
              <a:latin typeface="华文行楷" panose="02010800040101010101" pitchFamily="2" charset="-122"/>
              <a:ea typeface="华文行楷" panose="02010800040101010101" pitchFamily="2" charset="-122"/>
            </a:endParaRPr>
          </a:p>
          <a:p>
            <a:endParaRPr lang="zh-CN" altLang="en-US" sz="96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1"/>
          <p:cNvPicPr>
            <a:picLocks noChangeAspect="1" noChangeArrowheads="1"/>
          </p:cNvPicPr>
          <p:nvPr/>
        </p:nvPicPr>
        <p:blipFill>
          <a:blip r:embed="rId1">
            <a:lum bright="70000" contrast="-70000"/>
          </a:blip>
          <a:srcRect/>
          <a:stretch>
            <a:fillRect/>
          </a:stretch>
        </p:blipFill>
        <p:spPr bwMode="auto">
          <a:xfrm>
            <a:off x="0" y="0"/>
            <a:ext cx="9144000" cy="6858000"/>
          </a:xfrm>
          <a:prstGeom prst="rect">
            <a:avLst/>
          </a:prstGeom>
          <a:noFill/>
        </p:spPr>
      </p:pic>
      <p:sp>
        <p:nvSpPr>
          <p:cNvPr id="4" name="TextBox 3"/>
          <p:cNvSpPr txBox="1"/>
          <p:nvPr/>
        </p:nvSpPr>
        <p:spPr>
          <a:xfrm>
            <a:off x="714348" y="1928802"/>
            <a:ext cx="7429552" cy="2800767"/>
          </a:xfrm>
          <a:prstGeom prst="rect">
            <a:avLst/>
          </a:prstGeom>
          <a:noFill/>
        </p:spPr>
        <p:txBody>
          <a:bodyPr wrap="square" rtlCol="0">
            <a:spAutoFit/>
          </a:bodyPr>
          <a:lstStyle/>
          <a:p>
            <a:r>
              <a:rPr lang="zh-CN" altLang="en-US" sz="4400" dirty="0" smtClean="0">
                <a:latin typeface="华文行楷" panose="02010800040101010101" pitchFamily="2" charset="-122"/>
                <a:ea typeface="华文行楷" panose="02010800040101010101" pitchFamily="2" charset="-122"/>
              </a:rPr>
              <a:t>   本文虽为新闻，但是在语言上却不枯燥乏味。把你喜欢的语句找出来，</a:t>
            </a:r>
            <a:r>
              <a:rPr lang="zh-CN" altLang="en-US" sz="4400" dirty="0" smtClean="0">
                <a:solidFill>
                  <a:srgbClr val="FF0000"/>
                </a:solidFill>
                <a:latin typeface="华文行楷" panose="02010800040101010101" pitchFamily="2" charset="-122"/>
                <a:ea typeface="华文行楷" panose="02010800040101010101" pitchFamily="2" charset="-122"/>
              </a:rPr>
              <a:t>品一品、读一读吧！</a:t>
            </a:r>
            <a:endParaRPr lang="zh-CN" altLang="en-US" sz="4400" dirty="0">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386</Words>
  <Paragraphs>47</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Arial</vt:lpstr>
      <vt:lpstr>宋体</vt:lpstr>
      <vt:lpstr>Wingdings</vt:lpstr>
      <vt:lpstr>楷体_GB2312</vt:lpstr>
      <vt:lpstr>华文彩云</vt:lpstr>
      <vt:lpstr>华文行楷</vt:lpstr>
      <vt:lpstr>新宋体</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FH0004637</cp:lastModifiedBy>
  <dcterms:created xsi:type="dcterms:W3CDTF">2017-10-22T02:39:00Z</dcterms:created>
  <dcterms:modified xsi:type="dcterms:W3CDTF">2017-11-15T04:03:27Z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y fmtid="{64440492-4C8B-11D1-8B70-080036B11A03}" pid="4">
    <vt:lpwstr>语文备课大师【全免费】</vt:lpwstr>
  </property>
</Properties>
</file>