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358" r:id="rId2"/>
    <p:sldId id="369" r:id="rId3"/>
    <p:sldId id="264" r:id="rId4"/>
    <p:sldId id="265" r:id="rId5"/>
    <p:sldId id="370" r:id="rId6"/>
    <p:sldId id="375" r:id="rId7"/>
    <p:sldId id="363" r:id="rId8"/>
    <p:sldId id="376" r:id="rId9"/>
    <p:sldId id="377" r:id="rId10"/>
    <p:sldId id="381" r:id="rId11"/>
    <p:sldId id="275" r:id="rId12"/>
    <p:sldId id="361" r:id="rId13"/>
    <p:sldId id="382" r:id="rId14"/>
    <p:sldId id="383" r:id="rId15"/>
    <p:sldId id="384" r:id="rId16"/>
    <p:sldId id="385" r:id="rId17"/>
    <p:sldId id="386" r:id="rId18"/>
    <p:sldId id="366" r:id="rId19"/>
    <p:sldId id="391" r:id="rId20"/>
    <p:sldId id="270" r:id="rId21"/>
    <p:sldId id="392" r:id="rId22"/>
    <p:sldId id="393" r:id="rId23"/>
    <p:sldId id="394" r:id="rId24"/>
    <p:sldId id="395" r:id="rId25"/>
    <p:sldId id="277" r:id="rId26"/>
    <p:sldId id="399" r:id="rId27"/>
    <p:sldId id="396" r:id="rId28"/>
    <p:sldId id="400" r:id="rId29"/>
    <p:sldId id="365" r:id="rId30"/>
    <p:sldId id="401" r:id="rId31"/>
    <p:sldId id="402" r:id="rId32"/>
    <p:sldId id="406" r:id="rId33"/>
    <p:sldId id="403" r:id="rId34"/>
    <p:sldId id="404" r:id="rId35"/>
    <p:sldId id="405" r:id="rId36"/>
    <p:sldId id="407" r:id="rId37"/>
    <p:sldId id="368" r:id="rId38"/>
    <p:sldId id="408" r:id="rId39"/>
    <p:sldId id="409" r:id="rId40"/>
    <p:sldId id="410" r:id="rId41"/>
    <p:sldId id="411" r:id="rId42"/>
    <p:sldId id="412" r:id="rId43"/>
    <p:sldId id="413" r:id="rId44"/>
    <p:sldId id="414" r:id="rId4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94" autoAdjust="0"/>
  </p:normalViewPr>
  <p:slideViewPr>
    <p:cSldViewPr showGuides="1">
      <p:cViewPr varScale="1">
        <p:scale>
          <a:sx n="46" d="100"/>
          <a:sy n="46" d="100"/>
        </p:scale>
        <p:origin x="-90" y="-60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9.xml"/><Relationship Id="rId4" Type="http://schemas.openxmlformats.org/officeDocument/2006/relationships/slide" Target="../slides/slide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11.xml"/><Relationship Id="rId4" Type="http://schemas.openxmlformats.org/officeDocument/2006/relationships/slide" Target="../slides/slide20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1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9.xml"/><Relationship Id="rId5" Type="http://schemas.openxmlformats.org/officeDocument/2006/relationships/slide" Target="../slides/slide11.xml"/><Relationship Id="rId4" Type="http://schemas.openxmlformats.org/officeDocument/2006/relationships/slide" Target="../slides/slide2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0.xml"/><Relationship Id="rId5" Type="http://schemas.openxmlformats.org/officeDocument/2006/relationships/slide" Target="../slides/slide29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4121475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6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38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078104" y="1"/>
            <a:ext cx="1361906" cy="836712"/>
            <a:chOff x="5262414" y="1"/>
            <a:chExt cx="136190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62414" y="1"/>
              <a:ext cx="136190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28097" y="29755"/>
              <a:ext cx="1137319" cy="584775"/>
              <a:chOff x="-27763" y="2276803"/>
              <a:chExt cx="1281562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-27763" y="2276803"/>
                <a:ext cx="1154591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 </a:t>
                </a:r>
                <a:r>
                  <a:rPr lang="pl-PL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  Q I  Y U  X I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18173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一起预习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6513735" y="39693"/>
            <a:ext cx="1266693" cy="584775"/>
            <a:chOff x="29482" y="2927145"/>
            <a:chExt cx="1561066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240163" y="-4216"/>
            <a:ext cx="1382082" cy="851494"/>
            <a:chOff x="6526147" y="-4216"/>
            <a:chExt cx="1382082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26147" y="-4216"/>
              <a:ext cx="1382082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627824" y="39693"/>
              <a:ext cx="1102367" cy="584775"/>
              <a:chOff x="142529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142529" y="2927145"/>
                <a:ext cx="134178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I Q I S I K A 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88465" y="3021924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一起思考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6539565" y="-8427"/>
            <a:ext cx="1391101" cy="855375"/>
            <a:chOff x="7956375" y="-8427"/>
            <a:chExt cx="1391101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5" y="-8427"/>
              <a:ext cx="1391101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66693" cy="584775"/>
              <a:chOff x="29482" y="2927145"/>
              <a:chExt cx="1561066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61066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17567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7846042" y="-8427"/>
            <a:ext cx="1408965" cy="855375"/>
            <a:chOff x="7846042" y="-8427"/>
            <a:chExt cx="1408965" cy="855375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863906" y="-8427"/>
              <a:ext cx="1391101" cy="855375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 userDrawn="1"/>
          </p:nvGrpSpPr>
          <p:grpSpPr>
            <a:xfrm>
              <a:off x="7846042" y="39693"/>
              <a:ext cx="1260281" cy="584775"/>
              <a:chOff x="29482" y="2927145"/>
              <a:chExt cx="1553163" cy="487312"/>
            </a:xfrm>
          </p:grpSpPr>
          <p:sp>
            <p:nvSpPr>
              <p:cNvPr id="19" name="TextBox 37"/>
              <p:cNvSpPr txBox="1"/>
              <p:nvPr userDrawn="1"/>
            </p:nvSpPr>
            <p:spPr>
              <a:xfrm>
                <a:off x="29482" y="2927145"/>
                <a:ext cx="155316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UYANGTISHENG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38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21924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素养提升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 userDrawn="1"/>
        </p:nvGrpSpPr>
        <p:grpSpPr>
          <a:xfrm>
            <a:off x="6564535" y="39693"/>
            <a:ext cx="1266693" cy="584775"/>
            <a:chOff x="29482" y="2927145"/>
            <a:chExt cx="1561066" cy="487312"/>
          </a:xfrm>
        </p:grpSpPr>
        <p:sp>
          <p:nvSpPr>
            <p:cNvPr id="22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3" name="TextBox 39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6995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2744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743944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2500513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400" b="0" dirty="0" smtClean="0"/>
              <a:t>1</a:t>
            </a:r>
            <a:r>
              <a:rPr lang="zh-CN" altLang="zh-CN" sz="1400" b="0" dirty="0" smtClean="0"/>
              <a:t>　荷塘月色</a:t>
            </a:r>
            <a:endParaRPr lang="zh-CN" altLang="en-US" sz="1400" b="0" dirty="0" smtClean="0"/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  <p:sldLayoutId id="2147483671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8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/>
              <a:t>第一单元</a:t>
            </a:r>
          </a:p>
        </p:txBody>
      </p:sp>
    </p:spTree>
    <p:extLst>
      <p:ext uri="{BB962C8B-B14F-4D97-AF65-F5344CB8AC3E}">
        <p14:creationId xmlns:p14="http://schemas.microsoft.com/office/powerpoint/2010/main" xmlns="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约略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两者都表示不准确的估计或推算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但适用的对象不同。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表示感觉隐约粗略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一般不用在数字前面。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不十分精确的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副词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表示不很准确的估计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可以用在数字前面。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他的近况我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知道一些。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从这儿到西山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坐公共汽车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要两小时。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848" y="4149080"/>
            <a:ext cx="53055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35" y="4549250"/>
            <a:ext cx="53055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8402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8740"/>
            <a:ext cx="28280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一、理理文章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0602951"/>
              </p:ext>
            </p:extLst>
          </p:nvPr>
        </p:nvGraphicFramePr>
        <p:xfrm>
          <a:off x="508000" y="1622108"/>
          <a:ext cx="8128000" cy="3492554"/>
        </p:xfrm>
        <a:graphic>
          <a:graphicData uri="http://schemas.openxmlformats.org/presentationml/2006/ole">
            <p:oleObj spid="_x0000_s5132" name="文档" r:id="rId6" imgW="3839157" imgH="1650174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685794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二、说说文章主旨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夜游荷塘的行踪为线索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细腻地描写了荷塘上的月色和月色下的荷塘的恬静朦胧之美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抒发了作者不满黑暗现实、向往自由光明的感情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同时也流露出一个正直的知识分子在那个时代里想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而又想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挣扎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的心迹。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5490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把握文章的情感脉络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文章的开头为什么从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这几天心里颇不宁静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颇不宁静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是全文的感情基础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因不宁静才想起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日日走过的荷塘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奠定了全文的感情基调。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段描写的环境有什么特点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此时作者是什么样的心情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环境的特点是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。作者的心情恰好与环境吻合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从容、安闲、超脱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在没有人事纷扰的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另一世界里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自由自在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获得了暂时的宁静。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作者写荷塘是按什么顺序写的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怎样理解这些描写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作者先写荷叶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再写荷花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最后写荷香。将动态描写与静态描写相结合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恰当地运用了比喻、通感等修辞手法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写出了荷花的色彩、数量与娇艳。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作者在夜游荷塘时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想到了南朝时期的哪两部作品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这两部作品有何共同点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作者想到了南朝梁元帝的《采莲赋》和南朝乐府诗《西洲曲》。这两部作品都是艳歌丽词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写出了热闹、风流的季节青年男女的嬉戏与情怀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是那样令人神往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反衬了作者现在的无奈与淡淡的哀愁。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6813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5495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鉴赏文中的景物描写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段写月下的荷塘美景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是从哪些方面来写的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从荷叶、荷花、荷香、荷波、荷韵五个方面进行了描写。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作者运用了多种表现手法描绘月下荷塘。简要分析下列语句的表达效果。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叶子出水很高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像亭亭的舞女的裙。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微风过处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送来缕缕清香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仿佛远处高楼上渺茫的歌声似的。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运用比喻手法写出荷叶的风姿。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亭亭的舞女的裙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生动地写出了荷叶的动态美。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运用通感手法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由嗅觉向听觉转移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写出了荷香的轻淡缥缈、沁人心脾的特点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扩大了意境的内涵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烘托出环境的幽雅。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3678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通感又叫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指感觉的转化、迁移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就是把不同感官的感觉沟通起来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借联想引起感觉转移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以感觉写感觉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。运用通感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能突破语言的局限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丰富表情达意的审美情趣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起到增强文采的艺术效果。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段写荷塘上的月色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月色本是难写之景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作者借哪些景物写出了荷塘上月色的什么特点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来写月色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写出了月色朦胧缥缈的特点。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2294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段写月色、月影时使用了一连串的动词。请结合相关语句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写出下列词语的表达效果。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812546"/>
              </p:ext>
            </p:extLst>
          </p:nvPr>
        </p:nvGraphicFramePr>
        <p:xfrm>
          <a:off x="508000" y="2149748"/>
          <a:ext cx="8128000" cy="4558962"/>
        </p:xfrm>
        <a:graphic>
          <a:graphicData uri="http://schemas.openxmlformats.org/presentationml/2006/ole">
            <p:oleObj spid="_x0000_s6154" name="文档" r:id="rId6" imgW="3896774" imgH="2186670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1497428" y="2231832"/>
            <a:ext cx="705678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既照应了以流水喻月光的比喻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又写出了月辉照耀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一泻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余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的景象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使月光有了动感。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97428" y="3212799"/>
            <a:ext cx="705678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写深夜水汽由下而上轻轻升腾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慢慢扩散、弥漫的景象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景写静景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描绘雾的轻飘状态。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519200" y="4408971"/>
            <a:ext cx="561564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写叶子和花在月光映照下鲜艳欲滴的状态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497428" y="5198878"/>
            <a:ext cx="705678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有人的动作含于其中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仿佛有无形的手在宣纸上描绘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倩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写出了投在荷叶上的月影之真、之美。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1596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4178288"/>
              </p:ext>
            </p:extLst>
          </p:nvPr>
        </p:nvGraphicFramePr>
        <p:xfrm>
          <a:off x="508000" y="2460278"/>
          <a:ext cx="8128000" cy="3539238"/>
        </p:xfrm>
        <a:graphic>
          <a:graphicData uri="http://schemas.openxmlformats.org/presentationml/2006/ole">
            <p:oleObj spid="_x0000_s7178" name="文档" r:id="rId3" imgW="3896774" imgH="1696263" progId="Word.Document.12">
              <p:embed/>
            </p:oleObj>
          </a:graphicData>
        </a:graphic>
      </p:graphicFrame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502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在文章的第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作者写了荷塘周围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选用了一些叠字叠词。试结合具体语境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简要分析这些词语的妙处。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631978" y="2552073"/>
            <a:ext cx="608022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远远近近、高高低低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写出了树的错落有致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开阔又有立体感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用语平实自然。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31978" y="3741398"/>
            <a:ext cx="6080224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重重、阴阴、隐隐约约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传神地描写出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特定</a:t>
            </a:r>
            <a:endParaRPr lang="en-US" altLang="zh-CN" sz="22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中的景物特点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不仅写出了树木之多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渲染了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夜色的浓重气氛。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8973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69730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本文是一篇写景抒情散文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为什么作者却在文章的开头和结尾都写到了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既是结构的需要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也是表现手法的需要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情感的显示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7212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4500"/>
            <a:ext cx="8128000" cy="45820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77914887"/>
              </p:ext>
            </p:extLst>
          </p:nvPr>
        </p:nvGraphicFramePr>
        <p:xfrm>
          <a:off x="508000" y="1887670"/>
          <a:ext cx="8128000" cy="4565666"/>
        </p:xfrm>
        <a:graphic>
          <a:graphicData uri="http://schemas.openxmlformats.org/presentationml/2006/ole">
            <p:oleObj spid="_x0000_s8201" name="文档" r:id="rId6" imgW="3948631" imgH="22176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65596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en-US" altLang="zh-CN" sz="3200" b="1" dirty="0"/>
              <a:t>1</a:t>
            </a:r>
            <a:r>
              <a:rPr lang="zh-CN" altLang="zh-CN" sz="3200" dirty="0"/>
              <a:t>　</a:t>
            </a:r>
            <a:r>
              <a:rPr lang="zh-CN" altLang="zh-CN" sz="3200" b="1" dirty="0"/>
              <a:t>荷塘月色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xmlns="" val="10393724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一、课文精读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曲曲折折的荷塘上面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弥望的是田田的叶子。叶子出水很高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像亭亭的舞女的裙。层层的叶子中间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零星地点缀着些白花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有袅娜地开着的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有羞涩地打着朵儿的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正如一粒粒的明珠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又如碧天里的星星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又如刚出浴的美人。微风过处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送来缕缕清香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仿佛远处高楼上渺茫的歌声似的。这时候叶子与花也有一丝的颤动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像闪电般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霎时传过荷塘的那边去了。叶子本是肩并肩密密地挨着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这便宛然有了一道凝碧的波痕。叶子底下是脉脉的流水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遮住了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不能见一些颜色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而叶子却更见风致了。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9501"/>
            <a:ext cx="8128000" cy="54298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月光如流水一般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静静地泻在这一片叶子和花上。薄薄的青雾浮起在荷塘里。叶子和花仿佛在牛乳中洗过一样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又像笼着轻纱的梦。虽然是满月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天上却有一层淡淡的云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所以不能朗照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但我以为这恰是到了好处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酣眠固不可少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小睡也别有风味的。月光是隔了树照过来的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高处丛生的灌木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落下参差的斑驳的黑影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峭楞楞如鬼一般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弯弯的杨柳的稀疏的倩影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却又像是画在荷叶上。塘中的月色并不均匀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但光与影有着和谐的旋律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如梵婀玲上奏着的名曲。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荷塘的四面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远远近近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高高低低都是树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而杨柳最多。这些树将一片荷塘重重围住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只在小路一旁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漏着几段空隙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像是特为月光留下的。树色一例是阴阴的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乍看像一团烟雾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但杨柳的丰姿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便在烟雾里也辨得出。树梢上隐隐约约的是一带远山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只有些大意罢了。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树缝里也漏着一两点路灯光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没精打采的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是渴睡人的眼。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这时候最热闹的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要数树上的蝉声与水里的蛙声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但热闹是它们的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我什么也没有。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87881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3042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下列对前两段内容与手法的分析鉴赏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田田的叶子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亭亭的舞女的裙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层层的叶子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用叠词法描绘景物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音韵和谐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突出月下荷塘景物的朦胧之美。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脉脉的流水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脉脉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原指用眼神或行动表情达意的样子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这里既写流水无声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又用拟人手法赋予人的情意。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这时候叶子与花也有一丝的颤动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像闪电般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霎时传过荷塘的那边去了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用比喻的手法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侧面描写荷风的轻柔。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段重点写荷塘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段重点写月色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但又彼此渗透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荷塘是月色下的荷塘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月色是荷塘上的月色。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突出月下荷塘景物的朦胧之美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田田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亭亭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层层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朦胧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茂盛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93822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树缝里也漏着一两点路灯光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没精打采的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是渴睡人的眼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这句话运用了什么修辞手法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有何表达效果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渴睡人的眼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这两个事物中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不难发现作者采用了暗喻的修辞手法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渴睡人的眼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的朦胧。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本句运用了比喻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把树缝里漏出来的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没精打采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的路灯光比喻成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渴睡人的眼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反衬出月色的朦胧迷人。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7735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段中所写的景物有哪些特点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表现出作者的什么情感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请结合内容分析回答。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抓住景物的特点和作者在写景时流露出的情感理解。由树的阴森、灯光的没精打采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可以看出作者淡淡的忧愁。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在这段文字中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重重围住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写树木的茂盛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更写出作者的压抑感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树色一例是阴阴的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写色彩的黯淡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更写出作者心情的黯淡。写灯光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没精打采的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是渴睡人的眼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表现的是作者心绪的低落。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这时候最热闹的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要数树上的蝉声与水里的蛙声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表现的是作者那片刻的宁静不复存在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心中烦乱不堪。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31174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二、语言运用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在下面一段文字横线处补写恰当的语句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使整段文字语意完整连贯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逻辑严密。每处不超过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正月十五是中国的传统节日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正月是农历的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古人又称夜为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。正月十五是一年之中第一个月圆之夜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又值大地回春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人们欢庆佳节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既是为了赏月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。元宵节不仅仅是一种娱乐性活动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届时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君臣百姓都去看灯、猜谜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文人们则饮酒、赋诗、答对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异常热闹。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处所在的位置看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应承接上文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说明元宵节名称的由来。第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处也要看前面的有关铺陈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要从庆祝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的到来角度补写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注意关联词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的搭配。第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要注意关联词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的搭配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还要注意第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处后面的文化活动。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所以称正月十五为元宵节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也是为了庆贺新春的到来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更是一种独特的文化活动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6941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230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下面是我国文艺志愿者协会徽标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请写出该徽标中除文字以外的构图要素及其寓意。要求语言简明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句子通顺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97600748"/>
              </p:ext>
            </p:extLst>
          </p:nvPr>
        </p:nvGraphicFramePr>
        <p:xfrm>
          <a:off x="508000" y="2259098"/>
          <a:ext cx="8128000" cy="2581598"/>
        </p:xfrm>
        <a:graphic>
          <a:graphicData uri="http://schemas.openxmlformats.org/presentationml/2006/ole">
            <p:oleObj spid="_x0000_s10247" name="文档" r:id="rId5" imgW="3839157" imgH="1218817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92148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要紧扣标徽的主题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中国文艺志愿者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展开想象。从构成看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外圈是环绕的鸽子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而中心的形状与上面两只鸽子构成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“CLAV”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中国文艺志愿者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英文首字母缩写。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050962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构图要素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标志主要由形似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“W”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的八只和平鸽环绕汉字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由中心图形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“Z”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与最上方两只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和平鸽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,“CLAV”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中国文艺志愿者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英文首字母缩写。寓意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来自四面八方的文艺志愿者团结、凝聚在中国文艺志愿者协会周围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怀着无私、友善、互助的信念服务他人。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60612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技法指导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景物描写要抓住特点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要写出景物的特点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往往需要把景物的细部、局部特征放大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或者恰当地使用修辞手法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把景物的某些特征写活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写生动。下面我们从三个角度做简要分析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注意景物的时间特点。同一景物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有不同的特点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如文中月下的荷塘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叶子和花仿佛在牛乳中洗过一样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又像笼着轻纱的梦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弯弯的杨柳的稀疏的倩影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却又像是画在荷叶上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。只有在月光下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才会出现这般景致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作者抓住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朦胧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淡淡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轻纱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等特征来写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就是抓住了景物的特点。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952423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0797139"/>
              </p:ext>
            </p:extLst>
          </p:nvPr>
        </p:nvGraphicFramePr>
        <p:xfrm>
          <a:off x="508000" y="1856216"/>
          <a:ext cx="8128000" cy="3399568"/>
        </p:xfrm>
        <a:graphic>
          <a:graphicData uri="http://schemas.openxmlformats.org/presentationml/2006/ole">
            <p:oleObj spid="_x0000_s1039" name="文档" r:id="rId3" imgW="4001207" imgH="16732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8688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注意景物的动静特点。在写景时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既可以对景物的静态进行描写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也可以对景物的动态进行描写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如果能做到动静结合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就能把景物的特点描写得更具体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更形象。如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这时候叶子与花也有一丝的颤动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像闪电般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霎时传过荷塘的那边去了。叶子本是肩并肩密密地挨着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这便宛然有了一道凝碧的波痕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就很好地描写出荷塘的动景。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注意景物的形状和颜色。如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叶子出水很高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像亭亭的舞女的裙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描形绘景生动传神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把盛开的和含苞欲放的白花比喻成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从色彩和光华上写荷花之美。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注意运用修辞手法。如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正如一粒粒的明珠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又如碧天里的星星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又如刚出浴的美人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作者多方设喻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将景物与情思融为一体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写出来的景物形象生动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给人留下了深刻的印象。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60167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1103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对点小练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学习本文的描写手法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写一段借景抒情的文字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注意凸显景物的特点和修辞手法的使用。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</a:t>
            </a: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在长堤中间停步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尽量把脚尖逼近水池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弯屈膝盖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压低视线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向荷叶间望去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但见一层一层的荷叶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像叠居的都市人生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只是这里一切宁静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一切翠绿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一切婉顺着自然。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凝神之际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突然一阵强风从对面吹来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千百张荷叶的一侧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被卷起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形成直角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阳光便射在翻起的叶底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使得那竖起的一半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顿时转成昏亮的紫黄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低压的一半在阴暗中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则转为深黛。千百张荷叶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霎时皆成深黛托着紫黄。紫黄耀眼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碧黛深沉。风、太阳与视觉如此的偶合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闪耀出荷叶多彩而豪迈的一面。观荷人的意识几乎跃出了胸腔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跃入那一片紫黄碧黛。瞬间风过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荷叶恢复了举天而立的姿态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紫黄碧黛同时消失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50811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我站在堤边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穿着皮鞋的脚未敢涉入池水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公事包依旧沉重拉着我的肩膀。然而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我感谢那刹那的一刻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当阳光、荷叶、清风与人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有那瞬间的多彩的神会。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摘自颜元叔《荷塘风起》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271623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1219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拥抱圣洁之莲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名句诵读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接天莲叶无穷碧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映日荷花别样红。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杨万里《晓出净慈寺送林子方》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小荷才露尖尖角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早有蜻蜓立上头。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杨万里《小池》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叶上初阳干宿雨、水面清圆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一一风荷举。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周邦彦《苏幕遮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燎沉香》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秋阴不散霜飞晚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留得枯荷听雨声。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李商隐《宿骆氏亭寄怀崔雍崔衮》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惟有绿荷红菡萏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卷舒开合任天真。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李商隐《赠荷花》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看取莲花净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应知不染心。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孟浩然《题大禹寺义公禅房》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荷风送香气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竹露滴清响。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孟浩然《夏日南亭怀辛大》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芙蓉不及美人妆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水殿风来珠翠香。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王昌龄《西宫秋怨》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751129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1954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素材趣读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圣洁如莲的朱自清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国民党面临崩溃的边沿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当时物价飞涨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物品奇缺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美国为了扶植国民党继续打内战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运来了一批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美援面粉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朱自清身患重病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又无钱医治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但他毫不犹豫地在写着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为表示中国人民的尊严和气节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我们断然拒绝美国具有收买灵魂性质的一切施舍物资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无论是购买的或给予的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的宣言上签了自己的名字。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朱自清病情加重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入院治疗。临终前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朱自清以微弱的声音谆谆叮嘱家人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有件事要记住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我是在拒绝美援面粉的文件上签过名的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我们家以后不买国民党配给的美国面粉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朱自清宁肯挨饿而死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也不肯领带侮辱性的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救济粮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被毛泽东主席赞扬为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表现了我们民族的英雄气概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254478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情有独钟的周敦颐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历来文人雅士因审美的差异和志趣的不同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对花各有所爱。北宋大思想家周敦颐则独爱莲。据考证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《爱莲说》脱俗拔尘的意境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有着佛教的因缘。周敦颐曾与不少高僧有密切往来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他后来隐居的庐山曾是东晋高僧慧远同陶渊明等人组织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莲社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是佛教圣地。也有学者提出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莲花亦为道教所重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传说中的太上老君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一出世就能行走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一步一朵莲花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共成九朵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道教奉祀的八仙之一何仙姑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手中所持宝物即荷花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周敦颐的思想得于道教者亦不少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他的《爱莲说》字里行间亦蕴含着仙风道骨的圣境和神韵。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13180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26888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荷花的象征意义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一清白。荷花花朵艳丽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清香远溢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碧叶翠盖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十分高雅。《爱莲说》称其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出淤泥而不染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赞美荷花的高贵品格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将其视为清白、高洁的象征。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二吉祥如意。中国传统文化中荷花有吉祥如意的寓意。佛教中有莲花座、莲花台等。佛教中的不少菩萨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是从莲花中生出来的。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三爱情。莲花别名芙蓉花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或云水芙蓉。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芙蓉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夫容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也。又白居易《长恨歌》云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芙蓉如面柳如眉。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因此莲花常用来象征爱情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而并蒂莲尤其如此。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四荣华富贵。莲花和牡丹花在一起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荣华富贵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莲花和一鹭鸶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一路荣华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。牡丹、莲花和白头翁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富贵荣华到白头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471758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荷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木生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冰掐灭了一湖的波浪。又冰上加雪。荷的尸骨就这样狼藉在冰雪的湖面上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肢折头断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东倒西歪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稀稀落落。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苍凉。落寞。好像这里从来就没有过挤挤挨挨、涨潮似的荷叶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没有过大火一样燃了一湖的荷花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也没来过那只在尖角小荷上立了近千年的蜻蜓。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真的死去了吗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有一丝荷的清香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悄然潜入心肺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连强大呛人的寒气也无法将其阻断。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在这冰雪的湖上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我与冬荷相识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0218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3522"/>
            <a:ext cx="8128000" cy="54449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风寒榨尽了水分算得了什么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失去了丰腴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那就裸露出庄严的筋脉迎接风雪。曾经硕大舒展的碧叶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有时会干缩成一排排瓦垄状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甚至在垄沿处散布起或大或小、有着黑色边缘的窟窿。这是被风霜雨雪反复肆虐后留下的创伤吧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乍看这带着黑色边缘的窟窿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好像这荷已经脆得很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一碰就会碎的。其实不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在这褶皱间的灰色质地里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往往还残留着浅浅的绿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抚摸它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抓它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你会立刻感到一种柔韧劲道的生命的力量。天要起风雪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水要结成冰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这是无法回避的现实。躲避肯定是不行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逆来顺受恐怕也不行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最好的办法也许就是迎上前去。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有一枚荷叶曾是那样深深地吸引了我。寒风里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它反扣在斜立于冰雪之中的荷柄旁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仿佛一位持枪披甲的英雄。它那依然硕大的叶片起伏着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犹如奔腾向前的波涛。而隆起的筋脉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在太阳下骨骼一样地凸显着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更让这波涛有了山峦连绵的质感。这如波涛山峦般起伏不息的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不就是勇士容山纳川、吞吐日月的胸膛吗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693126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还有给我以强烈震撼的那枝冰中的莲蓬。莲柄早已没入冰雪中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莲头却执拗地伸出冰面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面朝着空旷的天空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十七个空了的莲房犹如十七个森然的弹洞。真是触目惊心。望着这十七个无言的黑洞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我依稀听到了呐喊与控诉。它一定有过孕子的艰难与幸福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那十七粒饱满圆润的莲子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肯定蕴含着新鲜而又芬芳的思想。不然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枯燥狰狞的严冬不会向它施以能够致以死命的寒冷。但是寒冷又能怎样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饱满的莲子早已植入湖底的泥中。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太阳升起来了。冬日的湖上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荷的故事还没有尽头。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358196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一、作者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简介</a:t>
            </a: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朱自清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(1898—1948),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散文家、诗人、学者、民主战士。原名自华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字佩弦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号秋实。其散文朴素缜密、清隽沉郁、语言洗练、文笔清丽、极富有真情实感。著有散文集《欧游杂记》《背影》等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杂文集《论雅俗共赏》等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诗集《雪朝》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与人合著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文艺论著《诗言志辨》等。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03169624"/>
              </p:ext>
            </p:extLst>
          </p:nvPr>
        </p:nvGraphicFramePr>
        <p:xfrm>
          <a:off x="508000" y="1722580"/>
          <a:ext cx="8128000" cy="2635381"/>
        </p:xfrm>
        <a:graphic>
          <a:graphicData uri="http://schemas.openxmlformats.org/presentationml/2006/ole">
            <p:oleObj spid="_x0000_s2062" name="文档" r:id="rId5" imgW="3839157" imgH="124402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冬的湖上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最热的当是荷了。冰压不住它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雪也盖不住它。它总是融化了冰雪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让热的生命在这冰雪的湖面上醒目着。放眼望去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白茫茫的世界里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总有那曾经外直中空的荷柄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或挺着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或曲着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或举着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从冰下牵紧了纹理毕现的荷叶和莲子散尽的莲蓬。融去了身上冰雪的荷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黑着或灰着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却崭新着。夏日的荷是从水中生的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出淤泥而不染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冬日的荷是从冰雪中生的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历垢世而弥新弥净。更有爱的宣言写在冰雪之上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干枯了也要拥抱着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共同迎受着寒风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等待冰消雪融的日子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既然灾难不可避免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那就相挨相慰着一起冻结于冰雪之上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携手承受苦难。谁能说与所爱者携手承受苦难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不也是一种巨大的享受与幸福呢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热的荷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当是伟大的洁净与爱的楷模了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788304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3522"/>
            <a:ext cx="8128000" cy="54449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午时的太阳下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荷的凛然与愤怒却历历在目着。铜铸铁打般的荷柄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有的举着叶或蓬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那是荷的解放的旗帜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有的头已半冻在冰中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却还将身子拱作劲弓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要将一统的冰盖掀翻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那满布的细钉头样的刺疙瘩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似乎正隐隐漏出咯咯吱吱的响声。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冬荷知道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冰下还有藕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正布满在湖底。每一节藕上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都栖着自己生生不息的梦。梦在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来年的夏天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还能不让荷在每一朵浪花上自由地飞翔吗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那是月华做成的荷瓣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水精做成的荷叶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渔歌做成的蜻蜓呀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整个夏天的热烈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都在这里轰轰烈烈地演绎着。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一种水样的感觉正在冬荷的筋脉里汩汩地流动。饱满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它甚至看见了花瓣纷披的粉荷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嫩黄泛绿的花托周围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是黄黄的蕊毛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花托上微突着幼小的莲子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泪泡一样地娇嫩着。美好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就是这样的吧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还有夏荷的清香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夏荷的明朗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夏荷风中快乐的呻吟和夏荷柒红了白云的欢笑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都在抚弄着冬荷梦的琴弦。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85688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刮着。冰封着。雪覆着。夕阳正泛着荷蕊般的嫩黄。夕阳里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醒着的冬荷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梦正酣。</a:t>
            </a:r>
            <a:endParaRPr lang="zh-CN" altLang="en-US" sz="22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677679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文章开头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写严冬与荷花鏖战后的场面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令人震撼。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在这冰雪的湖上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我与冬荷相识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以人写物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生动亲切。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用细描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干缩成一排排瓦垄状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黑色边缘的窟窿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逼真细腻。非现场观察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绝难写出。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911230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076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被风霜雨雪反复肆虐后留下的创伤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仿佛一位持枪披甲的英雄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犹如奔腾向前的波涛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是勇士容山纳川、吞吐日月的胸膛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丰富的比喻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给读者以无限的想象。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写莲蓬一节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执拗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呐喊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控诉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生动的动词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画出了倔强的形象。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蕴含着新鲜而又芬芳的思想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都栖着自己生生不息的梦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诗意氤氲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美不胜收。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冬荷本为无生命之物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但在作者笔下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不仅具有了生命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而且具有人之精神与个性特征。拟人化的笔法让冬荷一下子站立在了读者的眼前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如一尊雕塑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凛凛然风骨尽现。作者借对冬荷的赞美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讴歌了倔强不屈的品性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象征了生生不息的中华民族。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623074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美文阅读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38129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【问题】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文中多次写到太阳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段作者已经着力描写了荷叶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段为什么还特别刻画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一枚荷叶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这两段表现了荷叶怎样的特点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线索作用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按时间描写了朝阳里、太阳升起后、午时和夕阳里的冬荷的不同特点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使文章层次分明。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提供了明丽的背景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为冬荷注入了热力与生机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烘托了冬荷的精神。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段总写荷叶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段具体刻画荷叶。这两段点面结合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使荷叶的形象更加丰满突出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表现了荷叶干缩破败但坚韧劲道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不惧严寒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勇敢抗争的特点。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595114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二、作品背景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本文写于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1927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当时朱自清在清华大学教书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住在清华大学西院。文章里提到的荷塘就在清华园。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当时正值大革命失败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白色恐怖笼罩着中国大地。朱自清也处于苦闷彷徨之中。他自己也知道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只有参加革命或反革命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才能解决这惶惶然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但他最终还是选择了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暂时逃避的一法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。原因是什么呢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他曾经对夫人陈竹隐说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我只是在行为上主张一种日常生活中的中和主义。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妻子儿女一大家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都指我生活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还是暂时超然为好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陈竹隐《忆佩弦》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。但是他毕竟是一个爱国民主主义者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面对黑暗现实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又不能安心于这种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。在《一封信》中他表白说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这几天似乎有些异样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像一叶扁舟在无边的大海上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像一个猎人在无尽的森林里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心里是一团乱麻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也可以说是一团火。似乎在挣扎着。要明白些什么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但似乎什么也没有明白。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6181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1600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《荷塘月色》正是作者自己想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而又想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挣扎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的心迹的真实描摹和生活写照。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三、相关常识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散文是与诗歌、小说、戏剧并称的一种文学体裁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指不讲究韵律的散体文章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包括杂文、随笔、游记等。其特点为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形散而神不散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主要是说散文取材广泛自由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不受时间和空间的限制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表现手法不拘一格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可以叙述事件的发展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可以描写人物形象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可以托物抒情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可以发表议论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而且作者可以根据内容需要自由调整、随意变化。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神不散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主要是从散文的主题方面说的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即散文所要表达的主题必须明确而集中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无论散文的内容多么广泛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表现手法多么灵活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都应为表达主题服务。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158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1654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一、读准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52156241"/>
              </p:ext>
            </p:extLst>
          </p:nvPr>
        </p:nvGraphicFramePr>
        <p:xfrm>
          <a:off x="508000" y="1855710"/>
          <a:ext cx="8128000" cy="4357005"/>
        </p:xfrm>
        <a:graphic>
          <a:graphicData uri="http://schemas.openxmlformats.org/presentationml/2006/ole">
            <p:oleObj spid="_x0000_s3085" name="文档" r:id="rId5" imgW="3896774" imgH="20898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957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二、写对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字形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39531568"/>
              </p:ext>
            </p:extLst>
          </p:nvPr>
        </p:nvGraphicFramePr>
        <p:xfrm>
          <a:off x="508000" y="1689922"/>
          <a:ext cx="8128000" cy="2565866"/>
        </p:xfrm>
        <a:graphic>
          <a:graphicData uri="http://schemas.openxmlformats.org/presentationml/2006/ole">
            <p:oleObj spid="_x0000_s4109" name="文档" r:id="rId5" imgW="3896774" imgH="1230340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799926"/>
            <a:ext cx="8128000" cy="25013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三、掌握词语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幽僻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幽静偏僻。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蓊蓊郁郁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形容树木茂盛的样子。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弥望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充满视野。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脉脉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文中形容水没有声音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好像饱含深情的样子。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没精打采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形容不高兴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不振作。也说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无精打采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2468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四、辨明词义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风致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丰姿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两者都表示美的姿态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但用法不尽相同。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美好的容貌和举止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一般不作主语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美好的风度姿态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可以作主语。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天下山水各有各的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桂林山水那种清奇峭拔的样子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是绝世少有的。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画面上两位女子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双鬟高髻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绰约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宛如并蒂莲一般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36547" y="3738804"/>
            <a:ext cx="530558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6179" y="4552664"/>
            <a:ext cx="535864" cy="302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741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355</TotalTime>
  <Words>5548</Words>
  <Application>Microsoft Office PowerPoint</Application>
  <PresentationFormat>全屏显示(4:3)</PresentationFormat>
  <Paragraphs>256</Paragraphs>
  <Slides>44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6" baseType="lpstr">
      <vt:lpstr>测控设计模板14新</vt:lpstr>
      <vt:lpstr>文档</vt:lpstr>
      <vt:lpstr>第一单元</vt:lpstr>
      <vt:lpstr>1　荷塘月色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126</cp:revision>
  <dcterms:created xsi:type="dcterms:W3CDTF">2014-04-23T05:53:17Z</dcterms:created>
  <dcterms:modified xsi:type="dcterms:W3CDTF">2017-09-09T13:17:30Z</dcterms:modified>
</cp:coreProperties>
</file>