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64" r:id="rId3"/>
    <p:sldId id="268" r:id="rId4"/>
    <p:sldId id="267" r:id="rId5"/>
    <p:sldId id="269" r:id="rId6"/>
    <p:sldId id="270" r:id="rId7"/>
    <p:sldId id="271" r:id="rId8"/>
    <p:sldId id="273" r:id="rId9"/>
    <p:sldId id="274" r:id="rId10"/>
    <p:sldId id="272" r:id="rId11"/>
    <p:sldId id="275" r:id="rId12"/>
    <p:sldId id="276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1A55"/>
    <a:srgbClr val="D8B6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4718047-1CC5-4411-8D93-A2510270D4A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BAA6666-D900-4A98-B994-488D5DFC52E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过度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9"/>
          <p:cNvSpPr/>
          <p:nvPr userDrawn="1"/>
        </p:nvSpPr>
        <p:spPr>
          <a:xfrm>
            <a:off x="0" y="2349500"/>
            <a:ext cx="2124075" cy="1511300"/>
          </a:xfrm>
          <a:prstGeom prst="rect">
            <a:avLst/>
          </a:prstGeom>
          <a:solidFill>
            <a:srgbClr val="D8B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10"/>
          <p:cNvSpPr/>
          <p:nvPr userDrawn="1"/>
        </p:nvSpPr>
        <p:spPr>
          <a:xfrm>
            <a:off x="2144713" y="2349500"/>
            <a:ext cx="7019925" cy="1511300"/>
          </a:xfrm>
          <a:prstGeom prst="rect">
            <a:avLst/>
          </a:prstGeom>
          <a:solidFill>
            <a:srgbClr val="A71A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483768" y="2492896"/>
            <a:ext cx="6552728" cy="1224136"/>
          </a:xfrm>
          <a:prstGeom prst="rect">
            <a:avLst/>
          </a:prstGeom>
        </p:spPr>
        <p:txBody>
          <a:bodyPr anchor="ctr"/>
          <a:lstStyle>
            <a:lvl1pPr algn="l">
              <a:defRPr sz="3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1"/>
          <p:cNvGrpSpPr/>
          <p:nvPr/>
        </p:nvGrpSpPr>
        <p:grpSpPr bwMode="auto">
          <a:xfrm>
            <a:off x="0" y="0"/>
            <a:ext cx="9144000" cy="460375"/>
            <a:chOff x="0" y="0"/>
            <a:chExt cx="9144000" cy="459593"/>
          </a:xfrm>
        </p:grpSpPr>
        <p:sp>
          <p:nvSpPr>
            <p:cNvPr id="9" name="矩形 8"/>
            <p:cNvSpPr/>
            <p:nvPr userDrawn="1"/>
          </p:nvSpPr>
          <p:spPr>
            <a:xfrm>
              <a:off x="0" y="0"/>
              <a:ext cx="7885113" cy="459593"/>
            </a:xfrm>
            <a:prstGeom prst="rect">
              <a:avLst/>
            </a:prstGeom>
            <a:solidFill>
              <a:srgbClr val="A71A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7885113" y="0"/>
              <a:ext cx="1258887" cy="459593"/>
            </a:xfrm>
            <a:prstGeom prst="rect">
              <a:avLst/>
            </a:prstGeom>
            <a:solidFill>
              <a:srgbClr val="D8B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19088" y="23813"/>
            <a:ext cx="1560512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0" y="6669088"/>
            <a:ext cx="9144000" cy="188912"/>
          </a:xfrm>
          <a:prstGeom prst="rect">
            <a:avLst/>
          </a:prstGeom>
          <a:solidFill>
            <a:srgbClr val="A71A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027988" y="79375"/>
            <a:ext cx="1008062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</a:rPr>
              <a:t>-</a:t>
            </a:r>
            <a:fld id="{C4703715-2487-44ED-AE14-BC6D15971CAF}" type="slidenum">
              <a:rPr lang="zh-CN" altLang="en-US" sz="1600" dirty="0">
                <a:solidFill>
                  <a:schemeClr val="bg1"/>
                </a:solidFill>
              </a:rPr>
            </a:fld>
            <a:r>
              <a:rPr lang="en-US" altLang="zh-CN" sz="1600" dirty="0">
                <a:solidFill>
                  <a:schemeClr val="bg1"/>
                </a:solidFill>
              </a:rPr>
              <a:t>-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2"/>
          <p:cNvSpPr>
            <a:spLocks noGrp="1"/>
          </p:cNvSpPr>
          <p:nvPr>
            <p:ph type="title"/>
          </p:nvPr>
        </p:nvSpPr>
        <p:spPr bwMode="auto">
          <a:xfrm>
            <a:off x="895668" y="2914015"/>
            <a:ext cx="6551612" cy="1223963"/>
          </a:xfrm>
          <a:noFill/>
          <a:ln>
            <a:miter lim="800000"/>
          </a:ln>
        </p:spPr>
        <p:txBody>
          <a:bodyPr vert="horz" wrap="square" lIns="91440" tIns="45720" rIns="91440" bIns="45720" numCol="1" anchorCtr="0" compatLnSpc="1"/>
          <a:lstStyle/>
          <a:p>
            <a:pPr eaLnBrk="1" hangingPunct="1"/>
            <a:r>
              <a:rPr lang="en-US" altLang="zh-CN" smtClean="0">
                <a:latin typeface="黑体" panose="02010600030101010101" pitchFamily="2" charset="-122"/>
                <a:ea typeface="黑体" panose="02010600030101010101" pitchFamily="2" charset="-122"/>
              </a:rPr>
              <a:t>     </a:t>
            </a:r>
            <a:r>
              <a:rPr lang="en-US" altLang="zh-CN" sz="540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</a:t>
            </a:r>
            <a:r>
              <a:rPr lang="zh-CN" altLang="en-US" sz="540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囚绿记</a:t>
            </a:r>
            <a:endParaRPr lang="zh-CN" altLang="en-US" sz="5400" smtClean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628775"/>
            <a:ext cx="9144000" cy="4525963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mtClean="0">
                <a:ea typeface="黑体" panose="02010600030101010101" pitchFamily="2" charset="-122"/>
              </a:rPr>
              <a:t>    在文章的最后一个部分，作者写了对绿友的思念之情，在遥远的南方作者怀念着他的圆窗和他的绿友，这里有什么象征意义？</a:t>
            </a:r>
            <a:endParaRPr lang="zh-CN" altLang="en-US" smtClean="0">
              <a:ea typeface="黑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mtClean="0">
              <a:ea typeface="黑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smtClean="0">
                <a:ea typeface="黑体" panose="02010600030101010101" pitchFamily="2" charset="-122"/>
              </a:rPr>
              <a:t>            作者的怀念实际上是指向仍在华北坚持抗战的人民，是对他们的福，对他们的赞颂。</a:t>
            </a:r>
            <a:endParaRPr lang="zh-CN" altLang="en-US" sz="2800" smtClean="0"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76250"/>
            <a:ext cx="8229600" cy="941388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3200" b="1" smtClean="0">
                <a:ea typeface="黑体" panose="02010600030101010101" pitchFamily="2" charset="-122"/>
              </a:rPr>
              <a:t>布置作业</a:t>
            </a:r>
            <a:br>
              <a:rPr lang="zh-CN" altLang="en-US" sz="3200" smtClean="0">
                <a:ea typeface="黑体" panose="02010600030101010101" pitchFamily="2" charset="-122"/>
              </a:rPr>
            </a:br>
            <a:endParaRPr lang="zh-CN" altLang="en-US" sz="3200" smtClean="0">
              <a:ea typeface="黑体" panose="02010600030101010101" pitchFamily="2" charset="-122"/>
            </a:endParaRP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7950" y="1600200"/>
            <a:ext cx="9036050" cy="4525963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课文</a:t>
            </a:r>
            <a:r>
              <a:rPr lang="en-US" altLang="zh-CN" sz="2800" smtClean="0"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囚绿记</a:t>
            </a:r>
            <a:r>
              <a:rPr lang="en-US" altLang="zh-CN" sz="2800" smtClean="0"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在表现手法上有许多可供我们鉴赏学习的地方。如：</a:t>
            </a:r>
            <a:endParaRPr lang="zh-CN" altLang="en-US" sz="2800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smtClean="0">
                <a:latin typeface="黑体" panose="02010600030101010101" pitchFamily="2" charset="-122"/>
                <a:ea typeface="黑体" panose="02010600030101010101" pitchFamily="2" charset="-122"/>
              </a:rPr>
              <a:t>1.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文章的结构清晰，简繁得当，各尽其妙。 </a:t>
            </a:r>
            <a:endParaRPr lang="zh-CN" altLang="en-US" sz="2800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smtClean="0">
                <a:latin typeface="黑体" panose="02010600030101010101" pitchFamily="2" charset="-122"/>
                <a:ea typeface="黑体" panose="02010600030101010101" pitchFamily="2" charset="-122"/>
              </a:rPr>
              <a:t>2.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借物抒情，托物寄意的象征手法。</a:t>
            </a:r>
            <a:endParaRPr lang="zh-CN" altLang="en-US" sz="2800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smtClean="0">
                <a:latin typeface="黑体" panose="02010600030101010101" pitchFamily="2" charset="-122"/>
                <a:ea typeface="黑体" panose="02010600030101010101" pitchFamily="2" charset="-122"/>
              </a:rPr>
              <a:t>3.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善用拟人、比喻的修辞手法。 </a:t>
            </a:r>
            <a:endParaRPr lang="zh-CN" altLang="en-US" sz="2800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smtClean="0">
                <a:latin typeface="黑体" panose="02010600030101010101" pitchFamily="2" charset="-122"/>
                <a:ea typeface="黑体" panose="02010600030101010101" pitchFamily="2" charset="-122"/>
              </a:rPr>
              <a:t>4.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文字表达细腻、质朴等。</a:t>
            </a:r>
            <a:endParaRPr lang="zh-CN" altLang="en-US" sz="2800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      请同学们从表现手法角度好好品味一番，就你感受最深的某一特色，写一段</a:t>
            </a:r>
            <a:r>
              <a:rPr lang="en-US" altLang="zh-CN" sz="2800" smtClean="0">
                <a:latin typeface="黑体" panose="02010600030101010101" pitchFamily="2" charset="-122"/>
                <a:ea typeface="黑体" panose="02010600030101010101" pitchFamily="2" charset="-122"/>
              </a:rPr>
              <a:t>200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字左右的鉴赏文字。</a:t>
            </a:r>
            <a:endParaRPr lang="zh-CN" altLang="en-US" sz="2800" smtClean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476250"/>
            <a:ext cx="8229600" cy="649288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3200" smtClean="0">
                <a:ea typeface="黑体" panose="02010600030101010101" pitchFamily="2" charset="-122"/>
              </a:rPr>
              <a:t>欣赏下面一组图片，说说你的感悟。</a:t>
            </a:r>
            <a:endParaRPr lang="zh-CN" altLang="en-US" sz="3200" smtClean="0">
              <a:ea typeface="黑体" panose="02010600030101010101" pitchFamily="2" charset="-122"/>
            </a:endParaRPr>
          </a:p>
        </p:txBody>
      </p:sp>
      <p:pic>
        <p:nvPicPr>
          <p:cNvPr id="18434" name="Picture 4" descr="u=1444174339,696175028&amp;fm=23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052513"/>
            <a:ext cx="464343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5" descr="u=2151647666,3621134941&amp;fm=23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052513"/>
            <a:ext cx="4500562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6" descr="u=2566729617,3367419280&amp;fm=23&amp;gp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16338"/>
            <a:ext cx="4643438" cy="295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7" descr="u=2723146602,431367550&amp;fm=23&amp;gp=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716338"/>
            <a:ext cx="4500562" cy="293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692150"/>
            <a:ext cx="8229600" cy="1143000"/>
          </a:xfrm>
          <a:solidFill>
            <a:srgbClr val="FFFFFF"/>
          </a:solidFill>
          <a:ln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r>
              <a:rPr lang="zh-CN" altLang="en-US" sz="3200" smtClean="0">
                <a:ea typeface="黑体" panose="02010600030101010101" pitchFamily="2" charset="-122"/>
              </a:rPr>
              <a:t>学习目标</a:t>
            </a:r>
            <a:endParaRPr lang="zh-CN" altLang="en-US" sz="3200" smtClean="0">
              <a:ea typeface="黑体" panose="02010600030101010101" pitchFamily="2" charset="-122"/>
            </a:endParaRPr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844675"/>
            <a:ext cx="8675688" cy="4525963"/>
          </a:xfrm>
          <a:solidFill>
            <a:srgbClr val="FFFFFF"/>
          </a:solidFill>
          <a:ln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smtClean="0">
                <a:latin typeface="黑体" panose="02010600030101010101" pitchFamily="2" charset="-122"/>
                <a:ea typeface="黑体" panose="02010600030101010101" pitchFamily="2" charset="-122"/>
              </a:rPr>
              <a:t>1.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从关键句入手，把握文章的写作思路，体会作者的思想情感。</a:t>
            </a:r>
            <a:endParaRPr lang="zh-CN" altLang="en-US" sz="2800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smtClean="0">
                <a:latin typeface="黑体" panose="02010600030101010101" pitchFamily="2" charset="-122"/>
                <a:ea typeface="黑体" panose="02010600030101010101" pitchFamily="2" charset="-122"/>
              </a:rPr>
              <a:t>2.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领会文中赋物以情、咏物抒情的写法。</a:t>
            </a:r>
            <a:endParaRPr lang="zh-CN" altLang="en-US" sz="2800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smtClean="0">
                <a:latin typeface="黑体" panose="02010600030101010101" pitchFamily="2" charset="-122"/>
                <a:ea typeface="黑体" panose="02010600030101010101" pitchFamily="2" charset="-122"/>
              </a:rPr>
              <a:t>3.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联系当时的社会背景，明确作者爱绿之情中所寄寓的象征意义。</a:t>
            </a:r>
            <a:endParaRPr lang="zh-CN" altLang="en-US" sz="2800" smtClean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549275"/>
            <a:ext cx="8229600" cy="854075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3200" smtClean="0">
                <a:ea typeface="黑体" panose="02010600030101010101" pitchFamily="2" charset="-122"/>
              </a:rPr>
              <a:t>作者简介</a:t>
            </a:r>
            <a:endParaRPr lang="zh-CN" altLang="en-US" sz="3200" smtClean="0">
              <a:ea typeface="黑体" panose="02010600030101010101" pitchFamily="2" charset="-122"/>
            </a:endParaRPr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628775"/>
            <a:ext cx="8964613" cy="4525963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      巴金回忆一位作家时说，他有“优美的性格和黄金的心”，同他谈话，“仿佛听完一曲贝多芬的交响乐，因为，我是和一个崇高的灵魂接触了”。多好的人！他就是我们今天要学习的</a:t>
            </a:r>
            <a:r>
              <a:rPr lang="en-US" altLang="zh-CN" sz="2800" smtClean="0"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囚绿记</a:t>
            </a:r>
            <a:r>
              <a:rPr lang="en-US" altLang="zh-CN" sz="2800" smtClean="0"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的作者，一位很有才华的青年散文作家和翻译家</a:t>
            </a:r>
            <a:r>
              <a:rPr lang="en-US" altLang="zh-CN" sz="2800" smtClean="0">
                <a:latin typeface="黑体" panose="02010600030101010101" pitchFamily="2" charset="-122"/>
                <a:ea typeface="黑体" panose="02010600030101010101" pitchFamily="2" charset="-122"/>
              </a:rPr>
              <a:t>――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陆蠡。陆蠡是一位真诚的作家，是一位文如其人的作家。</a:t>
            </a:r>
            <a:r>
              <a:rPr lang="en-US" altLang="zh-CN" sz="2800" smtClean="0">
                <a:latin typeface="黑体" panose="02010600030101010101" pitchFamily="2" charset="-122"/>
                <a:ea typeface="黑体" panose="02010600030101010101" pitchFamily="2" charset="-122"/>
              </a:rPr>
              <a:t>1942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年，他才</a:t>
            </a:r>
            <a:r>
              <a:rPr lang="en-US" altLang="zh-CN" sz="2800" smtClean="0">
                <a:latin typeface="黑体" panose="02010600030101010101" pitchFamily="2" charset="-122"/>
                <a:ea typeface="黑体" panose="02010600030101010101" pitchFamily="2" charset="-122"/>
              </a:rPr>
              <a:t>34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岁，坚贞不屈死于日寇酷刑之下。</a:t>
            </a:r>
            <a:r>
              <a:rPr lang="en-US" altLang="zh-CN" sz="2800" smtClean="0">
                <a:latin typeface="黑体" panose="02010600030101010101" pitchFamily="2" charset="-122"/>
                <a:ea typeface="黑体" panose="02010600030101010101" pitchFamily="2" charset="-122"/>
              </a:rPr>
              <a:t>1983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年</a:t>
            </a:r>
            <a:r>
              <a:rPr lang="en-US" altLang="zh-CN" sz="2800" smtClean="0"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月，国家民政部批准他为革命烈士。</a:t>
            </a:r>
            <a:endParaRPr lang="zh-CN" altLang="en-US" sz="2800" smtClean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549275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b="1" smtClean="0"/>
              <a:t>基础积累</a:t>
            </a:r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989138"/>
            <a:ext cx="8748712" cy="4525962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400" smtClean="0">
                <a:latin typeface="黑体" panose="02010600030101010101" pitchFamily="2" charset="-122"/>
                <a:ea typeface="黑体" panose="02010600030101010101" pitchFamily="2" charset="-122"/>
              </a:rPr>
              <a:t>（一）字音</a:t>
            </a:r>
            <a:endParaRPr lang="zh-CN" altLang="en-US" sz="2400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400" smtClean="0">
                <a:latin typeface="黑体" panose="02010600030101010101" pitchFamily="2" charset="-122"/>
                <a:ea typeface="黑体" panose="02010600030101010101" pitchFamily="2" charset="-122"/>
              </a:rPr>
              <a:t>急不暇（</a:t>
            </a:r>
            <a:r>
              <a:rPr lang="en-US" altLang="zh-CN" sz="2400" smtClean="0">
                <a:latin typeface="黑体" panose="02010600030101010101" pitchFamily="2" charset="-122"/>
                <a:ea typeface="黑体" panose="02010600030101010101" pitchFamily="2" charset="-122"/>
              </a:rPr>
              <a:t>xiá</a:t>
            </a:r>
            <a:r>
              <a:rPr lang="zh-CN" altLang="en-US" sz="2400" smtClean="0">
                <a:latin typeface="黑体" panose="02010600030101010101" pitchFamily="2" charset="-122"/>
                <a:ea typeface="黑体" panose="02010600030101010101" pitchFamily="2" charset="-122"/>
              </a:rPr>
              <a:t>）择  移徙（</a:t>
            </a:r>
            <a:r>
              <a:rPr lang="en-US" altLang="zh-CN" sz="2400" smtClean="0">
                <a:latin typeface="黑体" panose="02010600030101010101" pitchFamily="2" charset="-122"/>
                <a:ea typeface="黑体" panose="02010600030101010101" pitchFamily="2" charset="-122"/>
              </a:rPr>
              <a:t>xǐ</a:t>
            </a:r>
            <a:r>
              <a:rPr lang="zh-CN" altLang="en-US" sz="2400" smtClean="0">
                <a:latin typeface="黑体" panose="02010600030101010101" pitchFamily="2" charset="-122"/>
                <a:ea typeface="黑体" panose="02010600030101010101" pitchFamily="2" charset="-122"/>
              </a:rPr>
              <a:t>）  揠（</a:t>
            </a:r>
            <a:r>
              <a:rPr lang="en-US" altLang="zh-CN" sz="2400" smtClean="0">
                <a:latin typeface="黑体" panose="02010600030101010101" pitchFamily="2" charset="-122"/>
                <a:ea typeface="黑体" panose="02010600030101010101" pitchFamily="2" charset="-122"/>
              </a:rPr>
              <a:t>yà</a:t>
            </a:r>
            <a:r>
              <a:rPr lang="zh-CN" altLang="en-US" sz="2400" smtClean="0">
                <a:latin typeface="黑体" panose="02010600030101010101" pitchFamily="2" charset="-122"/>
                <a:ea typeface="黑体" panose="02010600030101010101" pitchFamily="2" charset="-122"/>
              </a:rPr>
              <a:t>）苗助长   </a:t>
            </a:r>
            <a:endParaRPr lang="zh-CN" altLang="en-US" sz="2400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400" smtClean="0">
                <a:latin typeface="黑体" panose="02010600030101010101" pitchFamily="2" charset="-122"/>
                <a:ea typeface="黑体" panose="02010600030101010101" pitchFamily="2" charset="-122"/>
              </a:rPr>
              <a:t>涸（</a:t>
            </a:r>
            <a:r>
              <a:rPr lang="en-US" altLang="zh-CN" sz="2400" smtClean="0">
                <a:latin typeface="黑体" panose="02010600030101010101" pitchFamily="2" charset="-122"/>
                <a:ea typeface="黑体" panose="02010600030101010101" pitchFamily="2" charset="-122"/>
              </a:rPr>
              <a:t>hé</a:t>
            </a:r>
            <a:r>
              <a:rPr lang="zh-CN" altLang="en-US" sz="2400" smtClean="0">
                <a:latin typeface="黑体" panose="02010600030101010101" pitchFamily="2" charset="-122"/>
                <a:ea typeface="黑体" panose="02010600030101010101" pitchFamily="2" charset="-122"/>
              </a:rPr>
              <a:t>）辙之鱼   猗（</a:t>
            </a:r>
            <a:r>
              <a:rPr lang="en-US" altLang="zh-CN" sz="2400" smtClean="0">
                <a:latin typeface="黑体" panose="02010600030101010101" pitchFamily="2" charset="-122"/>
                <a:ea typeface="黑体" panose="02010600030101010101" pitchFamily="2" charset="-122"/>
              </a:rPr>
              <a:t>yī</a:t>
            </a:r>
            <a:r>
              <a:rPr lang="zh-CN" altLang="en-US" sz="2400" smtClean="0">
                <a:latin typeface="黑体" panose="02010600030101010101" pitchFamily="2" charset="-122"/>
                <a:ea typeface="黑体" panose="02010600030101010101" pitchFamily="2" charset="-122"/>
              </a:rPr>
              <a:t>）郁  纤（</a:t>
            </a:r>
            <a:r>
              <a:rPr lang="en-US" altLang="zh-CN" sz="2400" smtClean="0">
                <a:latin typeface="黑体" panose="02010600030101010101" pitchFamily="2" charset="-122"/>
                <a:ea typeface="黑体" panose="02010600030101010101" pitchFamily="2" charset="-122"/>
              </a:rPr>
              <a:t>xiān</a:t>
            </a:r>
            <a:r>
              <a:rPr lang="zh-CN" altLang="en-US" sz="2400" smtClean="0">
                <a:latin typeface="黑体" panose="02010600030101010101" pitchFamily="2" charset="-122"/>
                <a:ea typeface="黑体" panose="02010600030101010101" pitchFamily="2" charset="-122"/>
              </a:rPr>
              <a:t>）细     淅沥</a:t>
            </a:r>
            <a:r>
              <a:rPr lang="en-US" altLang="zh-CN" sz="2400" smtClean="0">
                <a:latin typeface="黑体" panose="02010600030101010101" pitchFamily="2" charset="-122"/>
                <a:ea typeface="黑体" panose="02010600030101010101" pitchFamily="2" charset="-122"/>
              </a:rPr>
              <a:t>(lì) </a:t>
            </a:r>
            <a:endParaRPr lang="en-US" altLang="zh-CN" sz="2400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400" smtClean="0">
                <a:latin typeface="黑体" panose="02010600030101010101" pitchFamily="2" charset="-122"/>
                <a:ea typeface="黑体" panose="02010600030101010101" pitchFamily="2" charset="-122"/>
              </a:rPr>
              <a:t>（二）词义</a:t>
            </a:r>
            <a:endParaRPr lang="zh-CN" altLang="en-US" sz="2400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400" smtClean="0">
                <a:latin typeface="黑体" panose="02010600030101010101" pitchFamily="2" charset="-122"/>
                <a:ea typeface="黑体" panose="02010600030101010101" pitchFamily="2" charset="-122"/>
              </a:rPr>
              <a:t>要求：理解词语意义需要结合原文</a:t>
            </a:r>
            <a:r>
              <a:rPr lang="en-US" altLang="zh-CN" sz="2400" smtClean="0"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en-US" sz="2400" smtClean="0">
                <a:latin typeface="黑体" panose="02010600030101010101" pitchFamily="2" charset="-122"/>
                <a:ea typeface="黑体" panose="02010600030101010101" pitchFamily="2" charset="-122"/>
              </a:rPr>
              <a:t>这样能帮助我们理解课文。</a:t>
            </a:r>
            <a:endParaRPr lang="zh-CN" altLang="en-US" sz="2400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400" smtClean="0">
                <a:latin typeface="黑体" panose="02010600030101010101" pitchFamily="2" charset="-122"/>
                <a:ea typeface="黑体" panose="02010600030101010101" pitchFamily="2" charset="-122"/>
              </a:rPr>
              <a:t>示例：涸辙的鱼</a:t>
            </a:r>
            <a:r>
              <a:rPr lang="en-US" altLang="zh-CN" sz="2400" smtClean="0"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r>
              <a:rPr lang="zh-CN" altLang="en-US" sz="2400" smtClean="0">
                <a:latin typeface="黑体" panose="02010600030101010101" pitchFamily="2" charset="-122"/>
                <a:ea typeface="黑体" panose="02010600030101010101" pitchFamily="2" charset="-122"/>
              </a:rPr>
              <a:t>在水干了的车辙里的鱼。涸，水干，枯竭。这个词语出现在第五自然段的“我怀念着绿色，如同涸辙的鱼盼等着雨水”这句话里，我们能理解作者的那种焦虑地无望的情感，这种情感通过这个词可以说是跃然纸上。</a:t>
            </a:r>
            <a:endParaRPr lang="zh-CN" altLang="en-US" sz="2400" smtClean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600200"/>
            <a:ext cx="9144000" cy="4525963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mtClean="0"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mtClean="0">
                <a:ea typeface="黑体" panose="02010600030101010101" pitchFamily="2" charset="-122"/>
              </a:rPr>
              <a:t>我</a:t>
            </a:r>
            <a:r>
              <a:rPr lang="zh-CN" altLang="en-US" smtClean="0">
                <a:latin typeface="黑体" panose="02010600030101010101" pitchFamily="2" charset="-122"/>
                <a:ea typeface="黑体" panose="02010600030101010101" pitchFamily="2" charset="-122"/>
              </a:rPr>
              <a:t>”</a:t>
            </a:r>
            <a:r>
              <a:rPr lang="zh-CN" altLang="en-US" smtClean="0">
                <a:ea typeface="黑体" panose="02010600030101010101" pitchFamily="2" charset="-122"/>
              </a:rPr>
              <a:t>因为赏绿而内心欢愉，阅读第五自然段思考为什么</a:t>
            </a:r>
            <a:r>
              <a:rPr lang="zh-CN" altLang="en-US" smtClean="0"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mtClean="0">
                <a:ea typeface="黑体" panose="02010600030101010101" pitchFamily="2" charset="-122"/>
              </a:rPr>
              <a:t>我</a:t>
            </a:r>
            <a:r>
              <a:rPr lang="zh-CN" altLang="en-US" smtClean="0">
                <a:latin typeface="黑体" panose="02010600030101010101" pitchFamily="2" charset="-122"/>
                <a:ea typeface="黑体" panose="02010600030101010101" pitchFamily="2" charset="-122"/>
              </a:rPr>
              <a:t>”</a:t>
            </a:r>
            <a:r>
              <a:rPr lang="zh-CN" altLang="en-US" smtClean="0">
                <a:ea typeface="黑体" panose="02010600030101010101" pitchFamily="2" charset="-122"/>
              </a:rPr>
              <a:t>会有这种欢愉之情？</a:t>
            </a:r>
            <a:endParaRPr lang="zh-CN" altLang="en-US" smtClean="0">
              <a:ea typeface="黑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 smtClean="0">
              <a:ea typeface="黑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smtClean="0">
                <a:ea typeface="黑体" panose="02010600030101010101" pitchFamily="2" charset="-122"/>
              </a:rPr>
              <a:t>            我当时的处境就像涸辙的鱼。现实生活使我尝到了人生的挫折带来的苦涩滋味，我心中产生了苦闷、忧郁的情绪，但这可爱的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2800" smtClean="0">
                <a:ea typeface="黑体" panose="02010600030101010101" pitchFamily="2" charset="-122"/>
              </a:rPr>
              <a:t>绿叶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”</a:t>
            </a:r>
            <a:r>
              <a:rPr lang="zh-CN" altLang="en-US" sz="2800" smtClean="0">
                <a:ea typeface="黑体" panose="02010600030101010101" pitchFamily="2" charset="-122"/>
              </a:rPr>
              <a:t>使我感受到生命的美丽和愉悦，我暂时摆脱痛苦和烦恼，沉浸在生命的宁静和淡淡的喜悦中，并认识到生命的长河是无止境的，挫折终会过去，明天一定是美好的。</a:t>
            </a:r>
            <a:endParaRPr lang="zh-CN" altLang="en-US" sz="2800" smtClean="0"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600200"/>
            <a:ext cx="9144000" cy="4525963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dirty="0" smtClean="0">
                <a:latin typeface="黑体" panose="02010600030101010101" pitchFamily="2" charset="-122"/>
                <a:ea typeface="黑体" panose="02010600030101010101" pitchFamily="2" charset="-122"/>
              </a:rPr>
              <a:t>在“我”将绿囚禁之后，这常春藤都发生了怎样的变化？</a:t>
            </a:r>
            <a:endParaRPr lang="zh-CN" altLang="en-US" dirty="0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dirty="0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     </a:t>
            </a:r>
            <a:r>
              <a:rPr lang="en-US" altLang="zh-CN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它依旧伸长</a:t>
            </a:r>
            <a:r>
              <a:rPr lang="en-US" altLang="zh-CN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en-US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依旧攀缘</a:t>
            </a:r>
            <a:r>
              <a:rPr lang="en-US" altLang="zh-CN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en-US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依旧舒放</a:t>
            </a:r>
            <a:r>
              <a:rPr lang="en-US" altLang="zh-CN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en-US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并且比在外边长得更快。”</a:t>
            </a:r>
            <a:r>
              <a:rPr lang="en-US" altLang="zh-CN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它的尖端总朝着窗外的方向，甚至于一枚细叶</a:t>
            </a:r>
            <a:r>
              <a:rPr lang="en-US" altLang="zh-CN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en-US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一茎卷须，都朝原来的方向。”</a:t>
            </a:r>
            <a:r>
              <a:rPr lang="en-US" altLang="zh-CN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它渐渐失去了青苍的颜色</a:t>
            </a:r>
            <a:r>
              <a:rPr lang="en-US" altLang="zh-CN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en-US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变得柔绿</a:t>
            </a:r>
            <a:r>
              <a:rPr lang="en-US" altLang="zh-CN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变成嫩黄，枝条</a:t>
            </a:r>
            <a:r>
              <a:rPr lang="zh-CN" altLang="en-US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变成细瘦</a:t>
            </a:r>
            <a:r>
              <a:rPr lang="en-US" altLang="zh-CN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en-US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变成娇弱</a:t>
            </a:r>
            <a:r>
              <a:rPr lang="en-US" altLang="zh-CN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en-US" sz="2800" dirty="0" smtClean="0">
                <a:latin typeface="黑体" panose="02010600030101010101" pitchFamily="2" charset="-122"/>
                <a:ea typeface="黑体" panose="02010600030101010101" pitchFamily="2" charset="-122"/>
              </a:rPr>
              <a:t>好像病了的孩子”。</a:t>
            </a:r>
            <a:endParaRPr lang="zh-CN" altLang="en-US" sz="2800" dirty="0" smtClean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600200"/>
            <a:ext cx="9144000" cy="4525963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mtClean="0">
                <a:latin typeface="黑体" panose="02010600030101010101" pitchFamily="2" charset="-122"/>
                <a:ea typeface="黑体" panose="02010600030101010101" pitchFamily="2" charset="-122"/>
              </a:rPr>
              <a:t>在这种变化中作者的情感发生了什么样的变化？</a:t>
            </a:r>
            <a:endParaRPr lang="zh-CN" altLang="en-US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mtClean="0">
                <a:latin typeface="黑体" panose="02010600030101010101" pitchFamily="2" charset="-122"/>
                <a:ea typeface="黑体" panose="02010600030101010101" pitchFamily="2" charset="-122"/>
              </a:rPr>
              <a:t>     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由最初的欢喜变化为恼怒，恼怒它的固执</a:t>
            </a:r>
            <a:r>
              <a:rPr lang="en-US" altLang="zh-CN" sz="2800" smtClean="0"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无亲热，但在这同时，在“我”看到了常春藤逐渐枯萎时，这种情感中又增添了一些同情的怜惜。</a:t>
            </a:r>
            <a:endParaRPr lang="zh-CN" altLang="en-US" sz="2800" smtClean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600200"/>
            <a:ext cx="9144000" cy="4525963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2800" smtClean="0">
                <a:ea typeface="黑体" panose="02010600030101010101" pitchFamily="2" charset="-122"/>
              </a:rPr>
              <a:t>卢沟桥事变发生了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”</a:t>
            </a:r>
            <a:r>
              <a:rPr lang="zh-CN" altLang="en-US" sz="2800" smtClean="0">
                <a:ea typeface="黑体" panose="02010600030101010101" pitchFamily="2" charset="-122"/>
              </a:rPr>
              <a:t>这一句点明了时代背景，对全文有重要作用。结合这一时代背景，回过头来看前面的内容，我们对作者当时复杂的情感是否有了新的认识？</a:t>
            </a:r>
            <a:endParaRPr lang="zh-CN" altLang="en-US" sz="2800" smtClean="0"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sz="2800" smtClean="0"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sz="2800" smtClean="0"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smtClean="0">
                <a:ea typeface="黑体" panose="02010600030101010101" pitchFamily="2" charset="-122"/>
              </a:rPr>
              <a:t>    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2800" smtClean="0">
                <a:ea typeface="黑体" panose="02010600030101010101" pitchFamily="2" charset="-122"/>
              </a:rPr>
              <a:t>我</a:t>
            </a:r>
            <a:r>
              <a:rPr lang="zh-CN" altLang="en-US" sz="2800" smtClean="0">
                <a:latin typeface="黑体" panose="02010600030101010101" pitchFamily="2" charset="-122"/>
                <a:ea typeface="黑体" panose="02010600030101010101" pitchFamily="2" charset="-122"/>
              </a:rPr>
              <a:t>”</a:t>
            </a:r>
            <a:r>
              <a:rPr lang="zh-CN" altLang="en-US" sz="2800" smtClean="0">
                <a:ea typeface="黑体" panose="02010600030101010101" pitchFamily="2" charset="-122"/>
              </a:rPr>
              <a:t>之所以会感到生命中的挫折，不仅仅是因为自己的命运，更多的是在为国家的命运担忧。我焦虑地期盼着绿色实际上是在期盼着自由与光明。</a:t>
            </a:r>
            <a:endParaRPr lang="zh-CN" altLang="en-US" sz="2800" smtClean="0"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《囚绿记》PPT二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《囚绿记》PPT二</Template>
  <TotalTime>0</TotalTime>
  <Words>1324</Words>
  <Paragraphs>53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黑体</vt:lpstr>
      <vt:lpstr>微软雅黑</vt:lpstr>
      <vt:lpstr>《囚绿记》PPT二</vt:lpstr>
      <vt:lpstr>3          囚绿记</vt:lpstr>
      <vt:lpstr>欣赏下面一组图片，说说你的感悟。</vt:lpstr>
      <vt:lpstr>学习目标</vt:lpstr>
      <vt:lpstr>作者简介</vt:lpstr>
      <vt:lpstr>基础积累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布置作业 </vt:lpstr>
    </vt:vector>
  </TitlesOfParts>
  <Company>语文备课大师【全免费】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Administrator</cp:lastModifiedBy>
  <dcterms:created xsi:type="dcterms:W3CDTF">2014-07-22T08:31:00Z</dcterms:created>
  <dcterms:modified xsi:type="dcterms:W3CDTF">2017-06-22T04:42:29Z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