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9" r:id="rId3"/>
    <p:sldId id="261" r:id="rId4"/>
    <p:sldId id="262" r:id="rId5"/>
    <p:sldId id="291" r:id="rId6"/>
    <p:sldId id="292" r:id="rId7"/>
    <p:sldId id="293"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1" r:id="rId25"/>
    <p:sldId id="282" r:id="rId26"/>
    <p:sldId id="283" r:id="rId27"/>
    <p:sldId id="284" r:id="rId28"/>
    <p:sldId id="288" r:id="rId29"/>
    <p:sldId id="289" r:id="rId30"/>
    <p:sldId id="290" r:id="rId31"/>
    <p:sldId id="285" r:id="rId32"/>
    <p:sldId id="286" r:id="rId33"/>
    <p:sldId id="308" r:id="rId34"/>
    <p:sldId id="294" r:id="rId35"/>
    <p:sldId id="306" r:id="rId36"/>
    <p:sldId id="300" r:id="rId37"/>
    <p:sldId id="301" r:id="rId38"/>
    <p:sldId id="302" r:id="rId39"/>
    <p:sldId id="303" r:id="rId40"/>
    <p:sldId id="304" r:id="rId41"/>
    <p:sldId id="305"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60"/>
      </p:cViewPr>
      <p:guideLst>
        <p:guide orient="horz" pos="2160"/>
        <p:guide pos="2899"/>
      </p:guideLst>
    </p:cSldViewPr>
  </p:slideViewPr>
  <p:notesTextViewPr>
    <p:cViewPr>
      <p:scale>
        <a:sx n="100" d="100"/>
        <a:sy n="100" d="100"/>
      </p:scale>
      <p:origin x="0" y="0"/>
    </p:cViewPr>
  </p:notesTextViewPr>
  <p:sorterViewPr>
    <p:cViewPr>
      <p:scale>
        <a:sx n="66" d="100"/>
        <a:sy n="66" d="100"/>
      </p:scale>
      <p:origin x="0" y="148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126979"/>
          <p:cNvSpPr>
            <a:spLocks noGrp="1"/>
          </p:cNvSpPr>
          <p:nvPr>
            <p:ph type="dt" sz="half" idx="10"/>
          </p:nvPr>
        </p:nvSpPr>
        <p:spPr>
          <a:ln/>
        </p:spPr>
        <p:txBody>
          <a:bodyPr/>
          <a:lstStyle>
            <a:lvl1pPr>
              <a:defRPr/>
            </a:lvl1pPr>
          </a:lstStyle>
          <a:p>
            <a:pPr>
              <a:defRPr/>
            </a:pPr>
            <a:endParaRPr lang="zh-CN" altLang="en-US"/>
          </a:p>
        </p:txBody>
      </p:sp>
      <p:sp>
        <p:nvSpPr>
          <p:cNvPr id="5" name="页脚占位符 126980"/>
          <p:cNvSpPr>
            <a:spLocks noGrp="1"/>
          </p:cNvSpPr>
          <p:nvPr>
            <p:ph type="ftr" sz="quarter" idx="11"/>
          </p:nvPr>
        </p:nvSpPr>
        <p:spPr>
          <a:ln/>
        </p:spPr>
        <p:txBody>
          <a:bodyPr/>
          <a:lstStyle>
            <a:lvl1pPr>
              <a:defRPr/>
            </a:lvl1pPr>
          </a:lstStyle>
          <a:p>
            <a:pPr>
              <a:defRPr/>
            </a:pPr>
            <a:endParaRPr lang="zh-CN"/>
          </a:p>
        </p:txBody>
      </p:sp>
      <p:sp>
        <p:nvSpPr>
          <p:cNvPr id="6" name="灯片编号占位符 126981"/>
          <p:cNvSpPr>
            <a:spLocks noGrp="1"/>
          </p:cNvSpPr>
          <p:nvPr>
            <p:ph type="sldNum" sz="quarter" idx="12"/>
          </p:nvPr>
        </p:nvSpPr>
        <p:spPr>
          <a:ln/>
        </p:spPr>
        <p:txBody>
          <a:bodyPr/>
          <a:lstStyle>
            <a:lvl1pPr>
              <a:defRPr/>
            </a:lvl1pPr>
          </a:lstStyle>
          <a:p>
            <a:pPr>
              <a:defRPr/>
            </a:pPr>
            <a:fld id="{80BD6582-ADC0-4C83-BB09-29CE0D2F8AA9}" type="slidenum">
              <a:rPr lang="en-US" altLang="zh-CN"/>
              <a:pPr>
                <a:defRPr/>
              </a:pPr>
              <a:t>‹#›</a:t>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26979"/>
          <p:cNvSpPr>
            <a:spLocks noGrp="1"/>
          </p:cNvSpPr>
          <p:nvPr>
            <p:ph type="dt" sz="half" idx="10"/>
          </p:nvPr>
        </p:nvSpPr>
        <p:spPr>
          <a:ln/>
        </p:spPr>
        <p:txBody>
          <a:bodyPr/>
          <a:lstStyle>
            <a:lvl1pPr>
              <a:defRPr/>
            </a:lvl1pPr>
          </a:lstStyle>
          <a:p>
            <a:pPr>
              <a:defRPr/>
            </a:pPr>
            <a:endParaRPr lang="zh-CN" altLang="en-US"/>
          </a:p>
        </p:txBody>
      </p:sp>
      <p:sp>
        <p:nvSpPr>
          <p:cNvPr id="5" name="页脚占位符 126980"/>
          <p:cNvSpPr>
            <a:spLocks noGrp="1"/>
          </p:cNvSpPr>
          <p:nvPr>
            <p:ph type="ftr" sz="quarter" idx="11"/>
          </p:nvPr>
        </p:nvSpPr>
        <p:spPr>
          <a:ln/>
        </p:spPr>
        <p:txBody>
          <a:bodyPr/>
          <a:lstStyle>
            <a:lvl1pPr>
              <a:defRPr/>
            </a:lvl1pPr>
          </a:lstStyle>
          <a:p>
            <a:pPr>
              <a:defRPr/>
            </a:pPr>
            <a:endParaRPr lang="zh-CN"/>
          </a:p>
        </p:txBody>
      </p:sp>
      <p:sp>
        <p:nvSpPr>
          <p:cNvPr id="6" name="灯片编号占位符 126981"/>
          <p:cNvSpPr>
            <a:spLocks noGrp="1"/>
          </p:cNvSpPr>
          <p:nvPr>
            <p:ph type="sldNum" sz="quarter" idx="12"/>
          </p:nvPr>
        </p:nvSpPr>
        <p:spPr>
          <a:ln/>
        </p:spPr>
        <p:txBody>
          <a:bodyPr/>
          <a:lstStyle>
            <a:lvl1pPr>
              <a:defRPr/>
            </a:lvl1pPr>
          </a:lstStyle>
          <a:p>
            <a:pPr>
              <a:defRPr/>
            </a:pPr>
            <a:fld id="{CD505076-6026-48BF-937A-28A68A8B2C1A}" type="slidenum">
              <a:rPr lang="en-US" altLang="zh-CN"/>
              <a:pPr>
                <a:defRPr/>
              </a:pPr>
              <a:t>‹#›</a:t>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26979"/>
          <p:cNvSpPr>
            <a:spLocks noGrp="1"/>
          </p:cNvSpPr>
          <p:nvPr>
            <p:ph type="dt" sz="half" idx="10"/>
          </p:nvPr>
        </p:nvSpPr>
        <p:spPr>
          <a:ln/>
        </p:spPr>
        <p:txBody>
          <a:bodyPr/>
          <a:lstStyle>
            <a:lvl1pPr>
              <a:defRPr/>
            </a:lvl1pPr>
          </a:lstStyle>
          <a:p>
            <a:pPr>
              <a:defRPr/>
            </a:pPr>
            <a:endParaRPr lang="zh-CN" altLang="en-US"/>
          </a:p>
        </p:txBody>
      </p:sp>
      <p:sp>
        <p:nvSpPr>
          <p:cNvPr id="5" name="页脚占位符 126980"/>
          <p:cNvSpPr>
            <a:spLocks noGrp="1"/>
          </p:cNvSpPr>
          <p:nvPr>
            <p:ph type="ftr" sz="quarter" idx="11"/>
          </p:nvPr>
        </p:nvSpPr>
        <p:spPr>
          <a:ln/>
        </p:spPr>
        <p:txBody>
          <a:bodyPr/>
          <a:lstStyle>
            <a:lvl1pPr>
              <a:defRPr/>
            </a:lvl1pPr>
          </a:lstStyle>
          <a:p>
            <a:pPr>
              <a:defRPr/>
            </a:pPr>
            <a:endParaRPr lang="zh-CN"/>
          </a:p>
        </p:txBody>
      </p:sp>
      <p:sp>
        <p:nvSpPr>
          <p:cNvPr id="6" name="灯片编号占位符 126981"/>
          <p:cNvSpPr>
            <a:spLocks noGrp="1"/>
          </p:cNvSpPr>
          <p:nvPr>
            <p:ph type="sldNum" sz="quarter" idx="12"/>
          </p:nvPr>
        </p:nvSpPr>
        <p:spPr>
          <a:ln/>
        </p:spPr>
        <p:txBody>
          <a:bodyPr/>
          <a:lstStyle>
            <a:lvl1pPr>
              <a:defRPr/>
            </a:lvl1pPr>
          </a:lstStyle>
          <a:p>
            <a:pPr>
              <a:defRPr/>
            </a:pPr>
            <a:fld id="{7A7AF48F-434B-4344-AF99-845B63B9541B}" type="slidenum">
              <a:rPr lang="en-US" altLang="zh-CN"/>
              <a:pPr>
                <a:defRPr/>
              </a:pPr>
              <a:t>‹#›</a:t>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126979"/>
          <p:cNvSpPr>
            <a:spLocks noGrp="1"/>
          </p:cNvSpPr>
          <p:nvPr>
            <p:ph type="dt" sz="half" idx="10"/>
          </p:nvPr>
        </p:nvSpPr>
        <p:spPr>
          <a:ln/>
        </p:spPr>
        <p:txBody>
          <a:bodyPr/>
          <a:lstStyle>
            <a:lvl1pPr>
              <a:defRPr/>
            </a:lvl1pPr>
          </a:lstStyle>
          <a:p>
            <a:pPr>
              <a:defRPr/>
            </a:pPr>
            <a:endParaRPr lang="zh-CN" altLang="en-US"/>
          </a:p>
        </p:txBody>
      </p:sp>
      <p:sp>
        <p:nvSpPr>
          <p:cNvPr id="4" name="页脚占位符 126980"/>
          <p:cNvSpPr>
            <a:spLocks noGrp="1"/>
          </p:cNvSpPr>
          <p:nvPr>
            <p:ph type="ftr" sz="quarter" idx="11"/>
          </p:nvPr>
        </p:nvSpPr>
        <p:spPr>
          <a:ln/>
        </p:spPr>
        <p:txBody>
          <a:bodyPr/>
          <a:lstStyle>
            <a:lvl1pPr>
              <a:defRPr/>
            </a:lvl1pPr>
          </a:lstStyle>
          <a:p>
            <a:pPr>
              <a:defRPr/>
            </a:pPr>
            <a:endParaRPr lang="zh-CN"/>
          </a:p>
        </p:txBody>
      </p:sp>
      <p:sp>
        <p:nvSpPr>
          <p:cNvPr id="5" name="灯片编号占位符 126981"/>
          <p:cNvSpPr>
            <a:spLocks noGrp="1"/>
          </p:cNvSpPr>
          <p:nvPr>
            <p:ph type="sldNum" sz="quarter" idx="12"/>
          </p:nvPr>
        </p:nvSpPr>
        <p:spPr>
          <a:ln/>
        </p:spPr>
        <p:txBody>
          <a:bodyPr/>
          <a:lstStyle>
            <a:lvl1pPr>
              <a:defRPr/>
            </a:lvl1pPr>
          </a:lstStyle>
          <a:p>
            <a:pPr>
              <a:defRPr/>
            </a:pPr>
            <a:fld id="{CE098F01-E35A-40CF-AE4B-7FC801883CA8}" type="slidenum">
              <a:rPr lang="en-US" altLang="zh-CN"/>
              <a:pPr>
                <a:defRPr/>
              </a:pPr>
              <a:t>‹#›</a:t>
            </a:fld>
            <a:endParaRPr 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E8A2133C-096F-4346-ABAD-AF0E9B214081}" type="slidenum">
              <a:rPr lang="en-US" altLang="zh-CN"/>
              <a:pPr>
                <a:defRPr/>
              </a:pPr>
              <a:t>‹#›</a:t>
            </a:fld>
            <a:endParaRPr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标题，剪贴画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联机映像占位符 2"/>
          <p:cNvSpPr>
            <a:spLocks noGrp="1"/>
          </p:cNvSpPr>
          <p:nvPr>
            <p:ph type="clipArt" sz="half" idx="1"/>
          </p:nvPr>
        </p:nvSpPr>
        <p:spPr>
          <a:xfrm>
            <a:off x="628650" y="1825625"/>
            <a:ext cx="3886200" cy="4351338"/>
          </a:xfrm>
        </p:spPr>
        <p:txBody>
          <a:bodyPr/>
          <a:lstStyle/>
          <a:p>
            <a:pPr lvl="0"/>
            <a:endParaRPr lang="zh-CN" altLang="en-US" noProof="0"/>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7BD8798A-9752-4192-A70B-9457678248A8}" type="slidenum">
              <a:rPr lang="en-US" altLang="zh-CN"/>
              <a:pPr>
                <a:defRPr/>
              </a:pPr>
              <a:t>‹#›</a:t>
            </a:fld>
            <a:endParaRPr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82C6CABC-503D-4E2A-89BE-157FCD5AD256}" type="slidenum">
              <a:rPr lang="en-US" altLang="zh-CN"/>
              <a:pPr>
                <a:defRPr/>
              </a:pPr>
              <a:t>‹#›</a:t>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26979"/>
          <p:cNvSpPr>
            <a:spLocks noGrp="1"/>
          </p:cNvSpPr>
          <p:nvPr>
            <p:ph type="dt" sz="half" idx="10"/>
          </p:nvPr>
        </p:nvSpPr>
        <p:spPr>
          <a:ln/>
        </p:spPr>
        <p:txBody>
          <a:bodyPr/>
          <a:lstStyle>
            <a:lvl1pPr>
              <a:defRPr/>
            </a:lvl1pPr>
          </a:lstStyle>
          <a:p>
            <a:pPr>
              <a:defRPr/>
            </a:pPr>
            <a:endParaRPr lang="zh-CN" altLang="en-US"/>
          </a:p>
        </p:txBody>
      </p:sp>
      <p:sp>
        <p:nvSpPr>
          <p:cNvPr id="5" name="页脚占位符 126980"/>
          <p:cNvSpPr>
            <a:spLocks noGrp="1"/>
          </p:cNvSpPr>
          <p:nvPr>
            <p:ph type="ftr" sz="quarter" idx="11"/>
          </p:nvPr>
        </p:nvSpPr>
        <p:spPr>
          <a:ln/>
        </p:spPr>
        <p:txBody>
          <a:bodyPr/>
          <a:lstStyle>
            <a:lvl1pPr>
              <a:defRPr/>
            </a:lvl1pPr>
          </a:lstStyle>
          <a:p>
            <a:pPr>
              <a:defRPr/>
            </a:pPr>
            <a:endParaRPr lang="zh-CN"/>
          </a:p>
        </p:txBody>
      </p:sp>
      <p:sp>
        <p:nvSpPr>
          <p:cNvPr id="6" name="灯片编号占位符 126981"/>
          <p:cNvSpPr>
            <a:spLocks noGrp="1"/>
          </p:cNvSpPr>
          <p:nvPr>
            <p:ph type="sldNum" sz="quarter" idx="12"/>
          </p:nvPr>
        </p:nvSpPr>
        <p:spPr>
          <a:ln/>
        </p:spPr>
        <p:txBody>
          <a:bodyPr/>
          <a:lstStyle>
            <a:lvl1pPr>
              <a:defRPr/>
            </a:lvl1pPr>
          </a:lstStyle>
          <a:p>
            <a:pPr>
              <a:defRPr/>
            </a:pPr>
            <a:fld id="{5911FD5F-D108-4935-8687-3406DDB2AF7E}" type="slidenum">
              <a:rPr lang="en-US" altLang="zh-CN"/>
              <a:pPr>
                <a:defRPr/>
              </a:pPr>
              <a:t>‹#›</a:t>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126979"/>
          <p:cNvSpPr>
            <a:spLocks noGrp="1"/>
          </p:cNvSpPr>
          <p:nvPr>
            <p:ph type="dt" sz="half" idx="10"/>
          </p:nvPr>
        </p:nvSpPr>
        <p:spPr>
          <a:ln/>
        </p:spPr>
        <p:txBody>
          <a:bodyPr/>
          <a:lstStyle>
            <a:lvl1pPr>
              <a:defRPr/>
            </a:lvl1pPr>
          </a:lstStyle>
          <a:p>
            <a:pPr>
              <a:defRPr/>
            </a:pPr>
            <a:endParaRPr lang="zh-CN" altLang="en-US"/>
          </a:p>
        </p:txBody>
      </p:sp>
      <p:sp>
        <p:nvSpPr>
          <p:cNvPr id="5" name="页脚占位符 126980"/>
          <p:cNvSpPr>
            <a:spLocks noGrp="1"/>
          </p:cNvSpPr>
          <p:nvPr>
            <p:ph type="ftr" sz="quarter" idx="11"/>
          </p:nvPr>
        </p:nvSpPr>
        <p:spPr>
          <a:ln/>
        </p:spPr>
        <p:txBody>
          <a:bodyPr/>
          <a:lstStyle>
            <a:lvl1pPr>
              <a:defRPr/>
            </a:lvl1pPr>
          </a:lstStyle>
          <a:p>
            <a:pPr>
              <a:defRPr/>
            </a:pPr>
            <a:endParaRPr lang="zh-CN"/>
          </a:p>
        </p:txBody>
      </p:sp>
      <p:sp>
        <p:nvSpPr>
          <p:cNvPr id="6" name="灯片编号占位符 126981"/>
          <p:cNvSpPr>
            <a:spLocks noGrp="1"/>
          </p:cNvSpPr>
          <p:nvPr>
            <p:ph type="sldNum" sz="quarter" idx="12"/>
          </p:nvPr>
        </p:nvSpPr>
        <p:spPr>
          <a:ln/>
        </p:spPr>
        <p:txBody>
          <a:bodyPr/>
          <a:lstStyle>
            <a:lvl1pPr>
              <a:defRPr/>
            </a:lvl1pPr>
          </a:lstStyle>
          <a:p>
            <a:pPr>
              <a:defRPr/>
            </a:pPr>
            <a:fld id="{E8CDD953-88E2-45ED-B31A-23CBB80C97A8}" type="slidenum">
              <a:rPr lang="en-US" altLang="zh-CN"/>
              <a:pPr>
                <a:defRPr/>
              </a:pPr>
              <a:t>‹#›</a:t>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3AC7D6DB-BD25-4F1C-A40D-1EDE2C2044CB}" type="slidenum">
              <a:rPr lang="en-US" altLang="zh-CN"/>
              <a:pPr>
                <a:defRPr/>
              </a:pPr>
              <a:t>‹#›</a:t>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26979"/>
          <p:cNvSpPr>
            <a:spLocks noGrp="1"/>
          </p:cNvSpPr>
          <p:nvPr>
            <p:ph type="dt" sz="half" idx="10"/>
          </p:nvPr>
        </p:nvSpPr>
        <p:spPr>
          <a:ln/>
        </p:spPr>
        <p:txBody>
          <a:bodyPr/>
          <a:lstStyle>
            <a:lvl1pPr>
              <a:defRPr/>
            </a:lvl1pPr>
          </a:lstStyle>
          <a:p>
            <a:pPr>
              <a:defRPr/>
            </a:pPr>
            <a:endParaRPr lang="zh-CN" altLang="en-US"/>
          </a:p>
        </p:txBody>
      </p:sp>
      <p:sp>
        <p:nvSpPr>
          <p:cNvPr id="8" name="页脚占位符 126980"/>
          <p:cNvSpPr>
            <a:spLocks noGrp="1"/>
          </p:cNvSpPr>
          <p:nvPr>
            <p:ph type="ftr" sz="quarter" idx="11"/>
          </p:nvPr>
        </p:nvSpPr>
        <p:spPr>
          <a:ln/>
        </p:spPr>
        <p:txBody>
          <a:bodyPr/>
          <a:lstStyle>
            <a:lvl1pPr>
              <a:defRPr/>
            </a:lvl1pPr>
          </a:lstStyle>
          <a:p>
            <a:pPr>
              <a:defRPr/>
            </a:pPr>
            <a:endParaRPr lang="zh-CN"/>
          </a:p>
        </p:txBody>
      </p:sp>
      <p:sp>
        <p:nvSpPr>
          <p:cNvPr id="9" name="灯片编号占位符 126981"/>
          <p:cNvSpPr>
            <a:spLocks noGrp="1"/>
          </p:cNvSpPr>
          <p:nvPr>
            <p:ph type="sldNum" sz="quarter" idx="12"/>
          </p:nvPr>
        </p:nvSpPr>
        <p:spPr>
          <a:ln/>
        </p:spPr>
        <p:txBody>
          <a:bodyPr/>
          <a:lstStyle>
            <a:lvl1pPr>
              <a:defRPr/>
            </a:lvl1pPr>
          </a:lstStyle>
          <a:p>
            <a:pPr>
              <a:defRPr/>
            </a:pPr>
            <a:fld id="{1A058B6C-0268-4C09-8676-4C67E6396E05}" type="slidenum">
              <a:rPr lang="en-US" altLang="zh-CN"/>
              <a:pPr>
                <a:defRPr/>
              </a:pPr>
              <a:t>‹#›</a:t>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26979"/>
          <p:cNvSpPr>
            <a:spLocks noGrp="1"/>
          </p:cNvSpPr>
          <p:nvPr>
            <p:ph type="dt" sz="half" idx="10"/>
          </p:nvPr>
        </p:nvSpPr>
        <p:spPr>
          <a:ln/>
        </p:spPr>
        <p:txBody>
          <a:bodyPr/>
          <a:lstStyle>
            <a:lvl1pPr>
              <a:defRPr/>
            </a:lvl1pPr>
          </a:lstStyle>
          <a:p>
            <a:pPr>
              <a:defRPr/>
            </a:pPr>
            <a:endParaRPr lang="zh-CN" altLang="en-US"/>
          </a:p>
        </p:txBody>
      </p:sp>
      <p:sp>
        <p:nvSpPr>
          <p:cNvPr id="4" name="页脚占位符 126980"/>
          <p:cNvSpPr>
            <a:spLocks noGrp="1"/>
          </p:cNvSpPr>
          <p:nvPr>
            <p:ph type="ftr" sz="quarter" idx="11"/>
          </p:nvPr>
        </p:nvSpPr>
        <p:spPr>
          <a:ln/>
        </p:spPr>
        <p:txBody>
          <a:bodyPr/>
          <a:lstStyle>
            <a:lvl1pPr>
              <a:defRPr/>
            </a:lvl1pPr>
          </a:lstStyle>
          <a:p>
            <a:pPr>
              <a:defRPr/>
            </a:pPr>
            <a:endParaRPr lang="zh-CN"/>
          </a:p>
        </p:txBody>
      </p:sp>
      <p:sp>
        <p:nvSpPr>
          <p:cNvPr id="5" name="灯片编号占位符 126981"/>
          <p:cNvSpPr>
            <a:spLocks noGrp="1"/>
          </p:cNvSpPr>
          <p:nvPr>
            <p:ph type="sldNum" sz="quarter" idx="12"/>
          </p:nvPr>
        </p:nvSpPr>
        <p:spPr>
          <a:ln/>
        </p:spPr>
        <p:txBody>
          <a:bodyPr/>
          <a:lstStyle>
            <a:lvl1pPr>
              <a:defRPr/>
            </a:lvl1pPr>
          </a:lstStyle>
          <a:p>
            <a:pPr>
              <a:defRPr/>
            </a:pPr>
            <a:fld id="{98F0CCAD-5F41-4BED-8173-97B77C5FA0FB}" type="slidenum">
              <a:rPr lang="en-US" altLang="zh-CN"/>
              <a:pPr>
                <a:defRPr/>
              </a:pPr>
              <a:t>‹#›</a:t>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26979"/>
          <p:cNvSpPr>
            <a:spLocks noGrp="1"/>
          </p:cNvSpPr>
          <p:nvPr>
            <p:ph type="dt" sz="half" idx="10"/>
          </p:nvPr>
        </p:nvSpPr>
        <p:spPr>
          <a:ln/>
        </p:spPr>
        <p:txBody>
          <a:bodyPr/>
          <a:lstStyle>
            <a:lvl1pPr>
              <a:defRPr/>
            </a:lvl1pPr>
          </a:lstStyle>
          <a:p>
            <a:pPr>
              <a:defRPr/>
            </a:pPr>
            <a:endParaRPr lang="zh-CN" altLang="en-US"/>
          </a:p>
        </p:txBody>
      </p:sp>
      <p:sp>
        <p:nvSpPr>
          <p:cNvPr id="3" name="页脚占位符 126980"/>
          <p:cNvSpPr>
            <a:spLocks noGrp="1"/>
          </p:cNvSpPr>
          <p:nvPr>
            <p:ph type="ftr" sz="quarter" idx="11"/>
          </p:nvPr>
        </p:nvSpPr>
        <p:spPr>
          <a:ln/>
        </p:spPr>
        <p:txBody>
          <a:bodyPr/>
          <a:lstStyle>
            <a:lvl1pPr>
              <a:defRPr/>
            </a:lvl1pPr>
          </a:lstStyle>
          <a:p>
            <a:pPr>
              <a:defRPr/>
            </a:pPr>
            <a:endParaRPr lang="zh-CN"/>
          </a:p>
        </p:txBody>
      </p:sp>
      <p:sp>
        <p:nvSpPr>
          <p:cNvPr id="4" name="灯片编号占位符 126981"/>
          <p:cNvSpPr>
            <a:spLocks noGrp="1"/>
          </p:cNvSpPr>
          <p:nvPr>
            <p:ph type="sldNum" sz="quarter" idx="12"/>
          </p:nvPr>
        </p:nvSpPr>
        <p:spPr>
          <a:ln/>
        </p:spPr>
        <p:txBody>
          <a:bodyPr/>
          <a:lstStyle>
            <a:lvl1pPr>
              <a:defRPr/>
            </a:lvl1pPr>
          </a:lstStyle>
          <a:p>
            <a:pPr>
              <a:defRPr/>
            </a:pPr>
            <a:fld id="{E4553128-77BC-4FF8-808E-B7A813C52AA8}" type="slidenum">
              <a:rPr lang="en-US" altLang="zh-CN"/>
              <a:pPr>
                <a:defRPr/>
              </a:pPr>
              <a:t>‹#›</a:t>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4845CDFC-8F3F-4EEF-9BE9-DA0AB3771B32}" type="slidenum">
              <a:rPr lang="en-US" altLang="zh-CN"/>
              <a:pPr>
                <a:defRPr/>
              </a:pPr>
              <a:t>‹#›</a:t>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126979"/>
          <p:cNvSpPr>
            <a:spLocks noGrp="1"/>
          </p:cNvSpPr>
          <p:nvPr>
            <p:ph type="dt" sz="half" idx="10"/>
          </p:nvPr>
        </p:nvSpPr>
        <p:spPr>
          <a:ln/>
        </p:spPr>
        <p:txBody>
          <a:bodyPr/>
          <a:lstStyle>
            <a:lvl1pPr>
              <a:defRPr/>
            </a:lvl1pPr>
          </a:lstStyle>
          <a:p>
            <a:pPr>
              <a:defRPr/>
            </a:pPr>
            <a:endParaRPr lang="zh-CN" altLang="en-US"/>
          </a:p>
        </p:txBody>
      </p:sp>
      <p:sp>
        <p:nvSpPr>
          <p:cNvPr id="6" name="页脚占位符 126980"/>
          <p:cNvSpPr>
            <a:spLocks noGrp="1"/>
          </p:cNvSpPr>
          <p:nvPr>
            <p:ph type="ftr" sz="quarter" idx="11"/>
          </p:nvPr>
        </p:nvSpPr>
        <p:spPr>
          <a:ln/>
        </p:spPr>
        <p:txBody>
          <a:bodyPr/>
          <a:lstStyle>
            <a:lvl1pPr>
              <a:defRPr/>
            </a:lvl1pPr>
          </a:lstStyle>
          <a:p>
            <a:pPr>
              <a:defRPr/>
            </a:pPr>
            <a:endParaRPr lang="zh-CN"/>
          </a:p>
        </p:txBody>
      </p:sp>
      <p:sp>
        <p:nvSpPr>
          <p:cNvPr id="7" name="灯片编号占位符 126981"/>
          <p:cNvSpPr>
            <a:spLocks noGrp="1"/>
          </p:cNvSpPr>
          <p:nvPr>
            <p:ph type="sldNum" sz="quarter" idx="12"/>
          </p:nvPr>
        </p:nvSpPr>
        <p:spPr>
          <a:ln/>
        </p:spPr>
        <p:txBody>
          <a:bodyPr/>
          <a:lstStyle>
            <a:lvl1pPr>
              <a:defRPr/>
            </a:lvl1pPr>
          </a:lstStyle>
          <a:p>
            <a:pPr>
              <a:defRPr/>
            </a:pPr>
            <a:fld id="{69621375-72F7-44A3-ABB3-AC22FC786F6F}" type="slidenum">
              <a:rPr lang="en-US" altLang="zh-CN"/>
              <a:pPr>
                <a:defRPr/>
              </a:pPr>
              <a:t>‹#›</a:t>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标题 126977"/>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26978"/>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6980" name="日期占位符 126979"/>
          <p:cNvSpPr>
            <a:spLocks noGrp="1"/>
          </p:cNvSpPr>
          <p:nvPr>
            <p:ph type="dt" sz="half" idx="2"/>
          </p:nvPr>
        </p:nvSpPr>
        <p:spPr>
          <a:xfrm>
            <a:off x="457200" y="6245225"/>
            <a:ext cx="2133600" cy="476250"/>
          </a:xfrm>
          <a:prstGeom prst="rect">
            <a:avLst/>
          </a:prstGeom>
          <a:noFill/>
          <a:ln w="9525">
            <a:noFill/>
          </a:ln>
        </p:spPr>
        <p:txBody>
          <a:bodyPr/>
          <a:lstStyle>
            <a:lvl1pPr>
              <a:defRPr sz="1400">
                <a:latin typeface="Arial" panose="020B0604020202020204" pitchFamily="34" charset="0"/>
                <a:ea typeface="宋体" panose="02010600030101010101" pitchFamily="2" charset="-122"/>
              </a:defRPr>
            </a:lvl1pPr>
          </a:lstStyle>
          <a:p>
            <a:pPr>
              <a:defRPr/>
            </a:pPr>
            <a:endParaRPr lang="zh-CN" altLang="en-US"/>
          </a:p>
        </p:txBody>
      </p:sp>
      <p:sp>
        <p:nvSpPr>
          <p:cNvPr id="126981" name="页脚占位符 12698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ea typeface="宋体" panose="02010600030101010101" pitchFamily="2" charset="-122"/>
              </a:defRPr>
            </a:lvl1pPr>
          </a:lstStyle>
          <a:p>
            <a:pPr>
              <a:defRPr/>
            </a:pPr>
            <a:endParaRPr lang="zh-CN"/>
          </a:p>
        </p:txBody>
      </p:sp>
      <p:sp>
        <p:nvSpPr>
          <p:cNvPr id="126982" name="灯片编号占位符 126981"/>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ea typeface="宋体" panose="02010600030101010101" pitchFamily="2" charset="-122"/>
              </a:defRPr>
            </a:lvl1pPr>
          </a:lstStyle>
          <a:p>
            <a:pPr>
              <a:defRPr/>
            </a:pPr>
            <a:fld id="{50FABA58-0252-409C-9D28-F7613920101A}" type="slidenum">
              <a:rPr lang="en-US" altLang="zh-CN"/>
              <a:pPr>
                <a:defRPr/>
              </a:pPr>
              <a:t>‹#›</a:t>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rtl="0" eaLnBrk="0" fontAlgn="base" hangingPunct="0">
        <a:spcBef>
          <a:spcPct val="0"/>
        </a:spcBef>
        <a:spcAft>
          <a:spcPct val="0"/>
        </a:spcAft>
        <a:buClr>
          <a:srgbClr val="000000"/>
        </a:buClr>
        <a:defRPr sz="4400" kern="1200">
          <a:solidFill>
            <a:schemeClr val="tx2"/>
          </a:solidFill>
          <a:latin typeface="+mj-lt"/>
          <a:ea typeface="+mj-ea"/>
          <a:cs typeface="+mj-cs"/>
        </a:defRPr>
      </a:lvl1pPr>
      <a:lvl2pPr algn="ctr" rtl="0" eaLnBrk="0" fontAlgn="base" hangingPunct="0">
        <a:spcBef>
          <a:spcPct val="0"/>
        </a:spcBef>
        <a:spcAft>
          <a:spcPct val="0"/>
        </a:spcAft>
        <a:buClr>
          <a:srgbClr val="000000"/>
        </a:buClr>
        <a:defRPr sz="4400">
          <a:solidFill>
            <a:schemeClr val="tx2"/>
          </a:solidFill>
          <a:latin typeface="Arial" charset="0"/>
          <a:ea typeface="宋体" charset="-122"/>
        </a:defRPr>
      </a:lvl2pPr>
      <a:lvl3pPr algn="ctr" rtl="0" eaLnBrk="0" fontAlgn="base" hangingPunct="0">
        <a:spcBef>
          <a:spcPct val="0"/>
        </a:spcBef>
        <a:spcAft>
          <a:spcPct val="0"/>
        </a:spcAft>
        <a:buClr>
          <a:srgbClr val="000000"/>
        </a:buClr>
        <a:defRPr sz="4400">
          <a:solidFill>
            <a:schemeClr val="tx2"/>
          </a:solidFill>
          <a:latin typeface="Arial" charset="0"/>
          <a:ea typeface="宋体" charset="-122"/>
        </a:defRPr>
      </a:lvl3pPr>
      <a:lvl4pPr algn="ctr" rtl="0" eaLnBrk="0" fontAlgn="base" hangingPunct="0">
        <a:spcBef>
          <a:spcPct val="0"/>
        </a:spcBef>
        <a:spcAft>
          <a:spcPct val="0"/>
        </a:spcAft>
        <a:buClr>
          <a:srgbClr val="000000"/>
        </a:buClr>
        <a:defRPr sz="4400">
          <a:solidFill>
            <a:schemeClr val="tx2"/>
          </a:solidFill>
          <a:latin typeface="Arial" charset="0"/>
          <a:ea typeface="宋体" charset="-122"/>
        </a:defRPr>
      </a:lvl4pPr>
      <a:lvl5pPr algn="ctr" rtl="0" eaLnBrk="0" fontAlgn="base" hangingPunct="0">
        <a:spcBef>
          <a:spcPct val="0"/>
        </a:spcBef>
        <a:spcAft>
          <a:spcPct val="0"/>
        </a:spcAft>
        <a:buClr>
          <a:srgbClr val="000000"/>
        </a:buClr>
        <a:defRPr sz="4400">
          <a:solidFill>
            <a:schemeClr val="tx2"/>
          </a:solidFill>
          <a:latin typeface="Arial" charset="0"/>
          <a:ea typeface="宋体" charset="-122"/>
        </a:defRPr>
      </a:lvl5pPr>
      <a:lvl6pPr marL="457200" algn="ctr" rtl="0" fontAlgn="base">
        <a:spcBef>
          <a:spcPct val="0"/>
        </a:spcBef>
        <a:spcAft>
          <a:spcPct val="0"/>
        </a:spcAft>
        <a:buClr>
          <a:srgbClr val="000000"/>
        </a:buClr>
        <a:defRPr sz="4400">
          <a:solidFill>
            <a:schemeClr val="tx2"/>
          </a:solidFill>
          <a:latin typeface="Arial" charset="0"/>
          <a:ea typeface="宋体" charset="-122"/>
        </a:defRPr>
      </a:lvl6pPr>
      <a:lvl7pPr marL="914400" algn="ctr" rtl="0" fontAlgn="base">
        <a:spcBef>
          <a:spcPct val="0"/>
        </a:spcBef>
        <a:spcAft>
          <a:spcPct val="0"/>
        </a:spcAft>
        <a:buClr>
          <a:srgbClr val="000000"/>
        </a:buClr>
        <a:defRPr sz="4400">
          <a:solidFill>
            <a:schemeClr val="tx2"/>
          </a:solidFill>
          <a:latin typeface="Arial" charset="0"/>
          <a:ea typeface="宋体" charset="-122"/>
        </a:defRPr>
      </a:lvl7pPr>
      <a:lvl8pPr marL="1371600" algn="ctr" rtl="0" fontAlgn="base">
        <a:spcBef>
          <a:spcPct val="0"/>
        </a:spcBef>
        <a:spcAft>
          <a:spcPct val="0"/>
        </a:spcAft>
        <a:buClr>
          <a:srgbClr val="000000"/>
        </a:buClr>
        <a:defRPr sz="4400">
          <a:solidFill>
            <a:schemeClr val="tx2"/>
          </a:solidFill>
          <a:latin typeface="Arial" charset="0"/>
          <a:ea typeface="宋体" charset="-122"/>
        </a:defRPr>
      </a:lvl8pPr>
      <a:lvl9pPr marL="1828800" algn="ctr" rtl="0" fontAlgn="base">
        <a:spcBef>
          <a:spcPct val="0"/>
        </a:spcBef>
        <a:spcAft>
          <a:spcPct val="0"/>
        </a:spcAft>
        <a:buClr>
          <a:srgbClr val="000000"/>
        </a:buClr>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图片 73729" descr="奥斯维辛集中营大门"/>
          <p:cNvPicPr>
            <a:picLocks noChangeAspect="1"/>
          </p:cNvPicPr>
          <p:nvPr/>
        </p:nvPicPr>
        <p:blipFill>
          <a:blip r:embed="rId2"/>
          <a:srcRect/>
          <a:stretch>
            <a:fillRect/>
          </a:stretch>
        </p:blipFill>
        <p:spPr bwMode="auto">
          <a:xfrm>
            <a:off x="0" y="1773238"/>
            <a:ext cx="9144000" cy="5084762"/>
          </a:xfrm>
          <a:prstGeom prst="rect">
            <a:avLst/>
          </a:prstGeom>
          <a:noFill/>
          <a:ln w="9525">
            <a:noFill/>
            <a:miter lim="800000"/>
            <a:headEnd/>
            <a:tailEnd/>
          </a:ln>
        </p:spPr>
      </p:pic>
      <p:sp>
        <p:nvSpPr>
          <p:cNvPr id="17410" name="文本框 73730"/>
          <p:cNvSpPr txBox="1">
            <a:spLocks noChangeArrowheads="1"/>
          </p:cNvSpPr>
          <p:nvPr/>
        </p:nvSpPr>
        <p:spPr bwMode="auto">
          <a:xfrm>
            <a:off x="827088" y="333375"/>
            <a:ext cx="7705725" cy="366713"/>
          </a:xfrm>
          <a:prstGeom prst="rect">
            <a:avLst/>
          </a:prstGeom>
          <a:noFill/>
          <a:ln w="9525">
            <a:noFill/>
            <a:miter lim="800000"/>
            <a:headEnd/>
            <a:tailEnd/>
          </a:ln>
        </p:spPr>
        <p:txBody>
          <a:bodyPr>
            <a:spAutoFit/>
          </a:bodyPr>
          <a:lstStyle/>
          <a:p>
            <a:pPr>
              <a:spcBef>
                <a:spcPct val="50000"/>
              </a:spcBef>
            </a:pPr>
            <a:endParaRPr lang="zh-CN" altLang="en-US"/>
          </a:p>
        </p:txBody>
      </p:sp>
      <p:sp>
        <p:nvSpPr>
          <p:cNvPr id="73732" name="文本框 73731"/>
          <p:cNvSpPr txBox="1"/>
          <p:nvPr/>
        </p:nvSpPr>
        <p:spPr>
          <a:xfrm>
            <a:off x="0" y="333375"/>
            <a:ext cx="9144000" cy="914400"/>
          </a:xfrm>
          <a:prstGeom prst="rect">
            <a:avLst/>
          </a:prstGeom>
          <a:noFill/>
          <a:ln w="9525">
            <a:noFill/>
          </a:ln>
        </p:spPr>
        <p:txBody>
          <a:bodyPr>
            <a:spAutoFit/>
          </a:bodyPr>
          <a:lstStyle/>
          <a:p>
            <a:pPr algn="ctr">
              <a:spcBef>
                <a:spcPct val="50000"/>
              </a:spcBef>
              <a:defRPr/>
            </a:pPr>
            <a:r>
              <a:rPr lang="zh-CN" altLang="en-US" sz="5400" b="1">
                <a:effectLst>
                  <a:outerShdw blurRad="38100" dist="38100" dir="2700000" algn="tl">
                    <a:srgbClr val="C0C0C0"/>
                  </a:outerShdw>
                </a:effectLst>
                <a:ea typeface="楷体_GB2312" pitchFamily="49" charset="-122"/>
              </a:rPr>
              <a:t>奥斯维辛没有什么新闻</a:t>
            </a:r>
          </a:p>
        </p:txBody>
      </p:sp>
      <p:sp>
        <p:nvSpPr>
          <p:cNvPr id="17412" name="文本框 73732"/>
          <p:cNvSpPr txBox="1">
            <a:spLocks noChangeArrowheads="1"/>
          </p:cNvSpPr>
          <p:nvPr/>
        </p:nvSpPr>
        <p:spPr bwMode="auto">
          <a:xfrm>
            <a:off x="5940425" y="1196975"/>
            <a:ext cx="2843213" cy="519113"/>
          </a:xfrm>
          <a:prstGeom prst="rect">
            <a:avLst/>
          </a:prstGeom>
          <a:noFill/>
          <a:ln w="9525">
            <a:noFill/>
            <a:miter lim="800000"/>
            <a:headEnd/>
            <a:tailEnd/>
          </a:ln>
        </p:spPr>
        <p:txBody>
          <a:bodyPr>
            <a:spAutoFit/>
          </a:bodyPr>
          <a:lstStyle/>
          <a:p>
            <a:pPr algn="ctr">
              <a:spcBef>
                <a:spcPct val="50000"/>
              </a:spcBef>
            </a:pPr>
            <a:r>
              <a:rPr lang="zh-CN" altLang="en-US" sz="2800" b="1">
                <a:solidFill>
                  <a:schemeClr val="bg1"/>
                </a:solidFill>
                <a:ea typeface="华文行楷"/>
                <a:cs typeface="华文行楷"/>
              </a:rPr>
              <a:t>（美）罗森塔尔</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80897" descr="焚尸炉2"/>
          <p:cNvPicPr>
            <a:picLocks noChangeAspect="1"/>
          </p:cNvPicPr>
          <p:nvPr/>
        </p:nvPicPr>
        <p:blipFill>
          <a:blip r:embed="rId2"/>
          <a:srcRect/>
          <a:stretch>
            <a:fillRect/>
          </a:stretch>
        </p:blipFill>
        <p:spPr bwMode="auto">
          <a:xfrm>
            <a:off x="179388" y="188913"/>
            <a:ext cx="5616575" cy="6048375"/>
          </a:xfrm>
          <a:prstGeom prst="rect">
            <a:avLst/>
          </a:prstGeom>
          <a:noFill/>
          <a:ln w="9525">
            <a:noFill/>
            <a:miter lim="800000"/>
            <a:headEnd/>
            <a:tailEnd/>
          </a:ln>
        </p:spPr>
      </p:pic>
      <p:sp>
        <p:nvSpPr>
          <p:cNvPr id="26626" name="文本框 80898"/>
          <p:cNvSpPr txBox="1">
            <a:spLocks noChangeArrowheads="1"/>
          </p:cNvSpPr>
          <p:nvPr/>
        </p:nvSpPr>
        <p:spPr bwMode="auto">
          <a:xfrm>
            <a:off x="5797550" y="1095375"/>
            <a:ext cx="2960688" cy="3748088"/>
          </a:xfrm>
          <a:prstGeom prst="rect">
            <a:avLst/>
          </a:prstGeom>
          <a:noFill/>
          <a:ln w="9525">
            <a:noFill/>
            <a:miter lim="800000"/>
            <a:headEnd/>
            <a:tailEnd/>
          </a:ln>
        </p:spPr>
        <p:txBody>
          <a:bodyPr>
            <a:spAutoFit/>
          </a:bodyPr>
          <a:lstStyle/>
          <a:p>
            <a:pPr>
              <a:spcBef>
                <a:spcPct val="50000"/>
              </a:spcBef>
            </a:pPr>
            <a:r>
              <a:rPr lang="en-US" altLang="zh-CN" sz="3200" b="1">
                <a:latin typeface="黑体" pitchFamily="49" charset="-122"/>
                <a:ea typeface="黑体" pitchFamily="49" charset="-122"/>
              </a:rPr>
              <a:t>“…</a:t>
            </a:r>
            <a:r>
              <a:rPr lang="zh-CN" altLang="en-US" sz="3200" b="1">
                <a:latin typeface="黑体" pitchFamily="49" charset="-122"/>
                <a:ea typeface="黑体" pitchFamily="49" charset="-122"/>
              </a:rPr>
              <a:t>人们对他说，这是‘小的’，还有一个更大的。</a:t>
            </a:r>
            <a:r>
              <a:rPr lang="en-US" altLang="zh-CN" sz="3200" b="1">
                <a:latin typeface="黑体" pitchFamily="49" charset="-122"/>
                <a:ea typeface="黑体" pitchFamily="49" charset="-122"/>
              </a:rPr>
              <a:t>…”</a:t>
            </a:r>
          </a:p>
          <a:p>
            <a:pPr>
              <a:spcBef>
                <a:spcPct val="50000"/>
              </a:spcBef>
            </a:pPr>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奥斯维辛没有什么新闻</a:t>
            </a:r>
            <a:r>
              <a:rPr lang="en-US" altLang="zh-CN" sz="3200" b="1">
                <a:latin typeface="黑体" pitchFamily="49" charset="-122"/>
                <a:ea typeface="黑体" pitchFamily="49" charset="-122"/>
              </a:rPr>
              <a: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标题 81921"/>
          <p:cNvSpPr>
            <a:spLocks noGrp="1"/>
          </p:cNvSpPr>
          <p:nvPr>
            <p:ph type="title"/>
          </p:nvPr>
        </p:nvSpPr>
        <p:spPr>
          <a:xfrm>
            <a:off x="234950" y="571500"/>
            <a:ext cx="4648200" cy="1143000"/>
          </a:xfrm>
        </p:spPr>
        <p:txBody>
          <a:bodyPr/>
          <a:lstStyle/>
          <a:p>
            <a:pPr algn="l" eaLnBrk="1" hangingPunct="1"/>
            <a:r>
              <a:rPr lang="zh-CN" altLang="en-US" sz="2800" b="1" smtClean="0">
                <a:solidFill>
                  <a:schemeClr val="tx1"/>
                </a:solidFill>
                <a:latin typeface="Arial Unicode MS"/>
                <a:ea typeface="黑体" pitchFamily="49" charset="-122"/>
              </a:rPr>
              <a:t>在奥斯维辛集中营被用来</a:t>
            </a:r>
            <a:br>
              <a:rPr lang="zh-CN" altLang="en-US" sz="2800" b="1" smtClean="0">
                <a:solidFill>
                  <a:schemeClr val="tx1"/>
                </a:solidFill>
                <a:latin typeface="Arial Unicode MS"/>
                <a:ea typeface="黑体" pitchFamily="49" charset="-122"/>
              </a:rPr>
            </a:br>
            <a:r>
              <a:rPr lang="zh-CN" altLang="en-US" sz="2800" b="1" smtClean="0">
                <a:solidFill>
                  <a:schemeClr val="tx1"/>
                </a:solidFill>
                <a:latin typeface="Arial Unicode MS"/>
                <a:ea typeface="黑体" pitchFamily="49" charset="-122"/>
              </a:rPr>
              <a:t>做医学实验的犹太儿童</a:t>
            </a:r>
            <a:br>
              <a:rPr lang="zh-CN" altLang="en-US" sz="2800" b="1" smtClean="0">
                <a:solidFill>
                  <a:schemeClr val="tx1"/>
                </a:solidFill>
                <a:latin typeface="Arial Unicode MS"/>
                <a:ea typeface="黑体" pitchFamily="49" charset="-122"/>
              </a:rPr>
            </a:br>
            <a:endParaRPr lang="zh-CN" altLang="en-US" sz="2800" b="1" smtClean="0">
              <a:solidFill>
                <a:schemeClr val="tx1"/>
              </a:solidFill>
              <a:latin typeface="Arial Unicode MS"/>
              <a:ea typeface="黑体" pitchFamily="49" charset="-122"/>
            </a:endParaRPr>
          </a:p>
        </p:txBody>
      </p:sp>
      <p:pic>
        <p:nvPicPr>
          <p:cNvPr id="27650" name="联机映像占位符 81923" descr="F2005012621563700000"/>
          <p:cNvPicPr>
            <a:picLocks noGrp="1" noChangeAspect="1"/>
          </p:cNvPicPr>
          <p:nvPr>
            <p:ph type="clipArt" sz="half" idx="1"/>
          </p:nvPr>
        </p:nvPicPr>
        <p:blipFill>
          <a:blip r:embed="rId2"/>
          <a:srcRect/>
          <a:stretch>
            <a:fillRect/>
          </a:stretch>
        </p:blipFill>
        <p:spPr>
          <a:xfrm>
            <a:off x="457200" y="1600200"/>
            <a:ext cx="4033838" cy="4525963"/>
          </a:xfrm>
        </p:spPr>
      </p:pic>
      <p:pic>
        <p:nvPicPr>
          <p:cNvPr id="27651" name="图片 81924" descr="F2005012621552800000"/>
          <p:cNvPicPr>
            <a:picLocks noChangeAspect="1"/>
          </p:cNvPicPr>
          <p:nvPr/>
        </p:nvPicPr>
        <p:blipFill>
          <a:blip r:embed="rId3"/>
          <a:srcRect/>
          <a:stretch>
            <a:fillRect/>
          </a:stretch>
        </p:blipFill>
        <p:spPr bwMode="auto">
          <a:xfrm>
            <a:off x="4648200" y="1752600"/>
            <a:ext cx="3771900" cy="4191000"/>
          </a:xfrm>
          <a:prstGeom prst="rect">
            <a:avLst/>
          </a:prstGeom>
          <a:noFill/>
          <a:ln w="9525">
            <a:noFill/>
            <a:miter lim="800000"/>
            <a:headEnd/>
            <a:tailEnd/>
          </a:ln>
        </p:spPr>
      </p:pic>
      <p:sp>
        <p:nvSpPr>
          <p:cNvPr id="27652" name="文本框 81925"/>
          <p:cNvSpPr txBox="1">
            <a:spLocks noChangeArrowheads="1"/>
          </p:cNvSpPr>
          <p:nvPr/>
        </p:nvSpPr>
        <p:spPr bwMode="auto">
          <a:xfrm>
            <a:off x="4648200" y="269875"/>
            <a:ext cx="3886200" cy="2014538"/>
          </a:xfrm>
          <a:prstGeom prst="rect">
            <a:avLst/>
          </a:prstGeom>
          <a:noFill/>
          <a:ln w="9525">
            <a:noFill/>
            <a:miter lim="800000"/>
            <a:headEnd/>
            <a:tailEnd/>
          </a:ln>
        </p:spPr>
        <p:txBody>
          <a:bodyPr>
            <a:spAutoFit/>
          </a:bodyPr>
          <a:lstStyle/>
          <a:p>
            <a:pPr algn="just">
              <a:spcBef>
                <a:spcPct val="50000"/>
              </a:spcBef>
              <a:buClr>
                <a:srgbClr val="000000"/>
              </a:buClr>
            </a:pPr>
            <a:r>
              <a:rPr lang="zh-CN" altLang="en-US" sz="2800" b="1">
                <a:latin typeface="Arial Unicode MS"/>
                <a:ea typeface="黑体" pitchFamily="49" charset="-122"/>
              </a:rPr>
              <a:t>犹太人在被送进杀人中心之前，正在最后一站的等待。</a:t>
            </a:r>
          </a:p>
          <a:p>
            <a:pPr algn="just">
              <a:spcBef>
                <a:spcPct val="50000"/>
              </a:spcBef>
              <a:buClr>
                <a:srgbClr val="000000"/>
              </a:buClr>
            </a:pPr>
            <a:endParaRPr lang="zh-CN" altLang="en-US" sz="2800" b="1">
              <a:latin typeface="Arial Unicode MS"/>
              <a:ea typeface="黑体"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3" name="内容占位符 82945" descr="毒气室中等死的男人们"/>
          <p:cNvPicPr>
            <a:picLocks noGrp="1" noChangeAspect="1"/>
          </p:cNvPicPr>
          <p:nvPr>
            <p:ph/>
          </p:nvPr>
        </p:nvPicPr>
        <p:blipFill>
          <a:blip r:embed="rId2"/>
          <a:srcRect/>
          <a:stretch>
            <a:fillRect/>
          </a:stretch>
        </p:blipFill>
        <p:spPr>
          <a:xfrm>
            <a:off x="1331913" y="1268413"/>
            <a:ext cx="6264275" cy="5040312"/>
          </a:xfrm>
        </p:spPr>
      </p:pic>
      <p:sp>
        <p:nvSpPr>
          <p:cNvPr id="28674" name="文本框 82946"/>
          <p:cNvSpPr txBox="1">
            <a:spLocks noChangeArrowheads="1"/>
          </p:cNvSpPr>
          <p:nvPr/>
        </p:nvSpPr>
        <p:spPr bwMode="auto">
          <a:xfrm>
            <a:off x="2411413" y="404813"/>
            <a:ext cx="3744912" cy="519112"/>
          </a:xfrm>
          <a:prstGeom prst="rect">
            <a:avLst/>
          </a:prstGeom>
          <a:noFill/>
          <a:ln w="9525">
            <a:noFill/>
            <a:miter lim="800000"/>
            <a:headEnd/>
            <a:tailEnd/>
          </a:ln>
        </p:spPr>
        <p:txBody>
          <a:bodyPr>
            <a:spAutoFit/>
          </a:bodyPr>
          <a:lstStyle/>
          <a:p>
            <a:pPr>
              <a:spcBef>
                <a:spcPct val="50000"/>
              </a:spcBef>
            </a:pPr>
            <a:r>
              <a:rPr lang="zh-CN" altLang="en-US" sz="2800" b="1">
                <a:ea typeface="黑体" pitchFamily="49" charset="-122"/>
              </a:rPr>
              <a:t>毒气室中等死的囚犯</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7" name="内容占位符 83970" descr="F2005012622445800000"/>
          <p:cNvPicPr>
            <a:picLocks noGrp="1" noChangeAspect="1"/>
          </p:cNvPicPr>
          <p:nvPr>
            <p:ph sz="half" idx="1"/>
          </p:nvPr>
        </p:nvPicPr>
        <p:blipFill>
          <a:blip r:embed="rId2"/>
          <a:srcRect/>
          <a:stretch>
            <a:fillRect/>
          </a:stretch>
        </p:blipFill>
        <p:spPr>
          <a:xfrm>
            <a:off x="690563" y="1827213"/>
            <a:ext cx="3594100" cy="4386262"/>
          </a:xfrm>
        </p:spPr>
      </p:pic>
      <p:pic>
        <p:nvPicPr>
          <p:cNvPr id="29698" name="图片 83971" descr="F2005012622462300000"/>
          <p:cNvPicPr>
            <a:picLocks noChangeAspect="1"/>
          </p:cNvPicPr>
          <p:nvPr/>
        </p:nvPicPr>
        <p:blipFill>
          <a:blip r:embed="rId3"/>
          <a:srcRect/>
          <a:stretch>
            <a:fillRect/>
          </a:stretch>
        </p:blipFill>
        <p:spPr bwMode="auto">
          <a:xfrm>
            <a:off x="4708525" y="1778000"/>
            <a:ext cx="3810000" cy="4435475"/>
          </a:xfrm>
          <a:prstGeom prst="rect">
            <a:avLst/>
          </a:prstGeom>
          <a:noFill/>
          <a:ln w="9525">
            <a:noFill/>
            <a:miter lim="800000"/>
            <a:headEnd/>
            <a:tailEnd/>
          </a:ln>
        </p:spPr>
      </p:pic>
      <p:sp>
        <p:nvSpPr>
          <p:cNvPr id="29699" name="文本框 83972"/>
          <p:cNvSpPr txBox="1">
            <a:spLocks noChangeArrowheads="1"/>
          </p:cNvSpPr>
          <p:nvPr/>
        </p:nvSpPr>
        <p:spPr bwMode="auto">
          <a:xfrm>
            <a:off x="371475" y="457200"/>
            <a:ext cx="4233863" cy="1736725"/>
          </a:xfrm>
          <a:prstGeom prst="rect">
            <a:avLst/>
          </a:prstGeom>
          <a:noFill/>
          <a:ln w="9525">
            <a:noFill/>
            <a:miter lim="800000"/>
            <a:headEnd/>
            <a:tailEnd/>
          </a:ln>
        </p:spPr>
        <p:txBody>
          <a:bodyPr>
            <a:spAutoFit/>
          </a:bodyPr>
          <a:lstStyle/>
          <a:p>
            <a:pPr>
              <a:spcBef>
                <a:spcPct val="50000"/>
              </a:spcBef>
              <a:buClr>
                <a:srgbClr val="000000"/>
              </a:buClr>
            </a:pPr>
            <a:r>
              <a:rPr lang="en-US" altLang="zh-CN" sz="2400" b="1">
                <a:latin typeface="黑体" pitchFamily="49" charset="-122"/>
                <a:ea typeface="黑体" pitchFamily="49" charset="-122"/>
              </a:rPr>
              <a:t>1945</a:t>
            </a:r>
            <a:r>
              <a:rPr lang="zh-CN" altLang="en-US" sz="2400" b="1">
                <a:latin typeface="黑体" pitchFamily="49" charset="-122"/>
                <a:ea typeface="黑体" pitchFamily="49" charset="-122"/>
              </a:rPr>
              <a:t>年</a:t>
            </a:r>
            <a:r>
              <a:rPr lang="en-US" altLang="zh-CN" sz="2400" b="1">
                <a:latin typeface="黑体" pitchFamily="49" charset="-122"/>
                <a:ea typeface="黑体" pitchFamily="49" charset="-122"/>
              </a:rPr>
              <a:t>5</a:t>
            </a:r>
            <a:r>
              <a:rPr lang="zh-CN" altLang="en-US" sz="2400" b="1">
                <a:latin typeface="黑体" pitchFamily="49" charset="-122"/>
                <a:ea typeface="黑体" pitchFamily="49" charset="-122"/>
              </a:rPr>
              <a:t>月，美军进入了战败的德国，所见到的不禁令人触目惊心－大批的犹太人尸体。</a:t>
            </a:r>
          </a:p>
          <a:p>
            <a:pPr>
              <a:spcBef>
                <a:spcPct val="50000"/>
              </a:spcBef>
              <a:buClr>
                <a:srgbClr val="000000"/>
              </a:buClr>
            </a:pPr>
            <a:endParaRPr lang="zh-CN" altLang="en-US" sz="2400" b="1">
              <a:solidFill>
                <a:srgbClr val="002060"/>
              </a:solidFill>
              <a:latin typeface="黑体" pitchFamily="49" charset="-122"/>
              <a:ea typeface="黑体" pitchFamily="49" charset="-122"/>
            </a:endParaRPr>
          </a:p>
        </p:txBody>
      </p:sp>
      <p:sp>
        <p:nvSpPr>
          <p:cNvPr id="29700" name="文本框 83973"/>
          <p:cNvSpPr txBox="1">
            <a:spLocks noChangeArrowheads="1"/>
          </p:cNvSpPr>
          <p:nvPr/>
        </p:nvSpPr>
        <p:spPr bwMode="auto">
          <a:xfrm>
            <a:off x="4860925" y="679450"/>
            <a:ext cx="3505200" cy="822325"/>
          </a:xfrm>
          <a:prstGeom prst="rect">
            <a:avLst/>
          </a:prstGeom>
          <a:noFill/>
          <a:ln w="9525">
            <a:noFill/>
            <a:miter lim="800000"/>
            <a:headEnd/>
            <a:tailEnd/>
          </a:ln>
        </p:spPr>
        <p:txBody>
          <a:bodyPr>
            <a:spAutoFit/>
          </a:bodyPr>
          <a:lstStyle/>
          <a:p>
            <a:pPr algn="just">
              <a:spcBef>
                <a:spcPct val="50000"/>
              </a:spcBef>
              <a:buClr>
                <a:srgbClr val="000000"/>
              </a:buClr>
            </a:pPr>
            <a:r>
              <a:rPr lang="zh-CN" altLang="en-US" sz="2400" b="1">
                <a:latin typeface="Arial Unicode MS"/>
                <a:ea typeface="黑体" pitchFamily="49" charset="-122"/>
              </a:rPr>
              <a:t>这个囚犯还保持着被烧死时的姿势。</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标题 84993"/>
          <p:cNvSpPr>
            <a:spLocks noGrp="1"/>
          </p:cNvSpPr>
          <p:nvPr>
            <p:ph type="title"/>
          </p:nvPr>
        </p:nvSpPr>
        <p:spPr>
          <a:xfrm>
            <a:off x="574675" y="222250"/>
            <a:ext cx="7772400" cy="990600"/>
          </a:xfrm>
        </p:spPr>
        <p:txBody>
          <a:bodyPr/>
          <a:lstStyle/>
          <a:p>
            <a:pPr eaLnBrk="1" hangingPunct="1">
              <a:defRPr/>
            </a:pPr>
            <a:r>
              <a:rPr lang="zh-CN" altLang="en-US" sz="4800" b="1" dirty="0">
                <a:solidFill>
                  <a:schemeClr val="accent6">
                    <a:lumMod val="50000"/>
                  </a:schemeClr>
                </a:solidFill>
                <a:latin typeface="黑体" panose="02010609060101010101" pitchFamily="2" charset="-122"/>
                <a:ea typeface="黑体" panose="02010609060101010101" pitchFamily="2" charset="-122"/>
              </a:rPr>
              <a:t>焚尸炉</a:t>
            </a:r>
          </a:p>
        </p:txBody>
      </p:sp>
      <p:pic>
        <p:nvPicPr>
          <p:cNvPr id="30722" name="内容占位符 84995" descr="F2005012622410900000"/>
          <p:cNvPicPr>
            <a:picLocks noGrp="1" noChangeAspect="1"/>
          </p:cNvPicPr>
          <p:nvPr>
            <p:ph sz="half" idx="2"/>
          </p:nvPr>
        </p:nvPicPr>
        <p:blipFill>
          <a:blip r:embed="rId2"/>
          <a:srcRect/>
          <a:stretch>
            <a:fillRect/>
          </a:stretch>
        </p:blipFill>
        <p:spPr>
          <a:xfrm>
            <a:off x="684213" y="1412875"/>
            <a:ext cx="7845425" cy="4629150"/>
          </a:xfr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图片 86017" descr="死者的鞋子"/>
          <p:cNvPicPr>
            <a:picLocks noChangeAspect="1"/>
          </p:cNvPicPr>
          <p:nvPr/>
        </p:nvPicPr>
        <p:blipFill>
          <a:blip r:embed="rId2"/>
          <a:srcRect/>
          <a:stretch>
            <a:fillRect/>
          </a:stretch>
        </p:blipFill>
        <p:spPr bwMode="auto">
          <a:xfrm>
            <a:off x="323850" y="1557338"/>
            <a:ext cx="4679950" cy="3527425"/>
          </a:xfrm>
          <a:prstGeom prst="rect">
            <a:avLst/>
          </a:prstGeom>
          <a:noFill/>
          <a:ln w="9525">
            <a:noFill/>
            <a:miter lim="800000"/>
            <a:headEnd/>
            <a:tailEnd/>
          </a:ln>
        </p:spPr>
      </p:pic>
      <p:sp>
        <p:nvSpPr>
          <p:cNvPr id="86019" name="文本框 86018"/>
          <p:cNvSpPr txBox="1"/>
          <p:nvPr/>
        </p:nvSpPr>
        <p:spPr>
          <a:xfrm>
            <a:off x="1403350" y="692150"/>
            <a:ext cx="2374900" cy="519113"/>
          </a:xfrm>
          <a:prstGeom prst="rect">
            <a:avLst/>
          </a:prstGeom>
          <a:noFill/>
          <a:ln w="9525">
            <a:noFill/>
          </a:ln>
        </p:spPr>
        <p:txBody>
          <a:bodyPr>
            <a:spAutoFit/>
          </a:bodyPr>
          <a:lstStyle/>
          <a:p>
            <a:pPr>
              <a:spcBef>
                <a:spcPct val="50000"/>
              </a:spcBef>
              <a:defRPr/>
            </a:pPr>
            <a:r>
              <a:rPr lang="zh-CN" altLang="en-US" sz="2800" b="1" dirty="0">
                <a:solidFill>
                  <a:schemeClr val="accent6">
                    <a:lumMod val="50000"/>
                  </a:schemeClr>
                </a:solidFill>
                <a:latin typeface="Arial" panose="020B0604020202020204" pitchFamily="34" charset="0"/>
                <a:ea typeface="黑体" panose="02010609060101010101" pitchFamily="2" charset="-122"/>
              </a:rPr>
              <a:t>遇难者的鞋子</a:t>
            </a:r>
          </a:p>
        </p:txBody>
      </p:sp>
      <p:pic>
        <p:nvPicPr>
          <p:cNvPr id="31747" name="图片 86019" descr="遇难者遗物"/>
          <p:cNvPicPr>
            <a:picLocks noChangeAspect="1"/>
          </p:cNvPicPr>
          <p:nvPr/>
        </p:nvPicPr>
        <p:blipFill>
          <a:blip r:embed="rId3"/>
          <a:srcRect/>
          <a:stretch>
            <a:fillRect/>
          </a:stretch>
        </p:blipFill>
        <p:spPr bwMode="auto">
          <a:xfrm>
            <a:off x="5508625" y="1628775"/>
            <a:ext cx="3384550" cy="3384550"/>
          </a:xfrm>
          <a:prstGeom prst="rect">
            <a:avLst/>
          </a:prstGeom>
          <a:noFill/>
          <a:ln w="9525">
            <a:noFill/>
            <a:miter lim="800000"/>
            <a:headEnd/>
            <a:tailEnd/>
          </a:ln>
        </p:spPr>
      </p:pic>
      <p:sp>
        <p:nvSpPr>
          <p:cNvPr id="86021" name="文本框 86020"/>
          <p:cNvSpPr txBox="1"/>
          <p:nvPr/>
        </p:nvSpPr>
        <p:spPr>
          <a:xfrm>
            <a:off x="6084888" y="692150"/>
            <a:ext cx="2447925" cy="519113"/>
          </a:xfrm>
          <a:prstGeom prst="rect">
            <a:avLst/>
          </a:prstGeom>
          <a:noFill/>
          <a:ln w="9525">
            <a:noFill/>
          </a:ln>
        </p:spPr>
        <p:txBody>
          <a:bodyPr>
            <a:spAutoFit/>
          </a:bodyPr>
          <a:lstStyle/>
          <a:p>
            <a:pPr>
              <a:spcBef>
                <a:spcPct val="50000"/>
              </a:spcBef>
              <a:defRPr/>
            </a:pPr>
            <a:r>
              <a:rPr lang="zh-CN" altLang="en-US" sz="2800" b="1" dirty="0">
                <a:solidFill>
                  <a:schemeClr val="accent6">
                    <a:lumMod val="50000"/>
                  </a:schemeClr>
                </a:solidFill>
                <a:latin typeface="Arial" panose="020B0604020202020204" pitchFamily="34" charset="0"/>
                <a:ea typeface="黑体" panose="02010609060101010101" pitchFamily="2" charset="-122"/>
              </a:rPr>
              <a:t>遇难者的遗物</a:t>
            </a:r>
          </a:p>
        </p:txBody>
      </p:sp>
      <p:sp>
        <p:nvSpPr>
          <p:cNvPr id="31749" name="文本框 86021"/>
          <p:cNvSpPr txBox="1">
            <a:spLocks noChangeArrowheads="1"/>
          </p:cNvSpPr>
          <p:nvPr/>
        </p:nvSpPr>
        <p:spPr bwMode="auto">
          <a:xfrm>
            <a:off x="431800" y="5348288"/>
            <a:ext cx="8280400" cy="946150"/>
          </a:xfrm>
          <a:prstGeom prst="rect">
            <a:avLst/>
          </a:prstGeom>
          <a:noFill/>
          <a:ln w="9525">
            <a:noFill/>
            <a:miter lim="800000"/>
            <a:headEnd/>
            <a:tailEnd/>
          </a:ln>
        </p:spPr>
        <p:txBody>
          <a:bodyPr>
            <a:spAutoFit/>
          </a:bodyPr>
          <a:lstStyle/>
          <a:p>
            <a:pPr>
              <a:spcBef>
                <a:spcPct val="50000"/>
              </a:spcBef>
            </a:pPr>
            <a:r>
              <a:rPr lang="en-US" altLang="zh-CN" sz="2800" b="1">
                <a:latin typeface="楷体_GB2312"/>
                <a:ea typeface="楷体_GB2312"/>
                <a:cs typeface="楷体_GB2312"/>
              </a:rPr>
              <a:t>“…</a:t>
            </a:r>
            <a:r>
              <a:rPr lang="zh-CN" altLang="en-US" sz="2800" b="1">
                <a:latin typeface="楷体_GB2312"/>
                <a:ea typeface="楷体_GB2312"/>
                <a:cs typeface="楷体_GB2312"/>
              </a:rPr>
              <a:t>一看到成堆的头发和婴儿的鞋子，</a:t>
            </a:r>
            <a:r>
              <a:rPr lang="en-US" altLang="zh-CN" sz="2800" b="1">
                <a:latin typeface="楷体_GB2312"/>
                <a:ea typeface="楷体_GB2312"/>
                <a:cs typeface="楷体_GB2312"/>
              </a:rPr>
              <a:t>…</a:t>
            </a:r>
            <a:r>
              <a:rPr lang="zh-CN" altLang="en-US" sz="2800" b="1">
                <a:latin typeface="楷体_GB2312"/>
                <a:ea typeface="楷体_GB2312"/>
                <a:cs typeface="楷体_GB2312"/>
              </a:rPr>
              <a:t>停下脚步，浑身发抖。</a:t>
            </a:r>
            <a:r>
              <a:rPr lang="en-US" altLang="zh-CN" sz="2800" b="1">
                <a:latin typeface="楷体_GB2312"/>
                <a:ea typeface="楷体_GB2312"/>
                <a:cs typeface="楷体_GB2312"/>
              </a:rPr>
              <a:t>…”——《</a:t>
            </a:r>
            <a:r>
              <a:rPr lang="zh-CN" altLang="en-US" sz="2800" b="1">
                <a:latin typeface="楷体_GB2312"/>
                <a:ea typeface="楷体_GB2312"/>
                <a:cs typeface="楷体_GB2312"/>
              </a:rPr>
              <a:t>奥斯维辛没有什么新闻</a:t>
            </a:r>
            <a:r>
              <a:rPr lang="en-US" altLang="zh-CN" sz="2800" b="1">
                <a:latin typeface="楷体_GB2312"/>
                <a:ea typeface="楷体_GB2312"/>
                <a:cs typeface="楷体_GB2312"/>
              </a:rPr>
              <a: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图片 87041" descr="宿舍"/>
          <p:cNvPicPr>
            <a:picLocks noChangeAspect="1"/>
          </p:cNvPicPr>
          <p:nvPr/>
        </p:nvPicPr>
        <p:blipFill>
          <a:blip r:embed="rId2"/>
          <a:srcRect/>
          <a:stretch>
            <a:fillRect/>
          </a:stretch>
        </p:blipFill>
        <p:spPr bwMode="auto">
          <a:xfrm>
            <a:off x="93663" y="546100"/>
            <a:ext cx="4114800" cy="4724400"/>
          </a:xfrm>
          <a:prstGeom prst="rect">
            <a:avLst/>
          </a:prstGeom>
          <a:noFill/>
          <a:ln w="9525">
            <a:noFill/>
            <a:miter lim="800000"/>
            <a:headEnd/>
            <a:tailEnd/>
          </a:ln>
        </p:spPr>
      </p:pic>
      <p:pic>
        <p:nvPicPr>
          <p:cNvPr id="32770" name="图片 87042" descr="宿舍3"/>
          <p:cNvPicPr>
            <a:picLocks noChangeAspect="1"/>
          </p:cNvPicPr>
          <p:nvPr/>
        </p:nvPicPr>
        <p:blipFill>
          <a:blip r:embed="rId3"/>
          <a:srcRect/>
          <a:stretch>
            <a:fillRect/>
          </a:stretch>
        </p:blipFill>
        <p:spPr bwMode="auto">
          <a:xfrm>
            <a:off x="4208463" y="546100"/>
            <a:ext cx="4876800" cy="4724400"/>
          </a:xfrm>
          <a:prstGeom prst="rect">
            <a:avLst/>
          </a:prstGeom>
          <a:noFill/>
          <a:ln w="9525">
            <a:noFill/>
            <a:miter lim="800000"/>
            <a:headEnd/>
            <a:tailEnd/>
          </a:ln>
        </p:spPr>
      </p:pic>
      <p:sp>
        <p:nvSpPr>
          <p:cNvPr id="32771" name="文本框 87043"/>
          <p:cNvSpPr txBox="1">
            <a:spLocks noChangeArrowheads="1"/>
          </p:cNvSpPr>
          <p:nvPr/>
        </p:nvSpPr>
        <p:spPr bwMode="auto">
          <a:xfrm>
            <a:off x="539750" y="5270500"/>
            <a:ext cx="8604250" cy="1066800"/>
          </a:xfrm>
          <a:prstGeom prst="rect">
            <a:avLst/>
          </a:prstGeom>
          <a:noFill/>
          <a:ln w="9525">
            <a:noFill/>
            <a:miter lim="800000"/>
            <a:headEnd/>
            <a:tailEnd/>
          </a:ln>
        </p:spPr>
        <p:txBody>
          <a:bodyPr>
            <a:spAutoFit/>
          </a:bodyPr>
          <a:lstStyle/>
          <a:p>
            <a:pPr>
              <a:spcBef>
                <a:spcPct val="50000"/>
              </a:spcBef>
            </a:pPr>
            <a:r>
              <a:rPr lang="en-US" altLang="zh-CN" sz="3600" b="1">
                <a:latin typeface="楷体_GB2312"/>
                <a:ea typeface="楷体_GB2312"/>
                <a:cs typeface="楷体_GB2312"/>
              </a:rPr>
              <a:t>  </a:t>
            </a:r>
            <a:r>
              <a:rPr lang="en-US" altLang="zh-CN" sz="2800" b="1">
                <a:latin typeface="楷体_GB2312"/>
                <a:ea typeface="楷体_GB2312"/>
                <a:cs typeface="楷体_GB2312"/>
              </a:rPr>
              <a:t>“…</a:t>
            </a:r>
            <a:r>
              <a:rPr lang="zh-CN" altLang="en-US" sz="2800" b="1">
                <a:latin typeface="楷体_GB2312"/>
                <a:ea typeface="楷体_GB2312"/>
                <a:cs typeface="楷体_GB2312"/>
              </a:rPr>
              <a:t>这些三层的长条盒子，</a:t>
            </a:r>
            <a:r>
              <a:rPr lang="en-US" altLang="zh-CN" sz="2800" b="1">
                <a:latin typeface="楷体_GB2312"/>
                <a:ea typeface="楷体_GB2312"/>
                <a:cs typeface="楷体_GB2312"/>
              </a:rPr>
              <a:t>…</a:t>
            </a:r>
            <a:r>
              <a:rPr lang="zh-CN" altLang="en-US" sz="2800" b="1">
                <a:latin typeface="楷体_GB2312"/>
                <a:ea typeface="楷体_GB2312"/>
                <a:cs typeface="楷体_GB2312"/>
              </a:rPr>
              <a:t>在这样大一块地方，每夜要塞进去五到十人睡觉</a:t>
            </a:r>
            <a:r>
              <a:rPr lang="en-US" altLang="zh-CN" sz="2800" b="1">
                <a:latin typeface="楷体_GB2312"/>
                <a:ea typeface="楷体_GB2312"/>
                <a:cs typeface="楷体_GB2312"/>
              </a:rPr>
              <a:t>…”</a:t>
            </a:r>
            <a:endParaRPr lang="en-US" altLang="zh-CN" sz="3600" b="1"/>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88065" descr="遇难者照片"/>
          <p:cNvPicPr>
            <a:picLocks noChangeAspect="1"/>
          </p:cNvPicPr>
          <p:nvPr/>
        </p:nvPicPr>
        <p:blipFill>
          <a:blip r:embed="rId2"/>
          <a:srcRect/>
          <a:stretch>
            <a:fillRect/>
          </a:stretch>
        </p:blipFill>
        <p:spPr bwMode="auto">
          <a:xfrm>
            <a:off x="1289050" y="852488"/>
            <a:ext cx="6408738" cy="4456112"/>
          </a:xfrm>
          <a:prstGeom prst="rect">
            <a:avLst/>
          </a:prstGeom>
          <a:noFill/>
          <a:ln w="9525">
            <a:noFill/>
            <a:miter lim="800000"/>
            <a:headEnd/>
            <a:tailEnd/>
          </a:ln>
        </p:spPr>
      </p:pic>
      <p:sp>
        <p:nvSpPr>
          <p:cNvPr id="88067" name="文本框 88066"/>
          <p:cNvSpPr txBox="1"/>
          <p:nvPr/>
        </p:nvSpPr>
        <p:spPr>
          <a:xfrm>
            <a:off x="2987675" y="333375"/>
            <a:ext cx="3382963" cy="519113"/>
          </a:xfrm>
          <a:prstGeom prst="rect">
            <a:avLst/>
          </a:prstGeom>
          <a:noFill/>
          <a:ln w="9525">
            <a:noFill/>
          </a:ln>
        </p:spPr>
        <p:txBody>
          <a:bodyPr>
            <a:spAutoFit/>
          </a:bodyPr>
          <a:lstStyle/>
          <a:p>
            <a:pPr>
              <a:spcBef>
                <a:spcPct val="50000"/>
              </a:spcBef>
              <a:defRPr/>
            </a:pPr>
            <a:r>
              <a:rPr lang="zh-CN" altLang="en-US" sz="2800" b="1" dirty="0">
                <a:solidFill>
                  <a:schemeClr val="accent6">
                    <a:lumMod val="50000"/>
                  </a:schemeClr>
                </a:solidFill>
                <a:latin typeface="Arial" panose="020B0604020202020204" pitchFamily="34" charset="0"/>
                <a:ea typeface="黑体" panose="02010609060101010101" pitchFamily="2" charset="-122"/>
              </a:rPr>
              <a:t>部分死难者的照片</a:t>
            </a:r>
          </a:p>
        </p:txBody>
      </p:sp>
      <p:sp>
        <p:nvSpPr>
          <p:cNvPr id="88068" name="文本框 88067"/>
          <p:cNvSpPr txBox="1"/>
          <p:nvPr/>
        </p:nvSpPr>
        <p:spPr>
          <a:xfrm>
            <a:off x="503238" y="5411788"/>
            <a:ext cx="8351837" cy="1189037"/>
          </a:xfrm>
          <a:prstGeom prst="rect">
            <a:avLst/>
          </a:prstGeom>
          <a:noFill/>
          <a:ln w="9525">
            <a:noFill/>
          </a:ln>
        </p:spPr>
        <p:txBody>
          <a:bodyPr>
            <a:spAutoFit/>
          </a:bodyPr>
          <a:lstStyle/>
          <a:p>
            <a:pPr>
              <a:spcBef>
                <a:spcPct val="50000"/>
              </a:spcBef>
              <a:defRPr/>
            </a:pPr>
            <a:r>
              <a:rPr lang="en-US" altLang="zh-CN" sz="2400" b="1" dirty="0">
                <a:solidFill>
                  <a:schemeClr val="accent6">
                    <a:lumMod val="50000"/>
                  </a:schemeClr>
                </a:solidFill>
                <a:latin typeface="Arial" panose="020B0604020202020204" pitchFamily="34" charset="0"/>
                <a:ea typeface="楷体_GB2312" pitchFamily="49" charset="-122"/>
              </a:rPr>
              <a:t>“…</a:t>
            </a:r>
            <a:r>
              <a:rPr lang="zh-CN" altLang="en-US" sz="2400" b="1" dirty="0">
                <a:solidFill>
                  <a:schemeClr val="accent6">
                    <a:lumMod val="50000"/>
                  </a:schemeClr>
                </a:solidFill>
                <a:latin typeface="Arial" panose="020B0604020202020204" pitchFamily="34" charset="0"/>
                <a:ea typeface="楷体_GB2312" pitchFamily="49" charset="-122"/>
              </a:rPr>
              <a:t>这是数以千计的照片，是囚徒们的照片。他们都死了</a:t>
            </a:r>
            <a:r>
              <a:rPr lang="en-US" altLang="zh-CN" sz="2400" b="1" dirty="0">
                <a:solidFill>
                  <a:schemeClr val="accent6">
                    <a:lumMod val="50000"/>
                  </a:schemeClr>
                </a:solidFill>
                <a:latin typeface="Arial" panose="020B0604020202020204" pitchFamily="34" charset="0"/>
                <a:ea typeface="楷体_GB2312" pitchFamily="49" charset="-122"/>
              </a:rPr>
              <a:t>——</a:t>
            </a:r>
            <a:r>
              <a:rPr lang="zh-CN" altLang="en-US" sz="2400" b="1" dirty="0">
                <a:solidFill>
                  <a:schemeClr val="accent6">
                    <a:lumMod val="50000"/>
                  </a:schemeClr>
                </a:solidFill>
                <a:latin typeface="Arial" panose="020B0604020202020204" pitchFamily="34" charset="0"/>
                <a:ea typeface="楷体_GB2312" pitchFamily="49" charset="-122"/>
              </a:rPr>
              <a:t>这些面对照相机镜头的男人和妇女，都知道死亡在等待着他们</a:t>
            </a:r>
            <a:r>
              <a:rPr lang="en-US" altLang="zh-CN" sz="2400" b="1">
                <a:solidFill>
                  <a:schemeClr val="accent6">
                    <a:lumMod val="50000"/>
                  </a:schemeClr>
                </a:solidFill>
                <a:latin typeface="Arial" panose="020B0604020202020204" pitchFamily="34" charset="0"/>
                <a:ea typeface="楷体_GB2312" pitchFamily="49" charset="-122"/>
              </a:rPr>
              <a:t>…”</a:t>
            </a:r>
            <a:r>
              <a:rPr lang="en-US" altLang="zh-CN" sz="2400" b="1" dirty="0">
                <a:solidFill>
                  <a:schemeClr val="accent6">
                    <a:lumMod val="50000"/>
                  </a:schemeClr>
                </a:solidFill>
                <a:latin typeface="Arial" panose="020B0604020202020204" pitchFamily="34" charset="0"/>
                <a:ea typeface="楷体_GB2312" pitchFamily="49" charset="-122"/>
              </a:rPr>
              <a:t> ——《</a:t>
            </a:r>
            <a:r>
              <a:rPr lang="zh-CN" altLang="en-US" sz="2400" b="1" dirty="0">
                <a:solidFill>
                  <a:schemeClr val="accent6">
                    <a:lumMod val="50000"/>
                  </a:schemeClr>
                </a:solidFill>
                <a:latin typeface="Arial" panose="020B0604020202020204" pitchFamily="34" charset="0"/>
                <a:ea typeface="楷体_GB2312" pitchFamily="49" charset="-122"/>
              </a:rPr>
              <a:t>奥斯维辛没有什么新闻</a:t>
            </a:r>
            <a:r>
              <a:rPr lang="en-US" altLang="zh-CN" sz="2400" b="1">
                <a:solidFill>
                  <a:schemeClr val="accent6">
                    <a:lumMod val="50000"/>
                  </a:schemeClr>
                </a:solidFill>
                <a:latin typeface="Arial" panose="020B0604020202020204" pitchFamily="34" charset="0"/>
                <a:ea typeface="楷体_GB2312" pitchFamily="49" charset="-122"/>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文本占位符 89090"/>
          <p:cNvSpPr>
            <a:spLocks noGrp="1"/>
          </p:cNvSpPr>
          <p:nvPr>
            <p:ph type="body" idx="1"/>
          </p:nvPr>
        </p:nvSpPr>
        <p:spPr>
          <a:xfrm>
            <a:off x="755650" y="2349500"/>
            <a:ext cx="7993063" cy="4191000"/>
          </a:xfrm>
        </p:spPr>
        <p:txBody>
          <a:bodyPr/>
          <a:lstStyle/>
          <a:p>
            <a:pPr eaLnBrk="1" hangingPunct="1"/>
            <a:r>
              <a:rPr lang="zh-CN" altLang="en-US" sz="4400" b="1" smtClean="0"/>
              <a:t>记者有没有直接描写集中营那些残酷的遗迹？记者的眼光落在什么上面的？</a:t>
            </a:r>
            <a:r>
              <a:rPr lang="zh-CN" altLang="en-US" smtClean="0"/>
              <a:t> </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文本占位符 90114"/>
          <p:cNvSpPr>
            <a:spLocks noGrp="1"/>
          </p:cNvSpPr>
          <p:nvPr>
            <p:ph type="body" idx="1"/>
          </p:nvPr>
        </p:nvSpPr>
        <p:spPr/>
        <p:txBody>
          <a:bodyPr/>
          <a:lstStyle/>
          <a:p>
            <a:pPr eaLnBrk="1" hangingPunct="1"/>
            <a:r>
              <a:rPr lang="zh-CN" altLang="en-US" sz="4400" b="1" smtClean="0">
                <a:solidFill>
                  <a:srgbClr val="003300"/>
                </a:solidFill>
                <a:latin typeface="华文楷体"/>
                <a:ea typeface="华文楷体"/>
                <a:cs typeface="华文楷体"/>
              </a:rPr>
              <a:t>作者并未直接描写集中营那些残酷的遗迹</a:t>
            </a:r>
            <a:r>
              <a:rPr lang="zh-CN" altLang="en-US" sz="4400" b="1" smtClean="0">
                <a:solidFill>
                  <a:srgbClr val="FF3300"/>
                </a:solidFill>
                <a:latin typeface="华文楷体"/>
                <a:ea typeface="华文楷体"/>
                <a:cs typeface="华文楷体"/>
              </a:rPr>
              <a:t>，而是将眼光转移到了其它参观者身上，参观游览的主体实际上是其它游客，</a:t>
            </a:r>
            <a:r>
              <a:rPr lang="zh-CN" altLang="en-US" sz="4400" b="1" smtClean="0">
                <a:latin typeface="华文楷体"/>
                <a:ea typeface="华文楷体"/>
                <a:cs typeface="华文楷体"/>
              </a:rPr>
              <a:t>记者正是通过观察他们的感受和反应来感染读者的。</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文本框 74753"/>
          <p:cNvSpPr txBox="1">
            <a:spLocks noChangeArrowheads="1"/>
          </p:cNvSpPr>
          <p:nvPr/>
        </p:nvSpPr>
        <p:spPr bwMode="auto">
          <a:xfrm>
            <a:off x="687388" y="465138"/>
            <a:ext cx="7888287" cy="5913437"/>
          </a:xfrm>
          <a:prstGeom prst="rect">
            <a:avLst/>
          </a:prstGeom>
          <a:noFill/>
          <a:ln w="9525">
            <a:noFill/>
            <a:miter lim="800000"/>
            <a:headEnd/>
            <a:tailEnd/>
          </a:ln>
        </p:spPr>
        <p:txBody>
          <a:bodyPr>
            <a:spAutoFit/>
          </a:bodyPr>
          <a:lstStyle/>
          <a:p>
            <a:pPr>
              <a:spcBef>
                <a:spcPct val="50000"/>
              </a:spcBef>
            </a:pPr>
            <a:r>
              <a:rPr lang="zh-CN" altLang="en-US" sz="3200" b="1">
                <a:solidFill>
                  <a:srgbClr val="002060"/>
                </a:solidFill>
              </a:rPr>
              <a:t>奥斯维辛（</a:t>
            </a:r>
            <a:r>
              <a:rPr lang="en-US" altLang="zh-CN" sz="3200" b="1">
                <a:solidFill>
                  <a:srgbClr val="002060"/>
                </a:solidFill>
              </a:rPr>
              <a:t>Auschwitz</a:t>
            </a:r>
            <a:r>
              <a:rPr lang="zh-CN" altLang="en-US" sz="3200" b="1">
                <a:solidFill>
                  <a:srgbClr val="002060"/>
                </a:solidFill>
              </a:rPr>
              <a:t>）集中营</a:t>
            </a:r>
            <a:r>
              <a:rPr lang="en-US" altLang="zh-CN" sz="3200" b="1">
                <a:solidFill>
                  <a:srgbClr val="002060"/>
                </a:solidFill>
              </a:rPr>
              <a:t>:</a:t>
            </a:r>
            <a:r>
              <a:rPr lang="en-US" altLang="zh-CN" sz="2400">
                <a:solidFill>
                  <a:srgbClr val="002060"/>
                </a:solidFill>
              </a:rPr>
              <a:t> </a:t>
            </a:r>
          </a:p>
          <a:p>
            <a:pPr>
              <a:spcBef>
                <a:spcPct val="50000"/>
              </a:spcBef>
            </a:pPr>
            <a:r>
              <a:rPr lang="zh-CN" altLang="en-US" sz="2800">
                <a:solidFill>
                  <a:srgbClr val="002060"/>
                </a:solidFill>
                <a:latin typeface="黑体" pitchFamily="49" charset="-122"/>
                <a:ea typeface="黑体" pitchFamily="49" charset="-122"/>
              </a:rPr>
              <a:t>    奥斯维辛位于波兰南部小波兰省境内</a:t>
            </a:r>
            <a:r>
              <a:rPr lang="en-US" altLang="zh-CN" sz="2800">
                <a:solidFill>
                  <a:srgbClr val="002060"/>
                </a:solidFill>
                <a:latin typeface="黑体" pitchFamily="49" charset="-122"/>
                <a:ea typeface="黑体" pitchFamily="49" charset="-122"/>
              </a:rPr>
              <a:t>,1940</a:t>
            </a:r>
            <a:r>
              <a:rPr lang="zh-CN" altLang="en-US" sz="2800">
                <a:solidFill>
                  <a:srgbClr val="002060"/>
                </a:solidFill>
                <a:latin typeface="黑体" pitchFamily="49" charset="-122"/>
                <a:ea typeface="黑体" pitchFamily="49" charset="-122"/>
              </a:rPr>
              <a:t>年</a:t>
            </a:r>
            <a:r>
              <a:rPr lang="en-US" altLang="zh-CN" sz="2800">
                <a:solidFill>
                  <a:srgbClr val="002060"/>
                </a:solidFill>
                <a:latin typeface="黑体" pitchFamily="49" charset="-122"/>
                <a:ea typeface="黑体" pitchFamily="49" charset="-122"/>
              </a:rPr>
              <a:t>4</a:t>
            </a:r>
            <a:r>
              <a:rPr lang="zh-CN" altLang="en-US" sz="2800">
                <a:solidFill>
                  <a:srgbClr val="002060"/>
                </a:solidFill>
                <a:latin typeface="黑体" pitchFamily="49" charset="-122"/>
                <a:ea typeface="黑体" pitchFamily="49" charset="-122"/>
              </a:rPr>
              <a:t>月</a:t>
            </a:r>
            <a:r>
              <a:rPr lang="en-US" altLang="zh-CN" sz="2800">
                <a:solidFill>
                  <a:srgbClr val="002060"/>
                </a:solidFill>
                <a:latin typeface="黑体" pitchFamily="49" charset="-122"/>
                <a:ea typeface="黑体" pitchFamily="49" charset="-122"/>
              </a:rPr>
              <a:t>27</a:t>
            </a:r>
            <a:r>
              <a:rPr lang="zh-CN" altLang="en-US" sz="2800">
                <a:solidFill>
                  <a:srgbClr val="002060"/>
                </a:solidFill>
                <a:latin typeface="黑体" pitchFamily="49" charset="-122"/>
                <a:ea typeface="黑体" pitchFamily="49" charset="-122"/>
              </a:rPr>
              <a:t>日，德国法西斯头子希姆莱下令在此修建最大的灭绝人性的杀人工厂</a:t>
            </a:r>
            <a:r>
              <a:rPr lang="en-US" altLang="zh-CN" sz="2800">
                <a:solidFill>
                  <a:srgbClr val="002060"/>
                </a:solidFill>
                <a:latin typeface="黑体" pitchFamily="49" charset="-122"/>
                <a:ea typeface="黑体" pitchFamily="49" charset="-122"/>
              </a:rPr>
              <a:t>——</a:t>
            </a:r>
            <a:r>
              <a:rPr lang="zh-CN" altLang="en-US" sz="2800" b="1">
                <a:solidFill>
                  <a:srgbClr val="002060"/>
                </a:solidFill>
                <a:latin typeface="黑体" pitchFamily="49" charset="-122"/>
                <a:ea typeface="黑体" pitchFamily="49" charset="-122"/>
              </a:rPr>
              <a:t>奥斯维辛集中营</a:t>
            </a:r>
            <a:r>
              <a:rPr lang="zh-CN" altLang="en-US" sz="2800">
                <a:solidFill>
                  <a:srgbClr val="002060"/>
                </a:solidFill>
                <a:latin typeface="黑体" pitchFamily="49" charset="-122"/>
                <a:ea typeface="黑体" pitchFamily="49" charset="-122"/>
              </a:rPr>
              <a:t>，并于同年</a:t>
            </a:r>
            <a:r>
              <a:rPr lang="en-US" altLang="zh-CN" sz="2800">
                <a:solidFill>
                  <a:srgbClr val="002060"/>
                </a:solidFill>
                <a:latin typeface="黑体" pitchFamily="49" charset="-122"/>
                <a:ea typeface="黑体" pitchFamily="49" charset="-122"/>
              </a:rPr>
              <a:t>6</a:t>
            </a:r>
            <a:r>
              <a:rPr lang="zh-CN" altLang="en-US" sz="2800">
                <a:solidFill>
                  <a:srgbClr val="002060"/>
                </a:solidFill>
                <a:latin typeface="黑体" pitchFamily="49" charset="-122"/>
                <a:ea typeface="黑体" pitchFamily="49" charset="-122"/>
              </a:rPr>
              <a:t>月</a:t>
            </a:r>
            <a:r>
              <a:rPr lang="en-US" altLang="zh-CN" sz="2800">
                <a:solidFill>
                  <a:srgbClr val="002060"/>
                </a:solidFill>
                <a:latin typeface="黑体" pitchFamily="49" charset="-122"/>
                <a:ea typeface="黑体" pitchFamily="49" charset="-122"/>
              </a:rPr>
              <a:t>14</a:t>
            </a:r>
            <a:r>
              <a:rPr lang="zh-CN" altLang="en-US" sz="2800">
                <a:solidFill>
                  <a:srgbClr val="002060"/>
                </a:solidFill>
                <a:latin typeface="黑体" pitchFamily="49" charset="-122"/>
                <a:ea typeface="黑体" pitchFamily="49" charset="-122"/>
              </a:rPr>
              <a:t>日将首批犯人运抵奥斯维辛。</a:t>
            </a:r>
            <a:r>
              <a:rPr lang="en-US" altLang="zh-CN" sz="2800">
                <a:solidFill>
                  <a:srgbClr val="002060"/>
                </a:solidFill>
                <a:latin typeface="黑体" pitchFamily="49" charset="-122"/>
                <a:ea typeface="黑体" pitchFamily="49" charset="-122"/>
              </a:rPr>
              <a:t>1941</a:t>
            </a:r>
            <a:r>
              <a:rPr lang="zh-CN" altLang="en-US" sz="2800">
                <a:solidFill>
                  <a:srgbClr val="002060"/>
                </a:solidFill>
                <a:latin typeface="黑体" pitchFamily="49" charset="-122"/>
                <a:ea typeface="黑体" pitchFamily="49" charset="-122"/>
              </a:rPr>
              <a:t>年对集中营进行了扩建，二战结束时，整个集中营占地面积达</a:t>
            </a:r>
            <a:r>
              <a:rPr lang="en-US" altLang="zh-CN" sz="2800" b="1">
                <a:solidFill>
                  <a:srgbClr val="002060"/>
                </a:solidFill>
                <a:latin typeface="黑体" pitchFamily="49" charset="-122"/>
                <a:ea typeface="黑体" pitchFamily="49" charset="-122"/>
              </a:rPr>
              <a:t>40</a:t>
            </a:r>
            <a:r>
              <a:rPr lang="zh-CN" altLang="en-US" sz="2800" b="1">
                <a:solidFill>
                  <a:srgbClr val="002060"/>
                </a:solidFill>
                <a:latin typeface="黑体" pitchFamily="49" charset="-122"/>
                <a:ea typeface="黑体" pitchFamily="49" charset="-122"/>
              </a:rPr>
              <a:t>平方公里</a:t>
            </a:r>
            <a:r>
              <a:rPr lang="zh-CN" altLang="en-US" sz="2800">
                <a:solidFill>
                  <a:srgbClr val="002060"/>
                </a:solidFill>
                <a:latin typeface="黑体" pitchFamily="49" charset="-122"/>
                <a:ea typeface="黑体" pitchFamily="49" charset="-122"/>
              </a:rPr>
              <a:t>。除斯塔姆拉格、布热金卡、莫诺维采三个主要集中营外，还有</a:t>
            </a:r>
            <a:r>
              <a:rPr lang="en-US" altLang="zh-CN" sz="2800" b="1">
                <a:solidFill>
                  <a:srgbClr val="002060"/>
                </a:solidFill>
                <a:latin typeface="黑体" pitchFamily="49" charset="-122"/>
                <a:ea typeface="黑体" pitchFamily="49" charset="-122"/>
              </a:rPr>
              <a:t>45</a:t>
            </a:r>
            <a:r>
              <a:rPr lang="zh-CN" altLang="en-US" sz="2800" b="1">
                <a:solidFill>
                  <a:srgbClr val="002060"/>
                </a:solidFill>
                <a:latin typeface="黑体" pitchFamily="49" charset="-122"/>
                <a:ea typeface="黑体" pitchFamily="49" charset="-122"/>
              </a:rPr>
              <a:t>个</a:t>
            </a:r>
            <a:r>
              <a:rPr lang="zh-CN" altLang="en-US" sz="2800">
                <a:solidFill>
                  <a:srgbClr val="002060"/>
                </a:solidFill>
                <a:latin typeface="黑体" pitchFamily="49" charset="-122"/>
                <a:ea typeface="黑体" pitchFamily="49" charset="-122"/>
              </a:rPr>
              <a:t>分营。营内采用毒气室等各种方法屠杀、虐待囚犯，</a:t>
            </a:r>
            <a:r>
              <a:rPr lang="en-US" altLang="zh-CN" sz="2800">
                <a:solidFill>
                  <a:srgbClr val="002060"/>
                </a:solidFill>
                <a:latin typeface="黑体" pitchFamily="49" charset="-122"/>
                <a:ea typeface="黑体" pitchFamily="49" charset="-122"/>
              </a:rPr>
              <a:t>5</a:t>
            </a:r>
            <a:r>
              <a:rPr lang="zh-CN" altLang="en-US" sz="2800">
                <a:solidFill>
                  <a:srgbClr val="002060"/>
                </a:solidFill>
                <a:latin typeface="黑体" pitchFamily="49" charset="-122"/>
                <a:ea typeface="黑体" pitchFamily="49" charset="-122"/>
              </a:rPr>
              <a:t>个焚尸炉平均每天焚尸</a:t>
            </a:r>
            <a:r>
              <a:rPr lang="en-US" altLang="zh-CN" sz="2800" b="1">
                <a:solidFill>
                  <a:srgbClr val="002060"/>
                </a:solidFill>
                <a:latin typeface="黑体" pitchFamily="49" charset="-122"/>
                <a:ea typeface="黑体" pitchFamily="49" charset="-122"/>
              </a:rPr>
              <a:t>1</a:t>
            </a:r>
            <a:r>
              <a:rPr lang="zh-CN" altLang="en-US" sz="2800" b="1">
                <a:solidFill>
                  <a:srgbClr val="002060"/>
                </a:solidFill>
                <a:latin typeface="黑体" pitchFamily="49" charset="-122"/>
                <a:ea typeface="黑体" pitchFamily="49" charset="-122"/>
              </a:rPr>
              <a:t>万具</a:t>
            </a:r>
            <a:r>
              <a:rPr lang="zh-CN" altLang="en-US" sz="2800">
                <a:solidFill>
                  <a:srgbClr val="002060"/>
                </a:solidFill>
                <a:latin typeface="黑体" pitchFamily="49" charset="-122"/>
                <a:ea typeface="黑体" pitchFamily="49" charset="-122"/>
              </a:rPr>
              <a:t>。包括中国人在内的</a:t>
            </a:r>
            <a:r>
              <a:rPr lang="en-US" altLang="zh-CN" sz="2800" b="1">
                <a:solidFill>
                  <a:srgbClr val="002060"/>
                </a:solidFill>
                <a:latin typeface="黑体" pitchFamily="49" charset="-122"/>
                <a:ea typeface="黑体" pitchFamily="49" charset="-122"/>
              </a:rPr>
              <a:t>28</a:t>
            </a:r>
            <a:r>
              <a:rPr lang="zh-CN" altLang="en-US" sz="2800" b="1">
                <a:solidFill>
                  <a:srgbClr val="002060"/>
                </a:solidFill>
                <a:latin typeface="黑体" pitchFamily="49" charset="-122"/>
                <a:ea typeface="黑体" pitchFamily="49" charset="-122"/>
              </a:rPr>
              <a:t>个民族</a:t>
            </a:r>
            <a:r>
              <a:rPr lang="zh-CN" altLang="en-US" sz="2800">
                <a:solidFill>
                  <a:srgbClr val="002060"/>
                </a:solidFill>
                <a:latin typeface="黑体" pitchFamily="49" charset="-122"/>
                <a:ea typeface="黑体" pitchFamily="49" charset="-122"/>
              </a:rPr>
              <a:t>的</a:t>
            </a:r>
            <a:r>
              <a:rPr lang="en-US" altLang="zh-CN" sz="2800" b="1">
                <a:solidFill>
                  <a:srgbClr val="002060"/>
                </a:solidFill>
                <a:latin typeface="黑体" pitchFamily="49" charset="-122"/>
                <a:ea typeface="黑体" pitchFamily="49" charset="-122"/>
              </a:rPr>
              <a:t>400</a:t>
            </a:r>
            <a:r>
              <a:rPr lang="zh-CN" altLang="en-US" sz="2800" b="1">
                <a:solidFill>
                  <a:srgbClr val="002060"/>
                </a:solidFill>
                <a:latin typeface="黑体" pitchFamily="49" charset="-122"/>
                <a:ea typeface="黑体" pitchFamily="49" charset="-122"/>
              </a:rPr>
              <a:t>万人</a:t>
            </a:r>
            <a:r>
              <a:rPr lang="zh-CN" altLang="en-US" sz="2800">
                <a:solidFill>
                  <a:srgbClr val="002060"/>
                </a:solidFill>
                <a:latin typeface="黑体" pitchFamily="49" charset="-122"/>
                <a:ea typeface="黑体" pitchFamily="49" charset="-122"/>
              </a:rPr>
              <a:t>死于集中营，其中犹太人最多，达</a:t>
            </a:r>
            <a:r>
              <a:rPr lang="en-US" altLang="zh-CN" sz="2800" b="1">
                <a:solidFill>
                  <a:srgbClr val="002060"/>
                </a:solidFill>
                <a:latin typeface="黑体" pitchFamily="49" charset="-122"/>
                <a:ea typeface="黑体" pitchFamily="49" charset="-122"/>
              </a:rPr>
              <a:t>250</a:t>
            </a:r>
            <a:r>
              <a:rPr lang="zh-CN" altLang="en-US" sz="2800" b="1">
                <a:solidFill>
                  <a:srgbClr val="002060"/>
                </a:solidFill>
                <a:latin typeface="黑体" pitchFamily="49" charset="-122"/>
                <a:ea typeface="黑体" pitchFamily="49" charset="-122"/>
              </a:rPr>
              <a:t>万</a:t>
            </a:r>
            <a:r>
              <a:rPr lang="zh-CN" altLang="en-US" sz="2800">
                <a:solidFill>
                  <a:srgbClr val="002060"/>
                </a:solidFill>
                <a:latin typeface="黑体" pitchFamily="49" charset="-122"/>
                <a:ea typeface="黑体" pitchFamily="49" charset="-122"/>
              </a:rPr>
              <a:t>。</a:t>
            </a:r>
            <a:r>
              <a:rPr lang="en-US" altLang="zh-CN" sz="2800">
                <a:solidFill>
                  <a:srgbClr val="002060"/>
                </a:solidFill>
                <a:latin typeface="黑体" pitchFamily="49" charset="-122"/>
                <a:ea typeface="黑体" pitchFamily="49" charset="-122"/>
              </a:rPr>
              <a:t>1947</a:t>
            </a:r>
            <a:r>
              <a:rPr lang="zh-CN" altLang="en-US" sz="2800">
                <a:solidFill>
                  <a:srgbClr val="002060"/>
                </a:solidFill>
                <a:latin typeface="黑体" pitchFamily="49" charset="-122"/>
                <a:ea typeface="黑体" pitchFamily="49" charset="-122"/>
              </a:rPr>
              <a:t>年被开辟为国家博物馆。</a:t>
            </a:r>
            <a:r>
              <a:rPr lang="en-US" altLang="zh-CN" sz="2800">
                <a:solidFill>
                  <a:srgbClr val="002060"/>
                </a:solidFill>
                <a:latin typeface="黑体" pitchFamily="49" charset="-122"/>
                <a:ea typeface="黑体" pitchFamily="49" charset="-122"/>
              </a:rPr>
              <a:t>1979</a:t>
            </a:r>
            <a:r>
              <a:rPr lang="zh-CN" altLang="en-US" sz="2800">
                <a:solidFill>
                  <a:srgbClr val="002060"/>
                </a:solidFill>
                <a:latin typeface="黑体" pitchFamily="49" charset="-122"/>
                <a:ea typeface="黑体" pitchFamily="49" charset="-122"/>
              </a:rPr>
              <a:t>年被列入联合国世界文化遗产名录。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91138" name="文本框 91137"/>
          <p:cNvSpPr txBox="1">
            <a:spLocks noChangeArrowheads="1"/>
          </p:cNvSpPr>
          <p:nvPr/>
        </p:nvSpPr>
        <p:spPr bwMode="auto">
          <a:xfrm>
            <a:off x="611188" y="549275"/>
            <a:ext cx="5865812" cy="641350"/>
          </a:xfrm>
          <a:prstGeom prst="rect">
            <a:avLst/>
          </a:prstGeom>
          <a:noFill/>
          <a:ln w="9525">
            <a:noFill/>
            <a:miter lim="800000"/>
            <a:headEnd/>
            <a:tailEnd/>
          </a:ln>
        </p:spPr>
        <p:txBody>
          <a:bodyPr>
            <a:spAutoFit/>
          </a:bodyPr>
          <a:lstStyle/>
          <a:p>
            <a:pPr>
              <a:spcBef>
                <a:spcPct val="50000"/>
              </a:spcBef>
            </a:pPr>
            <a:r>
              <a:rPr lang="zh-CN" altLang="en-US" sz="3600" b="1">
                <a:ea typeface="楷体_GB2312"/>
                <a:cs typeface="楷体_GB2312"/>
              </a:rPr>
              <a:t>奥斯维辛集中营的残酷遗迹</a:t>
            </a:r>
          </a:p>
        </p:txBody>
      </p:sp>
      <p:sp>
        <p:nvSpPr>
          <p:cNvPr id="91139" name="文本框 91138"/>
          <p:cNvSpPr txBox="1">
            <a:spLocks noChangeArrowheads="1"/>
          </p:cNvSpPr>
          <p:nvPr/>
        </p:nvSpPr>
        <p:spPr bwMode="auto">
          <a:xfrm>
            <a:off x="1447800" y="2276475"/>
            <a:ext cx="4953000" cy="641350"/>
          </a:xfrm>
          <a:prstGeom prst="rect">
            <a:avLst/>
          </a:prstGeom>
          <a:noFill/>
          <a:ln w="9525">
            <a:noFill/>
            <a:miter lim="800000"/>
            <a:headEnd/>
            <a:tailEnd/>
          </a:ln>
        </p:spPr>
        <p:txBody>
          <a:bodyPr>
            <a:spAutoFit/>
          </a:bodyPr>
          <a:lstStyle/>
          <a:p>
            <a:pPr>
              <a:spcBef>
                <a:spcPct val="50000"/>
              </a:spcBef>
            </a:pPr>
            <a:r>
              <a:rPr lang="zh-CN" altLang="en-US" sz="3600" b="1">
                <a:ea typeface="楷体_GB2312"/>
                <a:cs typeface="楷体_GB2312"/>
              </a:rPr>
              <a:t>众多的参观者（游客）</a:t>
            </a:r>
          </a:p>
        </p:txBody>
      </p:sp>
      <p:sp>
        <p:nvSpPr>
          <p:cNvPr id="91140" name="文本框 91139"/>
          <p:cNvSpPr txBox="1">
            <a:spLocks noChangeArrowheads="1"/>
          </p:cNvSpPr>
          <p:nvPr/>
        </p:nvSpPr>
        <p:spPr bwMode="auto">
          <a:xfrm>
            <a:off x="3886200" y="3810000"/>
            <a:ext cx="4330700" cy="641350"/>
          </a:xfrm>
          <a:prstGeom prst="rect">
            <a:avLst/>
          </a:prstGeom>
          <a:noFill/>
          <a:ln w="9525">
            <a:noFill/>
            <a:miter lim="800000"/>
            <a:headEnd/>
            <a:tailEnd/>
          </a:ln>
        </p:spPr>
        <p:txBody>
          <a:bodyPr>
            <a:spAutoFit/>
          </a:bodyPr>
          <a:lstStyle/>
          <a:p>
            <a:pPr>
              <a:spcBef>
                <a:spcPct val="50000"/>
              </a:spcBef>
            </a:pPr>
            <a:r>
              <a:rPr lang="zh-CN" altLang="en-US" sz="3600" b="1">
                <a:solidFill>
                  <a:srgbClr val="CC0000"/>
                </a:solidFill>
                <a:ea typeface="楷体_GB2312"/>
                <a:cs typeface="楷体_GB2312"/>
              </a:rPr>
              <a:t>参观者的感受、反应</a:t>
            </a:r>
          </a:p>
        </p:txBody>
      </p:sp>
      <p:sp>
        <p:nvSpPr>
          <p:cNvPr id="91141" name="文本框 91140"/>
          <p:cNvSpPr txBox="1">
            <a:spLocks noChangeArrowheads="1"/>
          </p:cNvSpPr>
          <p:nvPr/>
        </p:nvSpPr>
        <p:spPr bwMode="auto">
          <a:xfrm>
            <a:off x="5029200" y="5715000"/>
            <a:ext cx="4114800" cy="641350"/>
          </a:xfrm>
          <a:prstGeom prst="rect">
            <a:avLst/>
          </a:prstGeom>
          <a:noFill/>
          <a:ln w="9525">
            <a:noFill/>
            <a:miter lim="800000"/>
            <a:headEnd/>
            <a:tailEnd/>
          </a:ln>
        </p:spPr>
        <p:txBody>
          <a:bodyPr>
            <a:spAutoFit/>
          </a:bodyPr>
          <a:lstStyle/>
          <a:p>
            <a:pPr>
              <a:spcBef>
                <a:spcPct val="50000"/>
              </a:spcBef>
            </a:pPr>
            <a:r>
              <a:rPr lang="zh-CN" altLang="en-US" sz="3600" b="1">
                <a:ea typeface="楷体_GB2312"/>
                <a:cs typeface="楷体_GB2312"/>
              </a:rPr>
              <a:t>记者（罗森塔尔）</a:t>
            </a:r>
          </a:p>
        </p:txBody>
      </p:sp>
      <p:sp>
        <p:nvSpPr>
          <p:cNvPr id="91142" name="文本框 91141"/>
          <p:cNvSpPr txBox="1">
            <a:spLocks noChangeArrowheads="1"/>
          </p:cNvSpPr>
          <p:nvPr/>
        </p:nvSpPr>
        <p:spPr bwMode="auto">
          <a:xfrm>
            <a:off x="3048000" y="1447800"/>
            <a:ext cx="1868488" cy="579438"/>
          </a:xfrm>
          <a:prstGeom prst="rect">
            <a:avLst/>
          </a:prstGeom>
          <a:noFill/>
          <a:ln w="9525">
            <a:noFill/>
            <a:miter lim="800000"/>
            <a:headEnd/>
            <a:tailEnd/>
          </a:ln>
        </p:spPr>
        <p:txBody>
          <a:bodyPr>
            <a:spAutoFit/>
          </a:bodyPr>
          <a:lstStyle/>
          <a:p>
            <a:pPr>
              <a:spcBef>
                <a:spcPct val="50000"/>
              </a:spcBef>
            </a:pPr>
            <a:r>
              <a:rPr lang="zh-CN" altLang="en-US" sz="3200" b="1" i="1">
                <a:solidFill>
                  <a:srgbClr val="0000CC"/>
                </a:solidFill>
                <a:ea typeface="华文中宋"/>
                <a:cs typeface="华文中宋"/>
              </a:rPr>
              <a:t>参观</a:t>
            </a:r>
          </a:p>
        </p:txBody>
      </p:sp>
      <p:sp>
        <p:nvSpPr>
          <p:cNvPr id="33798" name="直接连接符 91142"/>
          <p:cNvSpPr>
            <a:spLocks noChangeShapeType="1"/>
          </p:cNvSpPr>
          <p:nvPr/>
        </p:nvSpPr>
        <p:spPr bwMode="auto">
          <a:xfrm>
            <a:off x="3708400" y="3141663"/>
            <a:ext cx="1223963" cy="647700"/>
          </a:xfrm>
          <a:prstGeom prst="line">
            <a:avLst/>
          </a:prstGeom>
          <a:noFill/>
          <a:ln w="38100">
            <a:solidFill>
              <a:schemeClr val="tx1"/>
            </a:solidFill>
            <a:round/>
            <a:headEnd/>
            <a:tailEnd type="triangle" w="lg" len="lg"/>
          </a:ln>
        </p:spPr>
        <p:txBody>
          <a:bodyPr/>
          <a:lstStyle/>
          <a:p>
            <a:endParaRPr lang="zh-CN" altLang="en-US"/>
          </a:p>
        </p:txBody>
      </p:sp>
      <p:sp>
        <p:nvSpPr>
          <p:cNvPr id="91144" name="文本框 91143"/>
          <p:cNvSpPr txBox="1">
            <a:spLocks noChangeArrowheads="1"/>
          </p:cNvSpPr>
          <p:nvPr/>
        </p:nvSpPr>
        <p:spPr bwMode="auto">
          <a:xfrm>
            <a:off x="4724400" y="3124200"/>
            <a:ext cx="2197100" cy="579438"/>
          </a:xfrm>
          <a:prstGeom prst="rect">
            <a:avLst/>
          </a:prstGeom>
          <a:noFill/>
          <a:ln w="9525">
            <a:noFill/>
            <a:miter lim="800000"/>
            <a:headEnd/>
            <a:tailEnd/>
          </a:ln>
        </p:spPr>
        <p:txBody>
          <a:bodyPr>
            <a:spAutoFit/>
          </a:bodyPr>
          <a:lstStyle/>
          <a:p>
            <a:pPr>
              <a:spcBef>
                <a:spcPct val="50000"/>
              </a:spcBef>
            </a:pPr>
            <a:r>
              <a:rPr lang="zh-CN" altLang="en-US" sz="3200" b="1" i="1">
                <a:solidFill>
                  <a:srgbClr val="0000CC"/>
                </a:solidFill>
                <a:ea typeface="华文中宋"/>
                <a:cs typeface="华文中宋"/>
              </a:rPr>
              <a:t>产生</a:t>
            </a:r>
          </a:p>
        </p:txBody>
      </p:sp>
      <p:sp>
        <p:nvSpPr>
          <p:cNvPr id="33800" name="直接连接符 91144"/>
          <p:cNvSpPr>
            <a:spLocks noChangeShapeType="1"/>
          </p:cNvSpPr>
          <p:nvPr/>
        </p:nvSpPr>
        <p:spPr bwMode="auto">
          <a:xfrm flipH="1" flipV="1">
            <a:off x="5364163" y="4724400"/>
            <a:ext cx="2016125" cy="1009650"/>
          </a:xfrm>
          <a:prstGeom prst="line">
            <a:avLst/>
          </a:prstGeom>
          <a:noFill/>
          <a:ln w="38100">
            <a:solidFill>
              <a:schemeClr val="tx1"/>
            </a:solidFill>
            <a:round/>
            <a:headEnd/>
            <a:tailEnd type="triangle" w="lg" len="lg"/>
          </a:ln>
        </p:spPr>
        <p:txBody>
          <a:bodyPr/>
          <a:lstStyle/>
          <a:p>
            <a:endParaRPr lang="zh-CN" altLang="en-US"/>
          </a:p>
        </p:txBody>
      </p:sp>
      <p:sp>
        <p:nvSpPr>
          <p:cNvPr id="91146" name="文本框 91145"/>
          <p:cNvSpPr txBox="1">
            <a:spLocks noChangeArrowheads="1"/>
          </p:cNvSpPr>
          <p:nvPr/>
        </p:nvSpPr>
        <p:spPr bwMode="auto">
          <a:xfrm>
            <a:off x="6705600" y="4648200"/>
            <a:ext cx="2238375" cy="579438"/>
          </a:xfrm>
          <a:prstGeom prst="rect">
            <a:avLst/>
          </a:prstGeom>
          <a:noFill/>
          <a:ln w="9525">
            <a:noFill/>
            <a:miter lim="800000"/>
            <a:headEnd/>
            <a:tailEnd/>
          </a:ln>
        </p:spPr>
        <p:txBody>
          <a:bodyPr>
            <a:spAutoFit/>
          </a:bodyPr>
          <a:lstStyle/>
          <a:p>
            <a:pPr>
              <a:spcBef>
                <a:spcPct val="50000"/>
              </a:spcBef>
            </a:pPr>
            <a:r>
              <a:rPr lang="zh-CN" altLang="en-US" sz="3200" b="1" i="1">
                <a:solidFill>
                  <a:srgbClr val="0000CC"/>
                </a:solidFill>
                <a:ea typeface="华文中宋"/>
                <a:cs typeface="华文中宋"/>
              </a:rPr>
              <a:t>观察</a:t>
            </a:r>
          </a:p>
        </p:txBody>
      </p:sp>
      <p:sp>
        <p:nvSpPr>
          <p:cNvPr id="33802" name="直接连接符 91146"/>
          <p:cNvSpPr>
            <a:spLocks noChangeShapeType="1"/>
          </p:cNvSpPr>
          <p:nvPr/>
        </p:nvSpPr>
        <p:spPr bwMode="auto">
          <a:xfrm flipH="1" flipV="1">
            <a:off x="1763713" y="1484313"/>
            <a:ext cx="1655762" cy="865187"/>
          </a:xfrm>
          <a:prstGeom prst="line">
            <a:avLst/>
          </a:prstGeom>
          <a:noFill/>
          <a:ln w="38100">
            <a:solidFill>
              <a:schemeClr val="tx1"/>
            </a:solidFill>
            <a:round/>
            <a:headEnd/>
            <a:tailEnd type="triangle" w="lg" len="lg"/>
          </a:ln>
        </p:spPr>
        <p:txBody>
          <a:bodyPr/>
          <a:lstStyle/>
          <a:p>
            <a:endParaRPr lang="zh-CN" altLang="en-US"/>
          </a:p>
        </p:txBody>
      </p:sp>
      <p:sp>
        <p:nvSpPr>
          <p:cNvPr id="91148" name="文本框 91147"/>
          <p:cNvSpPr txBox="1">
            <a:spLocks noChangeArrowheads="1"/>
          </p:cNvSpPr>
          <p:nvPr/>
        </p:nvSpPr>
        <p:spPr bwMode="auto">
          <a:xfrm>
            <a:off x="685800" y="5562600"/>
            <a:ext cx="4191000" cy="823913"/>
          </a:xfrm>
          <a:prstGeom prst="rect">
            <a:avLst/>
          </a:prstGeom>
          <a:noFill/>
          <a:ln w="9525">
            <a:noFill/>
            <a:miter lim="800000"/>
            <a:headEnd/>
            <a:tailEnd/>
          </a:ln>
        </p:spPr>
        <p:txBody>
          <a:bodyPr>
            <a:spAutoFit/>
          </a:bodyPr>
          <a:lstStyle/>
          <a:p>
            <a:pPr>
              <a:spcBef>
                <a:spcPct val="50000"/>
              </a:spcBef>
            </a:pPr>
            <a:r>
              <a:rPr lang="zh-CN" altLang="en-US" sz="4800" b="1">
                <a:solidFill>
                  <a:srgbClr val="FF0000"/>
                </a:solidFill>
              </a:rPr>
              <a:t>独特的视角</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blinds(horizontal)">
                                      <p:cBhvr>
                                        <p:cTn id="7" dur="500"/>
                                        <p:tgtEl>
                                          <p:spTgt spid="9113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3802"/>
                                        </p:tgtEl>
                                        <p:attrNameLst>
                                          <p:attrName>style.visibility</p:attrName>
                                        </p:attrNameLst>
                                      </p:cBhvr>
                                      <p:to>
                                        <p:strVal val="visible"/>
                                      </p:to>
                                    </p:set>
                                    <p:anim calcmode="lin" valueType="num">
                                      <p:cBhvr>
                                        <p:cTn id="12" dur="500" fill="hold"/>
                                        <p:tgtEl>
                                          <p:spTgt spid="33802"/>
                                        </p:tgtEl>
                                        <p:attrNameLst>
                                          <p:attrName>ppt_w</p:attrName>
                                        </p:attrNameLst>
                                      </p:cBhvr>
                                      <p:tavLst>
                                        <p:tav tm="0">
                                          <p:val>
                                            <p:strVal val="#ppt_w*0.70"/>
                                          </p:val>
                                        </p:tav>
                                        <p:tav tm="100000">
                                          <p:val>
                                            <p:strVal val="#ppt_w"/>
                                          </p:val>
                                        </p:tav>
                                      </p:tavLst>
                                    </p:anim>
                                    <p:anim calcmode="lin" valueType="num">
                                      <p:cBhvr>
                                        <p:cTn id="13" dur="500" fill="hold"/>
                                        <p:tgtEl>
                                          <p:spTgt spid="33802"/>
                                        </p:tgtEl>
                                        <p:attrNameLst>
                                          <p:attrName>ppt_h</p:attrName>
                                        </p:attrNameLst>
                                      </p:cBhvr>
                                      <p:tavLst>
                                        <p:tav tm="0">
                                          <p:val>
                                            <p:strVal val="#ppt_h"/>
                                          </p:val>
                                        </p:tav>
                                        <p:tav tm="100000">
                                          <p:val>
                                            <p:strVal val="#ppt_h"/>
                                          </p:val>
                                        </p:tav>
                                      </p:tavLst>
                                    </p:anim>
                                    <p:animEffect transition="in" filter="fade">
                                      <p:cBhvr>
                                        <p:cTn id="14" dur="500"/>
                                        <p:tgtEl>
                                          <p:spTgt spid="3380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91142"/>
                                        </p:tgtEl>
                                        <p:attrNameLst>
                                          <p:attrName>style.visibility</p:attrName>
                                        </p:attrNameLst>
                                      </p:cBhvr>
                                      <p:to>
                                        <p:strVal val="visible"/>
                                      </p:to>
                                    </p:set>
                                    <p:anim calcmode="lin" valueType="num">
                                      <p:cBhvr>
                                        <p:cTn id="17" dur="500" fill="hold"/>
                                        <p:tgtEl>
                                          <p:spTgt spid="91142"/>
                                        </p:tgtEl>
                                        <p:attrNameLst>
                                          <p:attrName>ppt_w</p:attrName>
                                        </p:attrNameLst>
                                      </p:cBhvr>
                                      <p:tavLst>
                                        <p:tav tm="0">
                                          <p:val>
                                            <p:strVal val="#ppt_w*0.70"/>
                                          </p:val>
                                        </p:tav>
                                        <p:tav tm="100000">
                                          <p:val>
                                            <p:strVal val="#ppt_w"/>
                                          </p:val>
                                        </p:tav>
                                      </p:tavLst>
                                    </p:anim>
                                    <p:anim calcmode="lin" valueType="num">
                                      <p:cBhvr>
                                        <p:cTn id="18" dur="500" fill="hold"/>
                                        <p:tgtEl>
                                          <p:spTgt spid="91142"/>
                                        </p:tgtEl>
                                        <p:attrNameLst>
                                          <p:attrName>ppt_h</p:attrName>
                                        </p:attrNameLst>
                                      </p:cBhvr>
                                      <p:tavLst>
                                        <p:tav tm="0">
                                          <p:val>
                                            <p:strVal val="#ppt_h"/>
                                          </p:val>
                                        </p:tav>
                                        <p:tav tm="100000">
                                          <p:val>
                                            <p:strVal val="#ppt_h"/>
                                          </p:val>
                                        </p:tav>
                                      </p:tavLst>
                                    </p:anim>
                                    <p:animEffect transition="in" filter="fade">
                                      <p:cBhvr>
                                        <p:cTn id="19" dur="500"/>
                                        <p:tgtEl>
                                          <p:spTgt spid="9114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1138"/>
                                        </p:tgtEl>
                                        <p:attrNameLst>
                                          <p:attrName>style.visibility</p:attrName>
                                        </p:attrNameLst>
                                      </p:cBhvr>
                                      <p:to>
                                        <p:strVal val="visible"/>
                                      </p:to>
                                    </p:set>
                                    <p:animEffect transition="in" filter="blinds(horizontal)">
                                      <p:cBhvr>
                                        <p:cTn id="24" dur="500"/>
                                        <p:tgtEl>
                                          <p:spTgt spid="91138"/>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33798"/>
                                        </p:tgtEl>
                                        <p:attrNameLst>
                                          <p:attrName>style.visibility</p:attrName>
                                        </p:attrNameLst>
                                      </p:cBhvr>
                                      <p:to>
                                        <p:strVal val="visible"/>
                                      </p:to>
                                    </p:set>
                                    <p:anim calcmode="lin" valueType="num">
                                      <p:cBhvr>
                                        <p:cTn id="29" dur="500" fill="hold"/>
                                        <p:tgtEl>
                                          <p:spTgt spid="33798"/>
                                        </p:tgtEl>
                                        <p:attrNameLst>
                                          <p:attrName>ppt_w</p:attrName>
                                        </p:attrNameLst>
                                      </p:cBhvr>
                                      <p:tavLst>
                                        <p:tav tm="0">
                                          <p:val>
                                            <p:strVal val="#ppt_w*0.70"/>
                                          </p:val>
                                        </p:tav>
                                        <p:tav tm="100000">
                                          <p:val>
                                            <p:strVal val="#ppt_w"/>
                                          </p:val>
                                        </p:tav>
                                      </p:tavLst>
                                    </p:anim>
                                    <p:anim calcmode="lin" valueType="num">
                                      <p:cBhvr>
                                        <p:cTn id="30" dur="500" fill="hold"/>
                                        <p:tgtEl>
                                          <p:spTgt spid="33798"/>
                                        </p:tgtEl>
                                        <p:attrNameLst>
                                          <p:attrName>ppt_h</p:attrName>
                                        </p:attrNameLst>
                                      </p:cBhvr>
                                      <p:tavLst>
                                        <p:tav tm="0">
                                          <p:val>
                                            <p:strVal val="#ppt_h"/>
                                          </p:val>
                                        </p:tav>
                                        <p:tav tm="100000">
                                          <p:val>
                                            <p:strVal val="#ppt_h"/>
                                          </p:val>
                                        </p:tav>
                                      </p:tavLst>
                                    </p:anim>
                                    <p:animEffect transition="in" filter="fade">
                                      <p:cBhvr>
                                        <p:cTn id="31" dur="500"/>
                                        <p:tgtEl>
                                          <p:spTgt spid="33798"/>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91144"/>
                                        </p:tgtEl>
                                        <p:attrNameLst>
                                          <p:attrName>style.visibility</p:attrName>
                                        </p:attrNameLst>
                                      </p:cBhvr>
                                      <p:to>
                                        <p:strVal val="visible"/>
                                      </p:to>
                                    </p:set>
                                    <p:anim calcmode="lin" valueType="num">
                                      <p:cBhvr>
                                        <p:cTn id="34" dur="500" fill="hold"/>
                                        <p:tgtEl>
                                          <p:spTgt spid="91144"/>
                                        </p:tgtEl>
                                        <p:attrNameLst>
                                          <p:attrName>ppt_w</p:attrName>
                                        </p:attrNameLst>
                                      </p:cBhvr>
                                      <p:tavLst>
                                        <p:tav tm="0">
                                          <p:val>
                                            <p:strVal val="#ppt_w*0.70"/>
                                          </p:val>
                                        </p:tav>
                                        <p:tav tm="100000">
                                          <p:val>
                                            <p:strVal val="#ppt_w"/>
                                          </p:val>
                                        </p:tav>
                                      </p:tavLst>
                                    </p:anim>
                                    <p:anim calcmode="lin" valueType="num">
                                      <p:cBhvr>
                                        <p:cTn id="35" dur="500" fill="hold"/>
                                        <p:tgtEl>
                                          <p:spTgt spid="91144"/>
                                        </p:tgtEl>
                                        <p:attrNameLst>
                                          <p:attrName>ppt_h</p:attrName>
                                        </p:attrNameLst>
                                      </p:cBhvr>
                                      <p:tavLst>
                                        <p:tav tm="0">
                                          <p:val>
                                            <p:strVal val="#ppt_h"/>
                                          </p:val>
                                        </p:tav>
                                        <p:tav tm="100000">
                                          <p:val>
                                            <p:strVal val="#ppt_h"/>
                                          </p:val>
                                        </p:tav>
                                      </p:tavLst>
                                    </p:anim>
                                    <p:animEffect transition="in" filter="fade">
                                      <p:cBhvr>
                                        <p:cTn id="36" dur="500"/>
                                        <p:tgtEl>
                                          <p:spTgt spid="91144"/>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91140"/>
                                        </p:tgtEl>
                                        <p:attrNameLst>
                                          <p:attrName>style.visibility</p:attrName>
                                        </p:attrNameLst>
                                      </p:cBhvr>
                                      <p:to>
                                        <p:strVal val="visible"/>
                                      </p:to>
                                    </p:set>
                                    <p:animEffect transition="in" filter="blinds(horizontal)">
                                      <p:cBhvr>
                                        <p:cTn id="41" dur="500"/>
                                        <p:tgtEl>
                                          <p:spTgt spid="91140"/>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91141"/>
                                        </p:tgtEl>
                                        <p:attrNameLst>
                                          <p:attrName>style.visibility</p:attrName>
                                        </p:attrNameLst>
                                      </p:cBhvr>
                                      <p:to>
                                        <p:strVal val="visible"/>
                                      </p:to>
                                    </p:set>
                                    <p:animEffect transition="in" filter="blinds(horizontal)">
                                      <p:cBhvr>
                                        <p:cTn id="46" dur="500"/>
                                        <p:tgtEl>
                                          <p:spTgt spid="91141"/>
                                        </p:tgtEl>
                                      </p:cBhvr>
                                    </p:animEffect>
                                  </p:childTnLst>
                                </p:cTn>
                              </p:par>
                            </p:childTnLst>
                          </p:cTn>
                        </p:par>
                      </p:childTnLst>
                    </p:cTn>
                  </p:par>
                  <p:par>
                    <p:cTn id="47" fill="hold">
                      <p:stCondLst>
                        <p:cond delay="indefinite"/>
                      </p:stCondLst>
                      <p:childTnLst>
                        <p:par>
                          <p:cTn id="48" fill="hold">
                            <p:stCondLst>
                              <p:cond delay="0"/>
                            </p:stCondLst>
                            <p:childTnLst>
                              <p:par>
                                <p:cTn id="49" presetID="55" presetClass="entr" presetSubtype="0" fill="hold" grpId="0" nodeType="clickEffect">
                                  <p:stCondLst>
                                    <p:cond delay="0"/>
                                  </p:stCondLst>
                                  <p:childTnLst>
                                    <p:set>
                                      <p:cBhvr>
                                        <p:cTn id="50" dur="1" fill="hold">
                                          <p:stCondLst>
                                            <p:cond delay="0"/>
                                          </p:stCondLst>
                                        </p:cTn>
                                        <p:tgtEl>
                                          <p:spTgt spid="33800"/>
                                        </p:tgtEl>
                                        <p:attrNameLst>
                                          <p:attrName>style.visibility</p:attrName>
                                        </p:attrNameLst>
                                      </p:cBhvr>
                                      <p:to>
                                        <p:strVal val="visible"/>
                                      </p:to>
                                    </p:set>
                                    <p:anim calcmode="lin" valueType="num">
                                      <p:cBhvr>
                                        <p:cTn id="51" dur="500" fill="hold"/>
                                        <p:tgtEl>
                                          <p:spTgt spid="33800"/>
                                        </p:tgtEl>
                                        <p:attrNameLst>
                                          <p:attrName>ppt_w</p:attrName>
                                        </p:attrNameLst>
                                      </p:cBhvr>
                                      <p:tavLst>
                                        <p:tav tm="0">
                                          <p:val>
                                            <p:strVal val="#ppt_w*0.70"/>
                                          </p:val>
                                        </p:tav>
                                        <p:tav tm="100000">
                                          <p:val>
                                            <p:strVal val="#ppt_w"/>
                                          </p:val>
                                        </p:tav>
                                      </p:tavLst>
                                    </p:anim>
                                    <p:anim calcmode="lin" valueType="num">
                                      <p:cBhvr>
                                        <p:cTn id="52" dur="500" fill="hold"/>
                                        <p:tgtEl>
                                          <p:spTgt spid="33800"/>
                                        </p:tgtEl>
                                        <p:attrNameLst>
                                          <p:attrName>ppt_h</p:attrName>
                                        </p:attrNameLst>
                                      </p:cBhvr>
                                      <p:tavLst>
                                        <p:tav tm="0">
                                          <p:val>
                                            <p:strVal val="#ppt_h"/>
                                          </p:val>
                                        </p:tav>
                                        <p:tav tm="100000">
                                          <p:val>
                                            <p:strVal val="#ppt_h"/>
                                          </p:val>
                                        </p:tav>
                                      </p:tavLst>
                                    </p:anim>
                                    <p:animEffect transition="in" filter="fade">
                                      <p:cBhvr>
                                        <p:cTn id="53" dur="500"/>
                                        <p:tgtEl>
                                          <p:spTgt spid="33800"/>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91146"/>
                                        </p:tgtEl>
                                        <p:attrNameLst>
                                          <p:attrName>style.visibility</p:attrName>
                                        </p:attrNameLst>
                                      </p:cBhvr>
                                      <p:to>
                                        <p:strVal val="visible"/>
                                      </p:to>
                                    </p:set>
                                    <p:anim calcmode="lin" valueType="num">
                                      <p:cBhvr>
                                        <p:cTn id="56" dur="500" fill="hold"/>
                                        <p:tgtEl>
                                          <p:spTgt spid="91146"/>
                                        </p:tgtEl>
                                        <p:attrNameLst>
                                          <p:attrName>ppt_w</p:attrName>
                                        </p:attrNameLst>
                                      </p:cBhvr>
                                      <p:tavLst>
                                        <p:tav tm="0">
                                          <p:val>
                                            <p:strVal val="#ppt_w*0.70"/>
                                          </p:val>
                                        </p:tav>
                                        <p:tav tm="100000">
                                          <p:val>
                                            <p:strVal val="#ppt_w"/>
                                          </p:val>
                                        </p:tav>
                                      </p:tavLst>
                                    </p:anim>
                                    <p:anim calcmode="lin" valueType="num">
                                      <p:cBhvr>
                                        <p:cTn id="57" dur="500" fill="hold"/>
                                        <p:tgtEl>
                                          <p:spTgt spid="91146"/>
                                        </p:tgtEl>
                                        <p:attrNameLst>
                                          <p:attrName>ppt_h</p:attrName>
                                        </p:attrNameLst>
                                      </p:cBhvr>
                                      <p:tavLst>
                                        <p:tav tm="0">
                                          <p:val>
                                            <p:strVal val="#ppt_h"/>
                                          </p:val>
                                        </p:tav>
                                        <p:tav tm="100000">
                                          <p:val>
                                            <p:strVal val="#ppt_h"/>
                                          </p:val>
                                        </p:tav>
                                      </p:tavLst>
                                    </p:anim>
                                    <p:animEffect transition="in" filter="fade">
                                      <p:cBhvr>
                                        <p:cTn id="58" dur="500"/>
                                        <p:tgtEl>
                                          <p:spTgt spid="91146"/>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91148"/>
                                        </p:tgtEl>
                                        <p:attrNameLst>
                                          <p:attrName>style.visibility</p:attrName>
                                        </p:attrNameLst>
                                      </p:cBhvr>
                                      <p:to>
                                        <p:strVal val="visible"/>
                                      </p:to>
                                    </p:set>
                                    <p:anim calcmode="lin" valueType="num">
                                      <p:cBhvr additive="base">
                                        <p:cTn id="63" dur="500" fill="hold"/>
                                        <p:tgtEl>
                                          <p:spTgt spid="91148"/>
                                        </p:tgtEl>
                                        <p:attrNameLst>
                                          <p:attrName>ppt_x</p:attrName>
                                        </p:attrNameLst>
                                      </p:cBhvr>
                                      <p:tavLst>
                                        <p:tav tm="0">
                                          <p:val>
                                            <p:strVal val="#ppt_x"/>
                                          </p:val>
                                        </p:tav>
                                        <p:tav tm="100000">
                                          <p:val>
                                            <p:strVal val="#ppt_x"/>
                                          </p:val>
                                        </p:tav>
                                      </p:tavLst>
                                    </p:anim>
                                    <p:anim calcmode="lin" valueType="num">
                                      <p:cBhvr additive="base">
                                        <p:cTn id="64" dur="500" fill="hold"/>
                                        <p:tgtEl>
                                          <p:spTgt spid="91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39" grpId="0"/>
      <p:bldP spid="91140" grpId="0"/>
      <p:bldP spid="91141" grpId="0"/>
      <p:bldP spid="91142" grpId="0"/>
      <p:bldP spid="33798" grpId="0" animBg="1"/>
      <p:bldP spid="91144" grpId="0"/>
      <p:bldP spid="33800" grpId="0" animBg="1"/>
      <p:bldP spid="91146" grpId="0"/>
      <p:bldP spid="33802" grpId="0" animBg="1"/>
      <p:bldP spid="9114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文本占位符 92162"/>
          <p:cNvSpPr>
            <a:spLocks noGrp="1"/>
          </p:cNvSpPr>
          <p:nvPr>
            <p:ph type="body" idx="1"/>
          </p:nvPr>
        </p:nvSpPr>
        <p:spPr>
          <a:xfrm>
            <a:off x="1066800" y="1143000"/>
            <a:ext cx="7772400" cy="4191000"/>
          </a:xfrm>
        </p:spPr>
        <p:txBody>
          <a:bodyPr/>
          <a:lstStyle/>
          <a:p>
            <a:pPr eaLnBrk="1" hangingPunct="1"/>
            <a:r>
              <a:rPr lang="zh-CN" altLang="en-US" sz="4400" b="1" smtClean="0"/>
              <a:t>参观者参观时的感受和反应如何？</a:t>
            </a:r>
            <a:endParaRPr lang="zh-CN" altLang="en-US"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文本占位符 93185"/>
          <p:cNvSpPr>
            <a:spLocks noGrp="1"/>
          </p:cNvSpPr>
          <p:nvPr>
            <p:ph type="body" idx="1"/>
          </p:nvPr>
        </p:nvSpPr>
        <p:spPr>
          <a:xfrm>
            <a:off x="1036638" y="171450"/>
            <a:ext cx="7915275" cy="6391275"/>
          </a:xfrm>
        </p:spPr>
        <p:txBody>
          <a:bodyPr/>
          <a:lstStyle/>
          <a:p>
            <a:pPr eaLnBrk="1" hangingPunct="1">
              <a:lnSpc>
                <a:spcPct val="90000"/>
              </a:lnSpc>
              <a:buFontTx/>
              <a:buNone/>
            </a:pPr>
            <a:r>
              <a:rPr lang="zh-CN" altLang="en-US" sz="2800" b="1" smtClean="0">
                <a:solidFill>
                  <a:srgbClr val="FF3300"/>
                </a:solidFill>
              </a:rPr>
              <a:t>开始时</a:t>
            </a:r>
          </a:p>
          <a:p>
            <a:pPr eaLnBrk="1" hangingPunct="1">
              <a:lnSpc>
                <a:spcPct val="90000"/>
              </a:lnSpc>
              <a:buFontTx/>
              <a:buNone/>
            </a:pPr>
            <a:endParaRPr lang="zh-CN" altLang="en-US" sz="2800" b="1" smtClean="0">
              <a:solidFill>
                <a:srgbClr val="FF3300"/>
              </a:solidFill>
            </a:endParaRPr>
          </a:p>
          <a:p>
            <a:pPr eaLnBrk="1" hangingPunct="1">
              <a:lnSpc>
                <a:spcPct val="90000"/>
              </a:lnSpc>
              <a:buFontTx/>
              <a:buNone/>
            </a:pPr>
            <a:r>
              <a:rPr lang="zh-CN" altLang="en-US" sz="2800" b="1" smtClean="0">
                <a:solidFill>
                  <a:srgbClr val="FF3300"/>
                </a:solidFill>
              </a:rPr>
              <a:t>看见毒气室时</a:t>
            </a:r>
          </a:p>
          <a:p>
            <a:pPr eaLnBrk="1" hangingPunct="1">
              <a:lnSpc>
                <a:spcPct val="90000"/>
              </a:lnSpc>
              <a:buFontTx/>
              <a:buNone/>
            </a:pPr>
            <a:r>
              <a:rPr lang="zh-CN" altLang="en-US" sz="2800" b="1" smtClean="0">
                <a:solidFill>
                  <a:srgbClr val="FF3300"/>
                </a:solidFill>
              </a:rPr>
              <a:t>看到成堆的头发和婴儿的鞋子、死囚牢房时</a:t>
            </a:r>
          </a:p>
          <a:p>
            <a:pPr eaLnBrk="1" hangingPunct="1">
              <a:lnSpc>
                <a:spcPct val="90000"/>
              </a:lnSpc>
              <a:buFontTx/>
              <a:buNone/>
            </a:pPr>
            <a:endParaRPr lang="zh-CN" altLang="en-US" sz="2800" b="1" smtClean="0">
              <a:solidFill>
                <a:srgbClr val="FF3300"/>
              </a:solidFill>
            </a:endParaRPr>
          </a:p>
          <a:p>
            <a:pPr eaLnBrk="1" hangingPunct="1">
              <a:lnSpc>
                <a:spcPct val="90000"/>
              </a:lnSpc>
              <a:buFontTx/>
              <a:buNone/>
            </a:pPr>
            <a:r>
              <a:rPr lang="zh-CN" altLang="en-US" sz="2800" b="1" smtClean="0">
                <a:solidFill>
                  <a:srgbClr val="FF3300"/>
                </a:solidFill>
              </a:rPr>
              <a:t>看到狭小的女牢房时</a:t>
            </a:r>
          </a:p>
          <a:p>
            <a:pPr eaLnBrk="1" hangingPunct="1">
              <a:lnSpc>
                <a:spcPct val="90000"/>
              </a:lnSpc>
              <a:buFontTx/>
              <a:buNone/>
            </a:pPr>
            <a:endParaRPr lang="zh-CN" altLang="en-US" sz="2800" b="1" smtClean="0">
              <a:solidFill>
                <a:srgbClr val="FF3300"/>
              </a:solidFill>
            </a:endParaRPr>
          </a:p>
          <a:p>
            <a:pPr eaLnBrk="1" hangingPunct="1">
              <a:lnSpc>
                <a:spcPct val="90000"/>
              </a:lnSpc>
              <a:buFontTx/>
              <a:buNone/>
            </a:pPr>
            <a:r>
              <a:rPr lang="zh-CN" altLang="en-US" sz="2800" b="1" smtClean="0">
                <a:solidFill>
                  <a:srgbClr val="FF3300"/>
                </a:solidFill>
              </a:rPr>
              <a:t>看见试验室时</a:t>
            </a:r>
            <a:r>
              <a:rPr lang="zh-CN" altLang="en-US" sz="2800" b="1" smtClean="0">
                <a:solidFill>
                  <a:srgbClr val="0000CC"/>
                </a:solidFill>
              </a:rPr>
              <a:t>  </a:t>
            </a:r>
          </a:p>
          <a:p>
            <a:pPr eaLnBrk="1" hangingPunct="1">
              <a:lnSpc>
                <a:spcPct val="90000"/>
              </a:lnSpc>
              <a:buFontTx/>
              <a:buNone/>
            </a:pPr>
            <a:endParaRPr lang="zh-CN" altLang="en-US" sz="2800" b="1" smtClean="0">
              <a:solidFill>
                <a:srgbClr val="0000CC"/>
              </a:solidFill>
            </a:endParaRPr>
          </a:p>
          <a:p>
            <a:pPr eaLnBrk="1" hangingPunct="1">
              <a:lnSpc>
                <a:spcPct val="90000"/>
              </a:lnSpc>
              <a:buFontTx/>
              <a:buNone/>
            </a:pPr>
            <a:r>
              <a:rPr lang="zh-CN" altLang="en-US" sz="2800" b="1" smtClean="0">
                <a:solidFill>
                  <a:srgbClr val="FF3300"/>
                </a:solidFill>
              </a:rPr>
              <a:t>参观纪念长廊时</a:t>
            </a:r>
            <a:endParaRPr lang="zh-CN" altLang="en-US" sz="2800" b="1" smtClean="0"/>
          </a:p>
          <a:p>
            <a:pPr eaLnBrk="1" hangingPunct="1">
              <a:lnSpc>
                <a:spcPct val="90000"/>
              </a:lnSpc>
              <a:buFontTx/>
              <a:buNone/>
            </a:pPr>
            <a:r>
              <a:rPr lang="zh-CN" altLang="en-US" sz="2800" b="1" smtClean="0">
                <a:solidFill>
                  <a:srgbClr val="FF3300"/>
                </a:solidFill>
              </a:rPr>
              <a:t>参观执行绞刑的地下室时</a:t>
            </a:r>
          </a:p>
          <a:p>
            <a:pPr eaLnBrk="1" hangingPunct="1">
              <a:lnSpc>
                <a:spcPct val="90000"/>
              </a:lnSpc>
              <a:buFontTx/>
              <a:buNone/>
            </a:pPr>
            <a:r>
              <a:rPr lang="zh-CN" altLang="en-US" sz="2800" b="1" smtClean="0">
                <a:solidFill>
                  <a:srgbClr val="0000CC"/>
                </a:solidFill>
              </a:rPr>
              <a:t> </a:t>
            </a:r>
            <a:r>
              <a:rPr lang="zh-CN" altLang="en-US" sz="2800" b="1" smtClean="0">
                <a:solidFill>
                  <a:srgbClr val="FF3300"/>
                </a:solidFill>
              </a:rPr>
              <a:t>参观结束时</a:t>
            </a:r>
            <a:endParaRPr lang="zh-CN" altLang="en-US" sz="2800" b="1" smtClean="0"/>
          </a:p>
        </p:txBody>
      </p:sp>
      <p:sp>
        <p:nvSpPr>
          <p:cNvPr id="38914" name="矩形 93186"/>
          <p:cNvSpPr>
            <a:spLocks noChangeArrowheads="1"/>
          </p:cNvSpPr>
          <p:nvPr/>
        </p:nvSpPr>
        <p:spPr bwMode="auto">
          <a:xfrm>
            <a:off x="250825" y="1196975"/>
            <a:ext cx="863600" cy="4479925"/>
          </a:xfrm>
          <a:prstGeom prst="rect">
            <a:avLst/>
          </a:prstGeom>
          <a:noFill/>
          <a:ln w="9525">
            <a:noFill/>
            <a:miter lim="800000"/>
            <a:headEnd/>
            <a:tailEnd/>
          </a:ln>
        </p:spPr>
        <p:txBody>
          <a:bodyPr>
            <a:spAutoFit/>
          </a:bodyPr>
          <a:lstStyle/>
          <a:p>
            <a:pPr>
              <a:buClr>
                <a:srgbClr val="000000"/>
              </a:buClr>
            </a:pPr>
            <a:r>
              <a:rPr lang="zh-CN" altLang="en-US" sz="3200" b="1">
                <a:latin typeface="黑体" pitchFamily="49" charset="-122"/>
                <a:ea typeface="黑体" pitchFamily="49" charset="-122"/>
              </a:rPr>
              <a:t>参 观 者 的 感 受 和 反 应</a:t>
            </a:r>
          </a:p>
        </p:txBody>
      </p:sp>
      <p:sp>
        <p:nvSpPr>
          <p:cNvPr id="38915" name="左大括号 93187"/>
          <p:cNvSpPr>
            <a:spLocks/>
          </p:cNvSpPr>
          <p:nvPr/>
        </p:nvSpPr>
        <p:spPr bwMode="auto">
          <a:xfrm>
            <a:off x="900113" y="692150"/>
            <a:ext cx="287337" cy="5616575"/>
          </a:xfrm>
          <a:prstGeom prst="leftBrace">
            <a:avLst>
              <a:gd name="adj1" fmla="val 162892"/>
              <a:gd name="adj2" fmla="val 50255"/>
            </a:avLst>
          </a:prstGeom>
          <a:noFill/>
          <a:ln w="9525">
            <a:noFill/>
            <a:round/>
            <a:headEnd/>
            <a:tailEnd/>
          </a:ln>
        </p:spPr>
        <p:txBody>
          <a:bodyPr wrap="none" anchor="ctr"/>
          <a:lstStyle/>
          <a:p>
            <a:pPr algn="ctr">
              <a:buClr>
                <a:srgbClr val="000000"/>
              </a:buClr>
            </a:pPr>
            <a:endParaRPr lang="zh-CN" altLang="en-US" sz="2400">
              <a:solidFill>
                <a:schemeClr val="bg1"/>
              </a:solidFill>
              <a:latin typeface="Times New Roman" pitchFamily="18" charset="0"/>
            </a:endParaRPr>
          </a:p>
        </p:txBody>
      </p:sp>
      <p:sp>
        <p:nvSpPr>
          <p:cNvPr id="38918" name="Text Box 6"/>
          <p:cNvSpPr txBox="1">
            <a:spLocks noChangeArrowheads="1"/>
          </p:cNvSpPr>
          <p:nvPr/>
        </p:nvSpPr>
        <p:spPr bwMode="auto">
          <a:xfrm>
            <a:off x="2209800" y="228600"/>
            <a:ext cx="6934200" cy="1501775"/>
          </a:xfrm>
          <a:prstGeom prst="rect">
            <a:avLst/>
          </a:prstGeom>
          <a:noFill/>
          <a:ln w="9525">
            <a:noFill/>
            <a:miter lim="800000"/>
            <a:headEnd/>
            <a:tailEnd/>
          </a:ln>
        </p:spPr>
        <p:txBody>
          <a:bodyPr>
            <a:spAutoFit/>
          </a:bodyPr>
          <a:lstStyle/>
          <a:p>
            <a:pPr>
              <a:lnSpc>
                <a:spcPct val="90000"/>
              </a:lnSpc>
              <a:spcBef>
                <a:spcPct val="20000"/>
              </a:spcBef>
            </a:pPr>
            <a:r>
              <a:rPr lang="en-US" altLang="zh-CN" sz="2800" b="1">
                <a:latin typeface="华文楷体"/>
                <a:ea typeface="华文楷体"/>
                <a:cs typeface="华文楷体"/>
              </a:rPr>
              <a:t>“</a:t>
            </a:r>
            <a:r>
              <a:rPr lang="zh-CN" altLang="en-US" sz="2800" b="1">
                <a:latin typeface="华文楷体"/>
                <a:ea typeface="华文楷体"/>
                <a:cs typeface="华文楷体"/>
              </a:rPr>
              <a:t>默默地迈着步子”、想象成了现实</a:t>
            </a:r>
            <a:r>
              <a:rPr lang="en-US" altLang="zh-CN" sz="2800" b="1">
                <a:latin typeface="华文楷体"/>
                <a:ea typeface="华文楷体"/>
                <a:cs typeface="华文楷体"/>
              </a:rPr>
              <a:t>——“</a:t>
            </a:r>
            <a:r>
              <a:rPr lang="zh-CN" altLang="en-US" sz="2800" b="1">
                <a:latin typeface="华文楷体"/>
                <a:ea typeface="华文楷体"/>
                <a:cs typeface="华文楷体"/>
              </a:rPr>
              <a:t>步履不由得慢了下来”</a:t>
            </a:r>
          </a:p>
          <a:p>
            <a:pPr>
              <a:spcBef>
                <a:spcPct val="50000"/>
              </a:spcBef>
            </a:pPr>
            <a:endParaRPr lang="zh-CN" altLang="en-US" sz="2800"/>
          </a:p>
        </p:txBody>
      </p:sp>
      <p:sp>
        <p:nvSpPr>
          <p:cNvPr id="38919" name="Text Box 7"/>
          <p:cNvSpPr txBox="1">
            <a:spLocks noChangeArrowheads="1"/>
          </p:cNvSpPr>
          <p:nvPr/>
        </p:nvSpPr>
        <p:spPr bwMode="auto">
          <a:xfrm>
            <a:off x="3352800" y="1066800"/>
            <a:ext cx="5791200" cy="1117600"/>
          </a:xfrm>
          <a:prstGeom prst="rect">
            <a:avLst/>
          </a:prstGeom>
          <a:noFill/>
          <a:ln w="9525">
            <a:noFill/>
            <a:miter lim="800000"/>
            <a:headEnd/>
            <a:tailEnd/>
          </a:ln>
        </p:spPr>
        <p:txBody>
          <a:bodyPr>
            <a:spAutoFit/>
          </a:bodyPr>
          <a:lstStyle/>
          <a:p>
            <a:pPr>
              <a:lnSpc>
                <a:spcPct val="90000"/>
              </a:lnSpc>
              <a:spcBef>
                <a:spcPct val="20000"/>
              </a:spcBef>
            </a:pPr>
            <a:r>
              <a:rPr lang="en-US" altLang="zh-CN" sz="2800" b="1">
                <a:latin typeface="华文楷体"/>
                <a:ea typeface="华文楷体"/>
                <a:cs typeface="华文楷体"/>
              </a:rPr>
              <a:t>“</a:t>
            </a:r>
            <a:r>
              <a:rPr lang="zh-CN" altLang="en-US" sz="2800" b="1">
                <a:latin typeface="华文楷体"/>
                <a:ea typeface="华文楷体"/>
                <a:cs typeface="华文楷体"/>
              </a:rPr>
              <a:t>特别恐怖，使他终生难忘”</a:t>
            </a:r>
          </a:p>
          <a:p>
            <a:pPr>
              <a:spcBef>
                <a:spcPct val="50000"/>
              </a:spcBef>
            </a:pPr>
            <a:endParaRPr lang="zh-CN" altLang="en-US" sz="2800" b="1"/>
          </a:p>
        </p:txBody>
      </p:sp>
      <p:sp>
        <p:nvSpPr>
          <p:cNvPr id="38920" name="Text Box 8"/>
          <p:cNvSpPr txBox="1">
            <a:spLocks noChangeArrowheads="1"/>
          </p:cNvSpPr>
          <p:nvPr/>
        </p:nvSpPr>
        <p:spPr bwMode="auto">
          <a:xfrm>
            <a:off x="1371600" y="2057400"/>
            <a:ext cx="7543800" cy="889000"/>
          </a:xfrm>
          <a:prstGeom prst="rect">
            <a:avLst/>
          </a:prstGeom>
          <a:noFill/>
          <a:ln w="9525">
            <a:noFill/>
            <a:miter lim="800000"/>
            <a:headEnd/>
            <a:tailEnd/>
          </a:ln>
        </p:spPr>
        <p:txBody>
          <a:bodyPr>
            <a:spAutoFit/>
          </a:bodyPr>
          <a:lstStyle/>
          <a:p>
            <a:pPr>
              <a:lnSpc>
                <a:spcPct val="90000"/>
              </a:lnSpc>
              <a:spcBef>
                <a:spcPct val="20000"/>
              </a:spcBef>
            </a:pPr>
            <a:r>
              <a:rPr lang="en-US" altLang="zh-CN" sz="2800" b="1">
                <a:latin typeface="华文楷体"/>
                <a:ea typeface="华文楷体"/>
                <a:cs typeface="华文楷体"/>
              </a:rPr>
              <a:t>“</a:t>
            </a:r>
            <a:r>
              <a:rPr lang="zh-CN" altLang="en-US" sz="2800" b="1">
                <a:latin typeface="华文楷体"/>
                <a:ea typeface="华文楷体"/>
                <a:cs typeface="华文楷体"/>
              </a:rPr>
              <a:t>不由自主地停下脚步，浑身发抖”</a:t>
            </a:r>
          </a:p>
          <a:p>
            <a:pPr>
              <a:spcBef>
                <a:spcPct val="50000"/>
              </a:spcBef>
            </a:pPr>
            <a:endParaRPr lang="zh-CN" altLang="en-US"/>
          </a:p>
        </p:txBody>
      </p:sp>
      <p:sp>
        <p:nvSpPr>
          <p:cNvPr id="38921" name="Text Box 9"/>
          <p:cNvSpPr txBox="1">
            <a:spLocks noChangeArrowheads="1"/>
          </p:cNvSpPr>
          <p:nvPr/>
        </p:nvSpPr>
        <p:spPr bwMode="auto">
          <a:xfrm>
            <a:off x="4419600" y="2514600"/>
            <a:ext cx="4724400" cy="868363"/>
          </a:xfrm>
          <a:prstGeom prst="rect">
            <a:avLst/>
          </a:prstGeom>
          <a:noFill/>
          <a:ln w="9525">
            <a:noFill/>
            <a:miter lim="800000"/>
            <a:headEnd/>
            <a:tailEnd/>
          </a:ln>
        </p:spPr>
        <p:txBody>
          <a:bodyPr>
            <a:spAutoFit/>
          </a:bodyPr>
          <a:lstStyle/>
          <a:p>
            <a:pPr>
              <a:lnSpc>
                <a:spcPct val="90000"/>
              </a:lnSpc>
              <a:spcBef>
                <a:spcPct val="20000"/>
              </a:spcBef>
            </a:pPr>
            <a:r>
              <a:rPr lang="en-US" altLang="zh-CN" sz="2800" b="1">
                <a:latin typeface="华文楷体"/>
                <a:ea typeface="华文楷体"/>
                <a:cs typeface="华文楷体"/>
              </a:rPr>
              <a:t>“</a:t>
            </a:r>
            <a:r>
              <a:rPr lang="zh-CN" altLang="en-US" sz="2800" b="1">
                <a:latin typeface="华文楷体"/>
                <a:ea typeface="华文楷体"/>
                <a:cs typeface="华文楷体"/>
              </a:rPr>
              <a:t>惊惧万分，张大了嘴巴，他想叫，但是叫不出来”</a:t>
            </a:r>
          </a:p>
        </p:txBody>
      </p:sp>
      <p:sp>
        <p:nvSpPr>
          <p:cNvPr id="38922" name="Text Box 10"/>
          <p:cNvSpPr txBox="1">
            <a:spLocks noChangeArrowheads="1"/>
          </p:cNvSpPr>
          <p:nvPr/>
        </p:nvSpPr>
        <p:spPr bwMode="auto">
          <a:xfrm>
            <a:off x="3200400" y="3378200"/>
            <a:ext cx="5715000" cy="1501775"/>
          </a:xfrm>
          <a:prstGeom prst="rect">
            <a:avLst/>
          </a:prstGeom>
          <a:noFill/>
          <a:ln w="9525">
            <a:noFill/>
            <a:miter lim="800000"/>
            <a:headEnd/>
            <a:tailEnd/>
          </a:ln>
        </p:spPr>
        <p:txBody>
          <a:bodyPr>
            <a:spAutoFit/>
          </a:bodyPr>
          <a:lstStyle/>
          <a:p>
            <a:pPr>
              <a:lnSpc>
                <a:spcPct val="90000"/>
              </a:lnSpc>
              <a:spcBef>
                <a:spcPct val="20000"/>
              </a:spcBef>
            </a:pPr>
            <a:r>
              <a:rPr lang="zh-CN" altLang="en-US" sz="2800" b="1">
                <a:latin typeface="华文楷体"/>
                <a:ea typeface="华文楷体"/>
                <a:cs typeface="华文楷体"/>
              </a:rPr>
              <a:t>“庆幸没有打开门进去”，“否则会羞红了脸的”</a:t>
            </a:r>
          </a:p>
          <a:p>
            <a:pPr>
              <a:spcBef>
                <a:spcPct val="50000"/>
              </a:spcBef>
            </a:pPr>
            <a:endParaRPr lang="zh-CN" altLang="en-US" sz="2800"/>
          </a:p>
        </p:txBody>
      </p:sp>
      <p:sp>
        <p:nvSpPr>
          <p:cNvPr id="38923" name="Text Box 11"/>
          <p:cNvSpPr txBox="1">
            <a:spLocks noChangeArrowheads="1"/>
          </p:cNvSpPr>
          <p:nvPr/>
        </p:nvSpPr>
        <p:spPr bwMode="auto">
          <a:xfrm>
            <a:off x="3662363" y="4360863"/>
            <a:ext cx="2667000" cy="519112"/>
          </a:xfrm>
          <a:prstGeom prst="rect">
            <a:avLst/>
          </a:prstGeom>
          <a:noFill/>
          <a:ln w="9525">
            <a:noFill/>
            <a:miter lim="800000"/>
            <a:headEnd/>
            <a:tailEnd/>
          </a:ln>
        </p:spPr>
        <p:txBody>
          <a:bodyPr>
            <a:spAutoFit/>
          </a:bodyPr>
          <a:lstStyle/>
          <a:p>
            <a:pPr>
              <a:spcBef>
                <a:spcPct val="50000"/>
              </a:spcBef>
            </a:pPr>
            <a:r>
              <a:rPr lang="zh-CN" altLang="en-US" sz="2800" b="1">
                <a:latin typeface="华文楷体"/>
                <a:ea typeface="华文楷体"/>
                <a:cs typeface="华文楷体"/>
              </a:rPr>
              <a:t>沉思</a:t>
            </a:r>
          </a:p>
        </p:txBody>
      </p:sp>
      <p:sp>
        <p:nvSpPr>
          <p:cNvPr id="38925" name="Text Box 13"/>
          <p:cNvSpPr txBox="1">
            <a:spLocks noChangeArrowheads="1"/>
          </p:cNvSpPr>
          <p:nvPr/>
        </p:nvSpPr>
        <p:spPr bwMode="auto">
          <a:xfrm>
            <a:off x="4953000" y="4953000"/>
            <a:ext cx="3962400" cy="1117600"/>
          </a:xfrm>
          <a:prstGeom prst="rect">
            <a:avLst/>
          </a:prstGeom>
          <a:noFill/>
          <a:ln w="9525">
            <a:noFill/>
            <a:miter lim="800000"/>
            <a:headEnd/>
            <a:tailEnd/>
          </a:ln>
        </p:spPr>
        <p:txBody>
          <a:bodyPr>
            <a:spAutoFit/>
          </a:bodyPr>
          <a:lstStyle/>
          <a:p>
            <a:pPr>
              <a:lnSpc>
                <a:spcPct val="90000"/>
              </a:lnSpc>
              <a:spcBef>
                <a:spcPct val="50000"/>
              </a:spcBef>
            </a:pPr>
            <a:r>
              <a:rPr lang="en-US" altLang="zh-CN" sz="2800" b="1">
                <a:latin typeface="宋体" charset="-122"/>
              </a:rPr>
              <a:t>“</a:t>
            </a:r>
            <a:r>
              <a:rPr lang="zh-CN" altLang="en-US" sz="2800" b="1">
                <a:latin typeface="华文楷体"/>
                <a:ea typeface="华文楷体"/>
                <a:cs typeface="华文楷体"/>
              </a:rPr>
              <a:t>感到自己也在被窒息”</a:t>
            </a:r>
          </a:p>
          <a:p>
            <a:pPr>
              <a:spcBef>
                <a:spcPct val="50000"/>
              </a:spcBef>
            </a:pPr>
            <a:endParaRPr lang="zh-CN" altLang="en-US" sz="2800"/>
          </a:p>
        </p:txBody>
      </p:sp>
      <p:sp>
        <p:nvSpPr>
          <p:cNvPr id="38926" name="Text Box 14"/>
          <p:cNvSpPr txBox="1">
            <a:spLocks noChangeArrowheads="1"/>
          </p:cNvSpPr>
          <p:nvPr/>
        </p:nvSpPr>
        <p:spPr bwMode="auto">
          <a:xfrm>
            <a:off x="3124200" y="5486400"/>
            <a:ext cx="5715000" cy="1501775"/>
          </a:xfrm>
          <a:prstGeom prst="rect">
            <a:avLst/>
          </a:prstGeom>
          <a:noFill/>
          <a:ln w="9525">
            <a:noFill/>
            <a:miter lim="800000"/>
            <a:headEnd/>
            <a:tailEnd/>
          </a:ln>
        </p:spPr>
        <p:txBody>
          <a:bodyPr>
            <a:spAutoFit/>
          </a:bodyPr>
          <a:lstStyle/>
          <a:p>
            <a:pPr>
              <a:lnSpc>
                <a:spcPct val="90000"/>
              </a:lnSpc>
              <a:spcBef>
                <a:spcPct val="50000"/>
              </a:spcBef>
            </a:pPr>
            <a:r>
              <a:rPr lang="en-US" altLang="zh-CN" sz="2800" b="1">
                <a:latin typeface="宋体" charset="-122"/>
              </a:rPr>
              <a:t>“</a:t>
            </a:r>
            <a:r>
              <a:rPr lang="zh-CN" altLang="en-US" sz="2800" b="1">
                <a:latin typeface="华文楷体"/>
                <a:ea typeface="华文楷体"/>
                <a:cs typeface="华文楷体"/>
              </a:rPr>
              <a:t>参观者用恳求的目光彼此看了一眼，然后对解说员说：‘够了’。”</a:t>
            </a:r>
          </a:p>
          <a:p>
            <a:pPr>
              <a:spcBef>
                <a:spcPct val="50000"/>
              </a:spcBef>
            </a:pP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 calcmode="lin" valueType="num">
                                      <p:cBhvr additive="base">
                                        <p:cTn id="7" dur="500" fill="hold"/>
                                        <p:tgtEl>
                                          <p:spTgt spid="38918"/>
                                        </p:tgtEl>
                                        <p:attrNameLst>
                                          <p:attrName>ppt_x</p:attrName>
                                        </p:attrNameLst>
                                      </p:cBhvr>
                                      <p:tavLst>
                                        <p:tav tm="0">
                                          <p:val>
                                            <p:strVal val="#ppt_x"/>
                                          </p:val>
                                        </p:tav>
                                        <p:tav tm="100000">
                                          <p:val>
                                            <p:strVal val="#ppt_x"/>
                                          </p:val>
                                        </p:tav>
                                      </p:tavLst>
                                    </p:anim>
                                    <p:anim calcmode="lin" valueType="num">
                                      <p:cBhvr additive="base">
                                        <p:cTn id="8"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9"/>
                                        </p:tgtEl>
                                        <p:attrNameLst>
                                          <p:attrName>style.visibility</p:attrName>
                                        </p:attrNameLst>
                                      </p:cBhvr>
                                      <p:to>
                                        <p:strVal val="visible"/>
                                      </p:to>
                                    </p:set>
                                    <p:anim calcmode="lin" valueType="num">
                                      <p:cBhvr additive="base">
                                        <p:cTn id="13" dur="500" fill="hold"/>
                                        <p:tgtEl>
                                          <p:spTgt spid="38919"/>
                                        </p:tgtEl>
                                        <p:attrNameLst>
                                          <p:attrName>ppt_x</p:attrName>
                                        </p:attrNameLst>
                                      </p:cBhvr>
                                      <p:tavLst>
                                        <p:tav tm="0">
                                          <p:val>
                                            <p:strVal val="#ppt_x"/>
                                          </p:val>
                                        </p:tav>
                                        <p:tav tm="100000">
                                          <p:val>
                                            <p:strVal val="#ppt_x"/>
                                          </p:val>
                                        </p:tav>
                                      </p:tavLst>
                                    </p:anim>
                                    <p:anim calcmode="lin" valueType="num">
                                      <p:cBhvr additive="base">
                                        <p:cTn id="14" dur="500" fill="hold"/>
                                        <p:tgtEl>
                                          <p:spTgt spid="389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20"/>
                                        </p:tgtEl>
                                        <p:attrNameLst>
                                          <p:attrName>style.visibility</p:attrName>
                                        </p:attrNameLst>
                                      </p:cBhvr>
                                      <p:to>
                                        <p:strVal val="visible"/>
                                      </p:to>
                                    </p:set>
                                    <p:anim calcmode="lin" valueType="num">
                                      <p:cBhvr additive="base">
                                        <p:cTn id="19" dur="500" fill="hold"/>
                                        <p:tgtEl>
                                          <p:spTgt spid="38920"/>
                                        </p:tgtEl>
                                        <p:attrNameLst>
                                          <p:attrName>ppt_x</p:attrName>
                                        </p:attrNameLst>
                                      </p:cBhvr>
                                      <p:tavLst>
                                        <p:tav tm="0">
                                          <p:val>
                                            <p:strVal val="#ppt_x"/>
                                          </p:val>
                                        </p:tav>
                                        <p:tav tm="100000">
                                          <p:val>
                                            <p:strVal val="#ppt_x"/>
                                          </p:val>
                                        </p:tav>
                                      </p:tavLst>
                                    </p:anim>
                                    <p:anim calcmode="lin" valueType="num">
                                      <p:cBhvr additive="base">
                                        <p:cTn id="20"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21"/>
                                        </p:tgtEl>
                                        <p:attrNameLst>
                                          <p:attrName>style.visibility</p:attrName>
                                        </p:attrNameLst>
                                      </p:cBhvr>
                                      <p:to>
                                        <p:strVal val="visible"/>
                                      </p:to>
                                    </p:set>
                                    <p:anim calcmode="lin" valueType="num">
                                      <p:cBhvr additive="base">
                                        <p:cTn id="25" dur="500" fill="hold"/>
                                        <p:tgtEl>
                                          <p:spTgt spid="38921"/>
                                        </p:tgtEl>
                                        <p:attrNameLst>
                                          <p:attrName>ppt_x</p:attrName>
                                        </p:attrNameLst>
                                      </p:cBhvr>
                                      <p:tavLst>
                                        <p:tav tm="0">
                                          <p:val>
                                            <p:strVal val="#ppt_x"/>
                                          </p:val>
                                        </p:tav>
                                        <p:tav tm="100000">
                                          <p:val>
                                            <p:strVal val="#ppt_x"/>
                                          </p:val>
                                        </p:tav>
                                      </p:tavLst>
                                    </p:anim>
                                    <p:anim calcmode="lin" valueType="num">
                                      <p:cBhvr additive="base">
                                        <p:cTn id="26" dur="500" fill="hold"/>
                                        <p:tgtEl>
                                          <p:spTgt spid="389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922"/>
                                        </p:tgtEl>
                                        <p:attrNameLst>
                                          <p:attrName>style.visibility</p:attrName>
                                        </p:attrNameLst>
                                      </p:cBhvr>
                                      <p:to>
                                        <p:strVal val="visible"/>
                                      </p:to>
                                    </p:set>
                                    <p:anim calcmode="lin" valueType="num">
                                      <p:cBhvr additive="base">
                                        <p:cTn id="31" dur="500" fill="hold"/>
                                        <p:tgtEl>
                                          <p:spTgt spid="38922"/>
                                        </p:tgtEl>
                                        <p:attrNameLst>
                                          <p:attrName>ppt_x</p:attrName>
                                        </p:attrNameLst>
                                      </p:cBhvr>
                                      <p:tavLst>
                                        <p:tav tm="0">
                                          <p:val>
                                            <p:strVal val="#ppt_x"/>
                                          </p:val>
                                        </p:tav>
                                        <p:tav tm="100000">
                                          <p:val>
                                            <p:strVal val="#ppt_x"/>
                                          </p:val>
                                        </p:tav>
                                      </p:tavLst>
                                    </p:anim>
                                    <p:anim calcmode="lin" valueType="num">
                                      <p:cBhvr additive="base">
                                        <p:cTn id="32" dur="500" fill="hold"/>
                                        <p:tgtEl>
                                          <p:spTgt spid="389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923"/>
                                        </p:tgtEl>
                                        <p:attrNameLst>
                                          <p:attrName>style.visibility</p:attrName>
                                        </p:attrNameLst>
                                      </p:cBhvr>
                                      <p:to>
                                        <p:strVal val="visible"/>
                                      </p:to>
                                    </p:set>
                                    <p:anim calcmode="lin" valueType="num">
                                      <p:cBhvr additive="base">
                                        <p:cTn id="37" dur="500" fill="hold"/>
                                        <p:tgtEl>
                                          <p:spTgt spid="38923"/>
                                        </p:tgtEl>
                                        <p:attrNameLst>
                                          <p:attrName>ppt_x</p:attrName>
                                        </p:attrNameLst>
                                      </p:cBhvr>
                                      <p:tavLst>
                                        <p:tav tm="0">
                                          <p:val>
                                            <p:strVal val="#ppt_x"/>
                                          </p:val>
                                        </p:tav>
                                        <p:tav tm="100000">
                                          <p:val>
                                            <p:strVal val="#ppt_x"/>
                                          </p:val>
                                        </p:tav>
                                      </p:tavLst>
                                    </p:anim>
                                    <p:anim calcmode="lin" valueType="num">
                                      <p:cBhvr additive="base">
                                        <p:cTn id="38" dur="500" fill="hold"/>
                                        <p:tgtEl>
                                          <p:spTgt spid="389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8925"/>
                                        </p:tgtEl>
                                        <p:attrNameLst>
                                          <p:attrName>style.visibility</p:attrName>
                                        </p:attrNameLst>
                                      </p:cBhvr>
                                      <p:to>
                                        <p:strVal val="visible"/>
                                      </p:to>
                                    </p:set>
                                    <p:anim calcmode="lin" valueType="num">
                                      <p:cBhvr additive="base">
                                        <p:cTn id="43" dur="500" fill="hold"/>
                                        <p:tgtEl>
                                          <p:spTgt spid="38925"/>
                                        </p:tgtEl>
                                        <p:attrNameLst>
                                          <p:attrName>ppt_x</p:attrName>
                                        </p:attrNameLst>
                                      </p:cBhvr>
                                      <p:tavLst>
                                        <p:tav tm="0">
                                          <p:val>
                                            <p:strVal val="#ppt_x"/>
                                          </p:val>
                                        </p:tav>
                                        <p:tav tm="100000">
                                          <p:val>
                                            <p:strVal val="#ppt_x"/>
                                          </p:val>
                                        </p:tav>
                                      </p:tavLst>
                                    </p:anim>
                                    <p:anim calcmode="lin" valueType="num">
                                      <p:cBhvr additive="base">
                                        <p:cTn id="44" dur="500" fill="hold"/>
                                        <p:tgtEl>
                                          <p:spTgt spid="3892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8926"/>
                                        </p:tgtEl>
                                        <p:attrNameLst>
                                          <p:attrName>style.visibility</p:attrName>
                                        </p:attrNameLst>
                                      </p:cBhvr>
                                      <p:to>
                                        <p:strVal val="visible"/>
                                      </p:to>
                                    </p:set>
                                    <p:anim calcmode="lin" valueType="num">
                                      <p:cBhvr additive="base">
                                        <p:cTn id="49" dur="500" fill="hold"/>
                                        <p:tgtEl>
                                          <p:spTgt spid="38926"/>
                                        </p:tgtEl>
                                        <p:attrNameLst>
                                          <p:attrName>ppt_x</p:attrName>
                                        </p:attrNameLst>
                                      </p:cBhvr>
                                      <p:tavLst>
                                        <p:tav tm="0">
                                          <p:val>
                                            <p:strVal val="#ppt_x"/>
                                          </p:val>
                                        </p:tav>
                                        <p:tav tm="100000">
                                          <p:val>
                                            <p:strVal val="#ppt_x"/>
                                          </p:val>
                                        </p:tav>
                                      </p:tavLst>
                                    </p:anim>
                                    <p:anim calcmode="lin" valueType="num">
                                      <p:cBhvr additive="base">
                                        <p:cTn id="50" dur="500" fill="hold"/>
                                        <p:tgtEl>
                                          <p:spTgt spid="389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19" grpId="0"/>
      <p:bldP spid="38920" grpId="0"/>
      <p:bldP spid="38921" grpId="0"/>
      <p:bldP spid="38922" grpId="0"/>
      <p:bldP spid="38923" grpId="0"/>
      <p:bldP spid="38925" grpId="0"/>
      <p:bldP spid="3892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文本占位符 94210"/>
          <p:cNvSpPr>
            <a:spLocks noGrp="1"/>
          </p:cNvSpPr>
          <p:nvPr>
            <p:ph type="body" idx="1"/>
          </p:nvPr>
        </p:nvSpPr>
        <p:spPr>
          <a:xfrm>
            <a:off x="827088" y="2420938"/>
            <a:ext cx="7772400" cy="4191000"/>
          </a:xfrm>
        </p:spPr>
        <p:txBody>
          <a:bodyPr/>
          <a:lstStyle/>
          <a:p>
            <a:pPr eaLnBrk="1" hangingPunct="1"/>
            <a:r>
              <a:rPr lang="zh-CN" altLang="en-US" sz="4400" b="1" smtClean="0"/>
              <a:t>读到这，大家有什么感受？</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1" name="图片 97281" descr="纪念"/>
          <p:cNvPicPr>
            <a:picLocks noChangeAspect="1"/>
          </p:cNvPicPr>
          <p:nvPr/>
        </p:nvPicPr>
        <p:blipFill>
          <a:blip r:embed="rId2"/>
          <a:srcRect/>
          <a:stretch>
            <a:fillRect/>
          </a:stretch>
        </p:blipFill>
        <p:spPr bwMode="auto">
          <a:xfrm>
            <a:off x="1116013" y="549275"/>
            <a:ext cx="2663825" cy="3095625"/>
          </a:xfrm>
          <a:prstGeom prst="rect">
            <a:avLst/>
          </a:prstGeom>
          <a:noFill/>
          <a:ln w="9525">
            <a:noFill/>
            <a:miter lim="800000"/>
            <a:headEnd/>
            <a:tailEnd/>
          </a:ln>
        </p:spPr>
      </p:pic>
      <p:pic>
        <p:nvPicPr>
          <p:cNvPr id="40962" name="图片 97282" descr="纪念2"/>
          <p:cNvPicPr>
            <a:picLocks noChangeAspect="1"/>
          </p:cNvPicPr>
          <p:nvPr/>
        </p:nvPicPr>
        <p:blipFill>
          <a:blip r:embed="rId3"/>
          <a:srcRect/>
          <a:stretch>
            <a:fillRect/>
          </a:stretch>
        </p:blipFill>
        <p:spPr bwMode="auto">
          <a:xfrm>
            <a:off x="5003800" y="549275"/>
            <a:ext cx="3744913" cy="2951163"/>
          </a:xfrm>
          <a:prstGeom prst="rect">
            <a:avLst/>
          </a:prstGeom>
          <a:noFill/>
          <a:ln w="9525">
            <a:noFill/>
            <a:miter lim="800000"/>
            <a:headEnd/>
            <a:tailEnd/>
          </a:ln>
        </p:spPr>
      </p:pic>
      <p:pic>
        <p:nvPicPr>
          <p:cNvPr id="40963" name="图片 97283" descr="死亡墙"/>
          <p:cNvPicPr>
            <a:picLocks noChangeAspect="1"/>
          </p:cNvPicPr>
          <p:nvPr/>
        </p:nvPicPr>
        <p:blipFill>
          <a:blip r:embed="rId4"/>
          <a:srcRect/>
          <a:stretch>
            <a:fillRect/>
          </a:stretch>
        </p:blipFill>
        <p:spPr bwMode="auto">
          <a:xfrm>
            <a:off x="900113" y="3860800"/>
            <a:ext cx="5543550" cy="2128838"/>
          </a:xfrm>
          <a:prstGeom prst="rect">
            <a:avLst/>
          </a:prstGeom>
          <a:noFill/>
          <a:ln w="9525">
            <a:noFill/>
            <a:miter lim="800000"/>
            <a:headEnd/>
            <a:tailEnd/>
          </a:ln>
        </p:spPr>
      </p:pic>
      <p:sp>
        <p:nvSpPr>
          <p:cNvPr id="40964" name="文本框 97284"/>
          <p:cNvSpPr txBox="1">
            <a:spLocks noChangeArrowheads="1"/>
          </p:cNvSpPr>
          <p:nvPr/>
        </p:nvSpPr>
        <p:spPr bwMode="auto">
          <a:xfrm>
            <a:off x="3849688" y="549275"/>
            <a:ext cx="793750" cy="2735263"/>
          </a:xfrm>
          <a:prstGeom prst="rect">
            <a:avLst/>
          </a:prstGeom>
          <a:noFill/>
          <a:ln w="9525">
            <a:noFill/>
            <a:miter lim="800000"/>
            <a:headEnd/>
            <a:tailEnd/>
          </a:ln>
        </p:spPr>
        <p:txBody>
          <a:bodyPr vert="eaVert">
            <a:spAutoFit/>
          </a:bodyPr>
          <a:lstStyle/>
          <a:p>
            <a:pPr>
              <a:spcBef>
                <a:spcPct val="50000"/>
              </a:spcBef>
            </a:pPr>
            <a:r>
              <a:rPr lang="zh-CN" altLang="en-US" sz="2000" b="1">
                <a:latin typeface="黑体" pitchFamily="49" charset="-122"/>
                <a:ea typeface="黑体" pitchFamily="49" charset="-122"/>
              </a:rPr>
              <a:t>奥斯维辛集中营解放</a:t>
            </a:r>
            <a:r>
              <a:rPr lang="en-US" altLang="zh-CN" sz="2000" b="1">
                <a:latin typeface="黑体" pitchFamily="49" charset="-122"/>
                <a:ea typeface="黑体" pitchFamily="49" charset="-122"/>
              </a:rPr>
              <a:t>60</a:t>
            </a:r>
            <a:r>
              <a:rPr lang="zh-CN" altLang="en-US" sz="2000" b="1">
                <a:latin typeface="黑体" pitchFamily="49" charset="-122"/>
                <a:ea typeface="黑体" pitchFamily="49" charset="-122"/>
              </a:rPr>
              <a:t>周年纪念活动</a:t>
            </a:r>
          </a:p>
        </p:txBody>
      </p:sp>
      <p:sp>
        <p:nvSpPr>
          <p:cNvPr id="40965" name="文本框 97285"/>
          <p:cNvSpPr txBox="1">
            <a:spLocks noChangeArrowheads="1"/>
          </p:cNvSpPr>
          <p:nvPr/>
        </p:nvSpPr>
        <p:spPr bwMode="auto">
          <a:xfrm>
            <a:off x="2195513" y="6205538"/>
            <a:ext cx="2808287" cy="457200"/>
          </a:xfrm>
          <a:prstGeom prst="rect">
            <a:avLst/>
          </a:prstGeom>
          <a:noFill/>
          <a:ln w="9525">
            <a:noFill/>
            <a:miter lim="800000"/>
            <a:headEnd/>
            <a:tailEnd/>
          </a:ln>
        </p:spPr>
        <p:txBody>
          <a:bodyPr>
            <a:spAutoFit/>
          </a:bodyPr>
          <a:lstStyle/>
          <a:p>
            <a:pPr>
              <a:spcBef>
                <a:spcPct val="50000"/>
              </a:spcBef>
            </a:pPr>
            <a:r>
              <a:rPr lang="zh-CN" altLang="en-US" sz="2400" b="1">
                <a:ea typeface="黑体" pitchFamily="49" charset="-122"/>
              </a:rPr>
              <a:t>今天的“死亡墙”</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文本占位符 98305"/>
          <p:cNvSpPr>
            <a:spLocks noGrp="1"/>
          </p:cNvSpPr>
          <p:nvPr>
            <p:ph type="body" idx="1"/>
          </p:nvPr>
        </p:nvSpPr>
        <p:spPr>
          <a:xfrm>
            <a:off x="684213" y="2667000"/>
            <a:ext cx="7772400" cy="4191000"/>
          </a:xfrm>
        </p:spPr>
        <p:txBody>
          <a:bodyPr/>
          <a:lstStyle/>
          <a:p>
            <a:pPr eaLnBrk="1" hangingPunct="1"/>
            <a:r>
              <a:rPr lang="en-US" altLang="zh-CN" b="1" smtClean="0">
                <a:solidFill>
                  <a:srgbClr val="003300"/>
                </a:solidFill>
              </a:rPr>
              <a:t>“</a:t>
            </a:r>
            <a:r>
              <a:rPr lang="zh-CN" altLang="en-US" b="1" smtClean="0">
                <a:solidFill>
                  <a:srgbClr val="003300"/>
                </a:solidFill>
              </a:rPr>
              <a:t>波兰布热金卡电 从某种意义上说，在布热金卡，最可怕的事情是这里居然阳光明媚温暖，一行行白杨树婆娑起舞，在大门附近的草地上，还有儿童在追逐游戏。”</a:t>
            </a:r>
          </a:p>
        </p:txBody>
      </p:sp>
      <p:sp>
        <p:nvSpPr>
          <p:cNvPr id="41986" name="矩形 98306"/>
          <p:cNvSpPr>
            <a:spLocks noChangeArrowheads="1" noChangeShapeType="1" noTextEdit="1"/>
          </p:cNvSpPr>
          <p:nvPr/>
        </p:nvSpPr>
        <p:spPr bwMode="auto">
          <a:xfrm>
            <a:off x="3200400" y="908050"/>
            <a:ext cx="2743200" cy="1512888"/>
          </a:xfrm>
          <a:prstGeom prst="rect">
            <a:avLst/>
          </a:prstGeom>
        </p:spPr>
        <p:txBody>
          <a:bodyPr spcFirstLastPara="1" wrap="none" fromWordArt="1">
            <a:prstTxWarp prst="textArchUp">
              <a:avLst>
                <a:gd name="adj" fmla="val 10800004"/>
              </a:avLst>
            </a:prstTxWarp>
          </a:bodyPr>
          <a:lstStyle/>
          <a:p>
            <a:pPr algn="ctr"/>
            <a:r>
              <a:rPr lang="zh-CN" altLang="en-US" sz="3600" kern="10">
                <a:ln w="9525">
                  <a:solidFill>
                    <a:srgbClr val="000000"/>
                  </a:solidFill>
                  <a:round/>
                  <a:headEnd/>
                  <a:tailEnd/>
                </a:ln>
                <a:solidFill>
                  <a:srgbClr val="000000"/>
                </a:solidFill>
                <a:latin typeface="宋体"/>
                <a:ea typeface="宋体"/>
              </a:rPr>
              <a:t>文章细节分析</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9" name="标题 99329"/>
          <p:cNvSpPr>
            <a:spLocks noGrp="1"/>
          </p:cNvSpPr>
          <p:nvPr>
            <p:ph type="title"/>
          </p:nvPr>
        </p:nvSpPr>
        <p:spPr>
          <a:xfrm>
            <a:off x="539750" y="0"/>
            <a:ext cx="7772400" cy="990600"/>
          </a:xfrm>
        </p:spPr>
        <p:txBody>
          <a:bodyPr/>
          <a:lstStyle/>
          <a:p>
            <a:pPr eaLnBrk="1" hangingPunct="1"/>
            <a:r>
              <a:rPr lang="zh-CN" altLang="en-US" b="1" smtClean="0">
                <a:solidFill>
                  <a:schemeClr val="tx1"/>
                </a:solidFill>
              </a:rPr>
              <a:t>可怕、居然</a:t>
            </a:r>
          </a:p>
        </p:txBody>
      </p:sp>
      <p:sp>
        <p:nvSpPr>
          <p:cNvPr id="99331" name="文本占位符 99330"/>
          <p:cNvSpPr>
            <a:spLocks noGrp="1"/>
          </p:cNvSpPr>
          <p:nvPr>
            <p:ph type="body" idx="1"/>
          </p:nvPr>
        </p:nvSpPr>
        <p:spPr>
          <a:xfrm>
            <a:off x="228600" y="990600"/>
            <a:ext cx="8748713" cy="5329238"/>
          </a:xfrm>
        </p:spPr>
        <p:txBody>
          <a:bodyPr/>
          <a:lstStyle/>
          <a:p>
            <a:pPr eaLnBrk="1" hangingPunct="1"/>
            <a:r>
              <a:rPr lang="zh-CN" altLang="en-US" sz="2800" b="1" smtClean="0">
                <a:latin typeface="华文楷体"/>
                <a:ea typeface="华文楷体"/>
                <a:cs typeface="华文楷体"/>
              </a:rPr>
              <a:t>这里作者用的是</a:t>
            </a:r>
            <a:r>
              <a:rPr lang="zh-CN" altLang="en-US" sz="2800" b="1" smtClean="0">
                <a:solidFill>
                  <a:srgbClr val="FF0000"/>
                </a:solidFill>
                <a:latin typeface="华文楷体"/>
                <a:ea typeface="华文楷体"/>
                <a:cs typeface="华文楷体"/>
              </a:rPr>
              <a:t>反语</a:t>
            </a:r>
            <a:r>
              <a:rPr lang="zh-CN" altLang="en-US" sz="2800" b="1" smtClean="0">
                <a:latin typeface="华文楷体"/>
                <a:ea typeface="华文楷体"/>
                <a:cs typeface="华文楷体"/>
              </a:rPr>
              <a:t>。因为景象固然美好，却与布热金卡的历史不相配。布热金卡曾经是一个暗无天日的人间地狱，这里应该“永远没有阳光、百花永远凋谢”，灰暗的天空，沉闷的色调才是它最相配的景象。然而一踏进集中营，作者却吃惊地看到两种不相配的东西叠合在一起，因此感到“</a:t>
            </a:r>
            <a:r>
              <a:rPr lang="zh-CN" altLang="en-US" sz="2800" b="1" smtClean="0">
                <a:solidFill>
                  <a:srgbClr val="FF0000"/>
                </a:solidFill>
                <a:latin typeface="华文楷体"/>
                <a:ea typeface="华文楷体"/>
                <a:cs typeface="华文楷体"/>
              </a:rPr>
              <a:t>可怕</a:t>
            </a:r>
            <a:r>
              <a:rPr lang="zh-CN" altLang="en-US" sz="2800" b="1" smtClean="0">
                <a:latin typeface="华文楷体"/>
                <a:ea typeface="华文楷体"/>
                <a:cs typeface="华文楷体"/>
              </a:rPr>
              <a:t>”。这种手法叫做</a:t>
            </a:r>
            <a:r>
              <a:rPr lang="zh-CN" altLang="en-US" sz="2800" b="1" smtClean="0">
                <a:solidFill>
                  <a:srgbClr val="FF0000"/>
                </a:solidFill>
                <a:latin typeface="华文楷体"/>
                <a:ea typeface="华文楷体"/>
                <a:cs typeface="华文楷体"/>
              </a:rPr>
              <a:t>反衬</a:t>
            </a:r>
            <a:r>
              <a:rPr lang="zh-CN" altLang="en-US" sz="2800" b="1" smtClean="0">
                <a:latin typeface="华文楷体"/>
                <a:ea typeface="华文楷体"/>
                <a:cs typeface="华文楷体"/>
              </a:rPr>
              <a:t>，“以乐景衬哀情”，一倍增其哀情”，这就是我们为什么会有一种沉重的感觉的原因。作者无一句正面控诉，却强烈表达出自己的愤懑，字字句句敲打着读者的心，让读者感到一种莫名的压抑。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99331">
                                            <p:txEl>
                                              <p:pRg st="0" end="0"/>
                                            </p:txEl>
                                          </p:spTgt>
                                        </p:tgtEl>
                                        <p:attrNameLst>
                                          <p:attrName>style.visibility</p:attrName>
                                        </p:attrNameLst>
                                      </p:cBhvr>
                                      <p:to>
                                        <p:strVal val="visible"/>
                                      </p:to>
                                    </p:set>
                                    <p:anim calcmode="lin" valueType="num">
                                      <p:cBhvr additive="base">
                                        <p:cTn id="7" dur="500" fill="hold"/>
                                        <p:tgtEl>
                                          <p:spTgt spid="993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933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1"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文本框 100353"/>
          <p:cNvSpPr txBox="1">
            <a:spLocks noChangeArrowheads="1"/>
          </p:cNvSpPr>
          <p:nvPr/>
        </p:nvSpPr>
        <p:spPr bwMode="auto">
          <a:xfrm>
            <a:off x="539750" y="836613"/>
            <a:ext cx="5472113" cy="366712"/>
          </a:xfrm>
          <a:prstGeom prst="rect">
            <a:avLst/>
          </a:prstGeom>
          <a:noFill/>
          <a:ln w="9525">
            <a:noFill/>
            <a:miter lim="800000"/>
            <a:headEnd/>
            <a:tailEnd/>
          </a:ln>
        </p:spPr>
        <p:txBody>
          <a:bodyPr>
            <a:spAutoFit/>
          </a:bodyPr>
          <a:lstStyle/>
          <a:p>
            <a:pPr>
              <a:spcBef>
                <a:spcPct val="50000"/>
              </a:spcBef>
            </a:pPr>
            <a:endParaRPr lang="zh-CN" altLang="en-US"/>
          </a:p>
        </p:txBody>
      </p:sp>
      <p:pic>
        <p:nvPicPr>
          <p:cNvPr id="44034" name="内容占位符 100355" descr="奥斯维辛内景"/>
          <p:cNvPicPr>
            <a:picLocks noGrp="1" noChangeAspect="1"/>
          </p:cNvPicPr>
          <p:nvPr>
            <p:ph sz="half" idx="2"/>
          </p:nvPr>
        </p:nvPicPr>
        <p:blipFill>
          <a:blip r:embed="rId2">
            <a:lum bright="16000"/>
          </a:blip>
          <a:srcRect/>
          <a:stretch>
            <a:fillRect/>
          </a:stretch>
        </p:blipFill>
        <p:spPr>
          <a:xfrm>
            <a:off x="4716463" y="685800"/>
            <a:ext cx="4427537" cy="6172200"/>
          </a:xfrm>
        </p:spPr>
      </p:pic>
      <p:sp>
        <p:nvSpPr>
          <p:cNvPr id="100357" name="文本框 100356"/>
          <p:cNvSpPr txBox="1">
            <a:spLocks noChangeArrowheads="1"/>
          </p:cNvSpPr>
          <p:nvPr/>
        </p:nvSpPr>
        <p:spPr bwMode="auto">
          <a:xfrm>
            <a:off x="4876800" y="152400"/>
            <a:ext cx="4535488" cy="457200"/>
          </a:xfrm>
          <a:prstGeom prst="rect">
            <a:avLst/>
          </a:prstGeom>
          <a:noFill/>
          <a:ln w="9525">
            <a:noFill/>
            <a:miter lim="800000"/>
            <a:headEnd/>
            <a:tailEnd/>
          </a:ln>
        </p:spPr>
        <p:txBody>
          <a:bodyPr>
            <a:spAutoFit/>
          </a:bodyPr>
          <a:lstStyle/>
          <a:p>
            <a:pPr>
              <a:spcBef>
                <a:spcPct val="50000"/>
              </a:spcBef>
            </a:pPr>
            <a:r>
              <a:rPr lang="zh-CN" altLang="en-US" sz="2400" b="1">
                <a:ea typeface="黑体" pitchFamily="49" charset="-122"/>
              </a:rPr>
              <a:t>今天的奥斯维辛集中营博物馆</a:t>
            </a:r>
          </a:p>
        </p:txBody>
      </p:sp>
      <p:pic>
        <p:nvPicPr>
          <p:cNvPr id="44036" name="内容占位符 100358" descr="图文：德国妇女在走过800多具囚犯的尸体时"/>
          <p:cNvPicPr>
            <a:picLocks noGrp="1" noChangeAspect="1"/>
          </p:cNvPicPr>
          <p:nvPr>
            <p:ph sz="half" idx="1"/>
          </p:nvPr>
        </p:nvPicPr>
        <p:blipFill>
          <a:blip r:embed="rId3"/>
          <a:srcRect/>
          <a:stretch>
            <a:fillRect/>
          </a:stretch>
        </p:blipFill>
        <p:spPr>
          <a:xfrm>
            <a:off x="0" y="685800"/>
            <a:ext cx="4578350" cy="6172200"/>
          </a:xfrm>
        </p:spPr>
      </p:pic>
      <p:sp>
        <p:nvSpPr>
          <p:cNvPr id="100360" name="文本框 100359"/>
          <p:cNvSpPr txBox="1">
            <a:spLocks noChangeArrowheads="1"/>
          </p:cNvSpPr>
          <p:nvPr/>
        </p:nvSpPr>
        <p:spPr bwMode="auto">
          <a:xfrm>
            <a:off x="228600" y="152400"/>
            <a:ext cx="4032250" cy="457200"/>
          </a:xfrm>
          <a:prstGeom prst="rect">
            <a:avLst/>
          </a:prstGeom>
          <a:noFill/>
          <a:ln w="9525">
            <a:noFill/>
            <a:miter lim="800000"/>
            <a:headEnd/>
            <a:tailEnd/>
          </a:ln>
        </p:spPr>
        <p:txBody>
          <a:bodyPr>
            <a:spAutoFit/>
          </a:bodyPr>
          <a:lstStyle/>
          <a:p>
            <a:pPr>
              <a:spcBef>
                <a:spcPct val="50000"/>
              </a:spcBef>
            </a:pPr>
            <a:r>
              <a:rPr lang="zh-CN" altLang="en-US" sz="2400" b="1">
                <a:latin typeface="黑体" pitchFamily="49" charset="-122"/>
                <a:ea typeface="黑体" pitchFamily="49" charset="-122"/>
              </a:rPr>
              <a:t>当前的奥斯维辛集中营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60"/>
                                        </p:tgtEl>
                                        <p:attrNameLst>
                                          <p:attrName>style.visibility</p:attrName>
                                        </p:attrNameLst>
                                      </p:cBhvr>
                                      <p:to>
                                        <p:strVal val="visible"/>
                                      </p:to>
                                    </p:set>
                                    <p:anim calcmode="lin" valueType="num">
                                      <p:cBhvr additive="base">
                                        <p:cTn id="7" dur="500" fill="hold"/>
                                        <p:tgtEl>
                                          <p:spTgt spid="100360"/>
                                        </p:tgtEl>
                                        <p:attrNameLst>
                                          <p:attrName>ppt_x</p:attrName>
                                        </p:attrNameLst>
                                      </p:cBhvr>
                                      <p:tavLst>
                                        <p:tav tm="0">
                                          <p:val>
                                            <p:strVal val="#ppt_x"/>
                                          </p:val>
                                        </p:tav>
                                        <p:tav tm="100000">
                                          <p:val>
                                            <p:strVal val="#ppt_x"/>
                                          </p:val>
                                        </p:tav>
                                      </p:tavLst>
                                    </p:anim>
                                    <p:anim calcmode="lin" valueType="num">
                                      <p:cBhvr additive="base">
                                        <p:cTn id="8" dur="500" fill="hold"/>
                                        <p:tgtEl>
                                          <p:spTgt spid="1003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357"/>
                                        </p:tgtEl>
                                        <p:attrNameLst>
                                          <p:attrName>style.visibility</p:attrName>
                                        </p:attrNameLst>
                                      </p:cBhvr>
                                      <p:to>
                                        <p:strVal val="visible"/>
                                      </p:to>
                                    </p:set>
                                    <p:anim calcmode="lin" valueType="num">
                                      <p:cBhvr additive="base">
                                        <p:cTn id="13" dur="500" fill="hold"/>
                                        <p:tgtEl>
                                          <p:spTgt spid="100357"/>
                                        </p:tgtEl>
                                        <p:attrNameLst>
                                          <p:attrName>ppt_x</p:attrName>
                                        </p:attrNameLst>
                                      </p:cBhvr>
                                      <p:tavLst>
                                        <p:tav tm="0">
                                          <p:val>
                                            <p:strVal val="#ppt_x"/>
                                          </p:val>
                                        </p:tav>
                                        <p:tav tm="100000">
                                          <p:val>
                                            <p:strVal val="#ppt_x"/>
                                          </p:val>
                                        </p:tav>
                                      </p:tavLst>
                                    </p:anim>
                                    <p:anim calcmode="lin" valueType="num">
                                      <p:cBhvr additive="base">
                                        <p:cTn id="14" dur="500" fill="hold"/>
                                        <p:tgtEl>
                                          <p:spTgt spid="1003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P spid="10036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标题 104449"/>
          <p:cNvSpPr>
            <a:spLocks noGrp="1"/>
          </p:cNvSpPr>
          <p:nvPr>
            <p:ph type="ctrTitle"/>
          </p:nvPr>
        </p:nvSpPr>
        <p:spPr>
          <a:xfrm>
            <a:off x="468313" y="90488"/>
            <a:ext cx="8135937" cy="1341437"/>
          </a:xfrm>
        </p:spPr>
        <p:txBody>
          <a:bodyPr anchor="ctr"/>
          <a:lstStyle/>
          <a:p>
            <a:pPr algn="just" eaLnBrk="1" hangingPunct="1"/>
            <a:r>
              <a:rPr lang="zh-CN" altLang="en-US" sz="2800" b="1" smtClean="0">
                <a:solidFill>
                  <a:schemeClr val="tx1"/>
                </a:solidFill>
                <a:ea typeface="黑体" pitchFamily="49" charset="-122"/>
              </a:rPr>
              <a:t>如何理解“在德国人撤退时炸毁的布热金卡毒气室和焚尸炉废墟上，雏菊花在怒放”这句话？</a:t>
            </a:r>
          </a:p>
        </p:txBody>
      </p:sp>
      <p:sp>
        <p:nvSpPr>
          <p:cNvPr id="104451" name="矩形 104450"/>
          <p:cNvSpPr>
            <a:spLocks noChangeArrowheads="1"/>
          </p:cNvSpPr>
          <p:nvPr/>
        </p:nvSpPr>
        <p:spPr bwMode="auto">
          <a:xfrm>
            <a:off x="476250" y="1782763"/>
            <a:ext cx="8135938" cy="2305050"/>
          </a:xfrm>
          <a:prstGeom prst="rect">
            <a:avLst/>
          </a:prstGeom>
          <a:noFill/>
          <a:ln w="9525">
            <a:noFill/>
            <a:miter lim="800000"/>
            <a:headEnd/>
            <a:tailEnd/>
          </a:ln>
        </p:spPr>
        <p:txBody>
          <a:bodyPr anchor="ctr"/>
          <a:lstStyle/>
          <a:p>
            <a:pPr>
              <a:buClr>
                <a:srgbClr val="000000"/>
              </a:buClr>
            </a:pPr>
            <a:r>
              <a:rPr lang="zh-CN" altLang="en-US" sz="2800" b="1">
                <a:solidFill>
                  <a:srgbClr val="003300"/>
                </a:solidFill>
                <a:latin typeface="华文楷体"/>
                <a:ea typeface="华文楷体"/>
                <a:cs typeface="华文楷体"/>
              </a:rPr>
              <a:t>这是细节描写，也运用了</a:t>
            </a:r>
            <a:r>
              <a:rPr lang="zh-CN" altLang="en-US" sz="2800" b="1">
                <a:solidFill>
                  <a:srgbClr val="FF3300"/>
                </a:solidFill>
                <a:latin typeface="华文楷体"/>
                <a:ea typeface="华文楷体"/>
                <a:cs typeface="华文楷体"/>
              </a:rPr>
              <a:t>对比</a:t>
            </a:r>
            <a:r>
              <a:rPr lang="zh-CN" altLang="en-US" sz="2800" b="1">
                <a:solidFill>
                  <a:srgbClr val="003300"/>
                </a:solidFill>
                <a:latin typeface="华文楷体"/>
                <a:ea typeface="华文楷体"/>
                <a:cs typeface="华文楷体"/>
              </a:rPr>
              <a:t>手法：一边是戕害生命的毒气室和焚尸炉，一边是生机勃勃的生命，两种反差极大的事物摆在一起，这样的景象的确让人难忘。生命的绽放是人世间最美好的事情，对生命的戕害是最恶劣的罪行。这也是象征，雏菊象征生命，任纳粹刑罚多么残暴，终归无法摧毁生命，生命不息，正义永存！</a:t>
            </a:r>
            <a:endParaRPr lang="zh-CN" altLang="en-US" sz="3200" b="1">
              <a:solidFill>
                <a:srgbClr val="003300"/>
              </a:solidFill>
              <a:latin typeface="华文楷体"/>
              <a:ea typeface="华文楷体"/>
              <a:cs typeface="华文楷体"/>
            </a:endParaRPr>
          </a:p>
        </p:txBody>
      </p:sp>
      <p:pic>
        <p:nvPicPr>
          <p:cNvPr id="45059" name="图片 104451" descr="德国总理向遇难者致敬"/>
          <p:cNvPicPr>
            <a:picLocks noChangeAspect="1"/>
          </p:cNvPicPr>
          <p:nvPr/>
        </p:nvPicPr>
        <p:blipFill>
          <a:blip r:embed="rId2"/>
          <a:srcRect/>
          <a:stretch>
            <a:fillRect/>
          </a:stretch>
        </p:blipFill>
        <p:spPr bwMode="auto">
          <a:xfrm>
            <a:off x="3419475" y="4438650"/>
            <a:ext cx="5400675" cy="23542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4451"/>
                                        </p:tgtEl>
                                        <p:attrNameLst>
                                          <p:attrName>style.visibility</p:attrName>
                                        </p:attrNameLst>
                                      </p:cBhvr>
                                      <p:to>
                                        <p:strVal val="visible"/>
                                      </p:to>
                                    </p:set>
                                    <p:animEffect transition="in" filter="wedge">
                                      <p:cBhvr>
                                        <p:cTn id="7" dur="5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标题 105473"/>
          <p:cNvSpPr>
            <a:spLocks noGrp="1"/>
          </p:cNvSpPr>
          <p:nvPr>
            <p:ph type="title"/>
          </p:nvPr>
        </p:nvSpPr>
        <p:spPr>
          <a:xfrm>
            <a:off x="709613" y="317500"/>
            <a:ext cx="7891462" cy="3009900"/>
          </a:xfrm>
        </p:spPr>
        <p:txBody>
          <a:bodyPr/>
          <a:lstStyle/>
          <a:p>
            <a:pPr algn="just" eaLnBrk="1" hangingPunct="1"/>
            <a:r>
              <a:rPr lang="en-US" altLang="zh-CN" sz="3200" b="1" smtClean="0">
                <a:solidFill>
                  <a:schemeClr val="tx1"/>
                </a:solidFill>
              </a:rPr>
              <a:t>“</a:t>
            </a:r>
            <a:r>
              <a:rPr lang="zh-CN" altLang="en-US" sz="3200" b="1" smtClean="0">
                <a:solidFill>
                  <a:schemeClr val="tx1"/>
                </a:solidFill>
              </a:rPr>
              <a:t>这是一个二十来岁的姑娘，长得丰满，可爱，皮肤细白，金发碧眼。她在温和地微笑着，似乎为着一个美好而隐秘的梦想而微笑。”读到这里你有什么感觉？</a:t>
            </a:r>
          </a:p>
        </p:txBody>
      </p:sp>
      <p:sp>
        <p:nvSpPr>
          <p:cNvPr id="105475" name="文本占位符 105474"/>
          <p:cNvSpPr>
            <a:spLocks noGrp="1"/>
          </p:cNvSpPr>
          <p:nvPr>
            <p:ph type="body" idx="1"/>
          </p:nvPr>
        </p:nvSpPr>
        <p:spPr>
          <a:xfrm>
            <a:off x="650875" y="3249613"/>
            <a:ext cx="7805738" cy="3321050"/>
          </a:xfrm>
        </p:spPr>
        <p:txBody>
          <a:bodyPr/>
          <a:lstStyle/>
          <a:p>
            <a:pPr eaLnBrk="1" hangingPunct="1">
              <a:lnSpc>
                <a:spcPct val="90000"/>
              </a:lnSpc>
            </a:pPr>
            <a:r>
              <a:rPr lang="zh-CN" altLang="en-US" b="1" smtClean="0">
                <a:solidFill>
                  <a:srgbClr val="003300"/>
                </a:solidFill>
                <a:latin typeface="华文楷体"/>
                <a:ea typeface="华文楷体"/>
                <a:cs typeface="华文楷体"/>
              </a:rPr>
              <a:t>这也是一处细节描写：充满青春与梦想的照片，美好的生命化为灰烬，这是对法西斯的控诉。这也与现实构成了</a:t>
            </a:r>
            <a:r>
              <a:rPr lang="zh-CN" altLang="en-US" b="1" smtClean="0">
                <a:solidFill>
                  <a:srgbClr val="FF3300"/>
                </a:solidFill>
                <a:latin typeface="华文楷体"/>
                <a:ea typeface="华文楷体"/>
                <a:cs typeface="华文楷体"/>
              </a:rPr>
              <a:t>对比、反衬</a:t>
            </a:r>
            <a:r>
              <a:rPr lang="zh-CN" altLang="en-US" b="1" smtClean="0">
                <a:solidFill>
                  <a:srgbClr val="003300"/>
                </a:solidFill>
                <a:latin typeface="华文楷体"/>
                <a:ea typeface="华文楷体"/>
                <a:cs typeface="华文楷体"/>
              </a:rPr>
              <a:t>，多么可爱的一个姑娘，而今安在哉？以此反衬法西斯的残忍，激起读者对法西斯的痛恨！</a:t>
            </a:r>
            <a:endParaRPr lang="zh-CN" altLang="en-US" smtClean="0">
              <a:latin typeface="华文楷体"/>
              <a:ea typeface="华文楷体"/>
              <a:cs typeface="华文楷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additive="base">
                                        <p:cTn id="7" dur="5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76801"/>
          <p:cNvSpPr>
            <a:spLocks noGrp="1"/>
          </p:cNvSpPr>
          <p:nvPr>
            <p:ph type="title"/>
          </p:nvPr>
        </p:nvSpPr>
        <p:spPr>
          <a:xfrm>
            <a:off x="2357438" y="587375"/>
            <a:ext cx="4724400" cy="1036638"/>
          </a:xfrm>
        </p:spPr>
        <p:txBody>
          <a:bodyPr/>
          <a:lstStyle/>
          <a:p>
            <a:pPr eaLnBrk="1" hangingPunct="1"/>
            <a:r>
              <a:rPr lang="zh-CN" altLang="en-US" b="1" i="1" smtClean="0">
                <a:solidFill>
                  <a:srgbClr val="000099"/>
                </a:solidFill>
              </a:rPr>
              <a:t>带着问题阅读课文</a:t>
            </a:r>
          </a:p>
        </p:txBody>
      </p:sp>
      <p:sp>
        <p:nvSpPr>
          <p:cNvPr id="76803" name="文本占位符 76802"/>
          <p:cNvSpPr>
            <a:spLocks noGrp="1"/>
          </p:cNvSpPr>
          <p:nvPr>
            <p:ph type="body" idx="1"/>
          </p:nvPr>
        </p:nvSpPr>
        <p:spPr>
          <a:xfrm>
            <a:off x="381000" y="1273175"/>
            <a:ext cx="8294688" cy="5005388"/>
          </a:xfrm>
        </p:spPr>
        <p:txBody>
          <a:bodyPr/>
          <a:lstStyle/>
          <a:p>
            <a:pPr eaLnBrk="1" hangingPunct="1">
              <a:buFontTx/>
              <a:buNone/>
              <a:defRPr/>
            </a:pPr>
            <a:r>
              <a:rPr lang="en-US" altLang="zh-CN" b="1" smtClean="0">
                <a:solidFill>
                  <a:srgbClr val="003300"/>
                </a:solidFill>
                <a:latin typeface="宋体" charset="-122"/>
              </a:rPr>
              <a:t>  </a:t>
            </a:r>
          </a:p>
          <a:p>
            <a:pPr eaLnBrk="1" hangingPunct="1">
              <a:buFontTx/>
              <a:buNone/>
              <a:defRPr/>
            </a:pPr>
            <a:r>
              <a:rPr lang="en-US" altLang="zh-CN" b="1" smtClean="0">
                <a:latin typeface="宋体" charset="-122"/>
              </a:rPr>
              <a:t>1</a:t>
            </a:r>
            <a:r>
              <a:rPr lang="zh-CN" altLang="en-US" b="1" smtClean="0">
                <a:latin typeface="宋体" charset="-122"/>
              </a:rPr>
              <a:t>、</a:t>
            </a:r>
            <a:r>
              <a:rPr lang="zh-CN" altLang="en-US" b="1" smtClean="0"/>
              <a:t>这篇新闻报道的题目是“奥斯维辛没有什么新闻”，那么为什么没有新闻</a:t>
            </a:r>
            <a:r>
              <a:rPr lang="en-US" altLang="zh-CN" b="1" smtClean="0"/>
              <a:t>,</a:t>
            </a:r>
            <a:r>
              <a:rPr lang="zh-CN" altLang="en-US" b="1" smtClean="0"/>
              <a:t>作者还要去报道？</a:t>
            </a:r>
            <a:endParaRPr lang="zh-CN" altLang="en-US" b="1" smtClean="0">
              <a:effectLst>
                <a:outerShdw blurRad="38100" dist="38100" dir="2700000" algn="tl">
                  <a:srgbClr val="C0C0C0"/>
                </a:outerShdw>
              </a:effectLst>
              <a:latin typeface="宋体" charset="-122"/>
            </a:endParaRPr>
          </a:p>
          <a:p>
            <a:pPr eaLnBrk="1" hangingPunct="1">
              <a:lnSpc>
                <a:spcPct val="115000"/>
              </a:lnSpc>
              <a:buFontTx/>
              <a:buNone/>
              <a:defRPr/>
            </a:pPr>
            <a:r>
              <a:rPr lang="en-US" altLang="zh-CN" b="1" smtClean="0">
                <a:effectLst>
                  <a:outerShdw blurRad="38100" dist="38100" dir="2700000" algn="tl">
                    <a:srgbClr val="C0C0C0"/>
                  </a:outerShdw>
                </a:effectLst>
                <a:latin typeface="宋体" charset="-122"/>
              </a:rPr>
              <a:t>2</a:t>
            </a:r>
            <a:r>
              <a:rPr lang="en-US" b="1" smtClean="0">
                <a:effectLst>
                  <a:outerShdw blurRad="38100" dist="38100" dir="2700000" algn="tl">
                    <a:srgbClr val="C0C0C0"/>
                  </a:outerShdw>
                </a:effectLst>
                <a:latin typeface="宋体" charset="-122"/>
              </a:rPr>
              <a:t>、</a:t>
            </a:r>
            <a:r>
              <a:rPr lang="zh-CN" altLang="en-US" b="1" smtClean="0">
                <a:latin typeface="宋体" charset="-122"/>
              </a:rPr>
              <a:t>参观者在集中营里看见了什么？他们的感受和反应是什么？</a:t>
            </a:r>
          </a:p>
          <a:p>
            <a:pPr eaLnBrk="1" hangingPunct="1">
              <a:lnSpc>
                <a:spcPct val="115000"/>
              </a:lnSpc>
              <a:buFontTx/>
              <a:buNone/>
              <a:defRPr/>
            </a:pPr>
            <a:r>
              <a:rPr lang="zh-CN" altLang="en-US" b="1" smtClean="0">
                <a:latin typeface="宋体" charset="-122"/>
              </a:rPr>
              <a:t>3、《奥斯维辛没有什么新闻》这篇新闻与我们常见的新闻有什么不同？</a:t>
            </a:r>
          </a:p>
          <a:p>
            <a:pPr eaLnBrk="1" hangingPunct="1">
              <a:lnSpc>
                <a:spcPct val="115000"/>
              </a:lnSpc>
              <a:buFontTx/>
              <a:buNone/>
              <a:defRPr/>
            </a:pPr>
            <a:endParaRPr lang="zh-CN" altLang="en-US" b="1" smtClean="0">
              <a:latin typeface="宋体" charset="-122"/>
            </a:endParaRPr>
          </a:p>
          <a:p>
            <a:pPr eaLnBrk="1" hangingPunct="1">
              <a:defRPr/>
            </a:pPr>
            <a:endParaRPr lang="zh-CN" altLang="en-US" b="1" smtClean="0">
              <a:latin typeface="宋体"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标题 106497"/>
          <p:cNvSpPr>
            <a:spLocks noGrp="1"/>
          </p:cNvSpPr>
          <p:nvPr>
            <p:ph type="title"/>
          </p:nvPr>
        </p:nvSpPr>
        <p:spPr>
          <a:xfrm>
            <a:off x="755650" y="1052513"/>
            <a:ext cx="7772400" cy="990600"/>
          </a:xfrm>
        </p:spPr>
        <p:txBody>
          <a:bodyPr/>
          <a:lstStyle/>
          <a:p>
            <a:pPr algn="l" eaLnBrk="1" hangingPunct="1"/>
            <a:r>
              <a:rPr lang="en-US" altLang="zh-CN" sz="4000" b="1" smtClean="0">
                <a:solidFill>
                  <a:schemeClr val="tx1"/>
                </a:solidFill>
              </a:rPr>
              <a:t>“</a:t>
            </a:r>
            <a:r>
              <a:rPr lang="zh-CN" altLang="en-US" sz="4000" b="1" smtClean="0">
                <a:solidFill>
                  <a:schemeClr val="tx1"/>
                </a:solidFill>
              </a:rPr>
              <a:t>在奥斯维辛，没有可以做祷告的地方。” 如何理解？</a:t>
            </a:r>
            <a:br>
              <a:rPr lang="zh-CN" altLang="en-US" sz="4000" b="1" smtClean="0">
                <a:solidFill>
                  <a:schemeClr val="tx1"/>
                </a:solidFill>
              </a:rPr>
            </a:br>
            <a:endParaRPr lang="zh-CN" altLang="en-US" sz="4000" b="1" smtClean="0">
              <a:solidFill>
                <a:schemeClr val="tx1"/>
              </a:solidFill>
            </a:endParaRPr>
          </a:p>
        </p:txBody>
      </p:sp>
      <p:sp>
        <p:nvSpPr>
          <p:cNvPr id="106499" name="文本占位符 106498"/>
          <p:cNvSpPr>
            <a:spLocks noGrp="1"/>
          </p:cNvSpPr>
          <p:nvPr>
            <p:ph type="body" idx="1"/>
          </p:nvPr>
        </p:nvSpPr>
        <p:spPr>
          <a:xfrm>
            <a:off x="611188" y="2060575"/>
            <a:ext cx="7772400" cy="4191000"/>
          </a:xfrm>
        </p:spPr>
        <p:txBody>
          <a:bodyPr/>
          <a:lstStyle/>
          <a:p>
            <a:pPr eaLnBrk="1" hangingPunct="1"/>
            <a:r>
              <a:rPr lang="zh-CN" altLang="en-US" sz="2800" b="1" smtClean="0">
                <a:solidFill>
                  <a:srgbClr val="003300"/>
                </a:solidFill>
                <a:latin typeface="华文楷体"/>
                <a:ea typeface="华文楷体"/>
                <a:cs typeface="华文楷体"/>
              </a:rPr>
              <a:t>做祷告，或者是为了求得上帝的谅解，或者是为了求得上帝的保佑。但是在奥斯维辛，做祷告的地方是没有的，因为刽子手丧失了人性，双手沾满了无辜者的鲜血，他们是不可能向上帝祷告忏悔自己的罪行的；而无辜的人们成为刽子手刀俎上的肉，无计可逃，他们也没有办法求得上帝的保佑。这也是</a:t>
            </a:r>
            <a:r>
              <a:rPr lang="zh-CN" altLang="en-US" sz="2800" b="1" smtClean="0">
                <a:solidFill>
                  <a:srgbClr val="FF3300"/>
                </a:solidFill>
                <a:latin typeface="华文楷体"/>
                <a:ea typeface="华文楷体"/>
                <a:cs typeface="华文楷体"/>
              </a:rPr>
              <a:t>多么令人伤痛，多么令人无奈，多么令人绝望</a:t>
            </a:r>
            <a:r>
              <a:rPr lang="zh-CN" altLang="en-US" sz="2800" b="1" smtClean="0">
                <a:solidFill>
                  <a:srgbClr val="003300"/>
                </a:solidFill>
                <a:latin typeface="华文楷体"/>
                <a:ea typeface="华文楷体"/>
                <a:cs typeface="华文楷体"/>
              </a:rPr>
              <a:t>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文本占位符 101378"/>
          <p:cNvSpPr>
            <a:spLocks noGrp="1"/>
          </p:cNvSpPr>
          <p:nvPr>
            <p:ph type="body" idx="1"/>
          </p:nvPr>
        </p:nvSpPr>
        <p:spPr>
          <a:xfrm>
            <a:off x="609600" y="1905000"/>
            <a:ext cx="7772400" cy="3594100"/>
          </a:xfrm>
        </p:spPr>
        <p:txBody>
          <a:bodyPr/>
          <a:lstStyle/>
          <a:p>
            <a:pPr eaLnBrk="1" hangingPunct="1"/>
            <a:r>
              <a:rPr lang="zh-CN" altLang="en-US" b="1" smtClean="0"/>
              <a:t>“这里阳光明媚，绿树成阴，在集中营大门附近，孩子们在追逐游戏。”</a:t>
            </a:r>
          </a:p>
          <a:p>
            <a:pPr eaLnBrk="1" hangingPunct="1"/>
            <a:r>
              <a:rPr lang="zh-CN" altLang="en-US" b="1" smtClean="0"/>
              <a:t>这一段与第一自然段是不是重复了，可不可以删去，为什么？</a:t>
            </a:r>
            <a:r>
              <a:rPr lang="zh-CN" altLang="en-US" smtClean="0"/>
              <a:t> </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文本占位符 102401"/>
          <p:cNvSpPr>
            <a:spLocks noGrp="1"/>
          </p:cNvSpPr>
          <p:nvPr>
            <p:ph type="body" idx="1"/>
          </p:nvPr>
        </p:nvSpPr>
        <p:spPr>
          <a:xfrm>
            <a:off x="685800" y="836613"/>
            <a:ext cx="7918450" cy="5106987"/>
          </a:xfrm>
        </p:spPr>
        <p:txBody>
          <a:bodyPr/>
          <a:lstStyle/>
          <a:p>
            <a:pPr eaLnBrk="1" hangingPunct="1"/>
            <a:r>
              <a:rPr lang="zh-CN" altLang="en-US" b="1" smtClean="0">
                <a:solidFill>
                  <a:srgbClr val="FF3300"/>
                </a:solidFill>
                <a:latin typeface="华文楷体"/>
                <a:ea typeface="华文楷体"/>
                <a:cs typeface="华文楷体"/>
              </a:rPr>
              <a:t>从结构上看</a:t>
            </a:r>
            <a:r>
              <a:rPr lang="zh-CN" altLang="en-US" b="1" smtClean="0">
                <a:latin typeface="华文楷体"/>
                <a:ea typeface="华文楷体"/>
                <a:cs typeface="华文楷体"/>
              </a:rPr>
              <a:t>，文章最后一段再次</a:t>
            </a:r>
            <a:r>
              <a:rPr lang="zh-CN" altLang="en-US" b="1" smtClean="0">
                <a:solidFill>
                  <a:srgbClr val="FF3300"/>
                </a:solidFill>
                <a:latin typeface="华文楷体"/>
                <a:ea typeface="华文楷体"/>
                <a:cs typeface="华文楷体"/>
              </a:rPr>
              <a:t>照应首段</a:t>
            </a:r>
            <a:r>
              <a:rPr lang="zh-CN" altLang="en-US" b="1" smtClean="0">
                <a:latin typeface="华文楷体"/>
                <a:ea typeface="华文楷体"/>
                <a:cs typeface="华文楷体"/>
              </a:rPr>
              <a:t>，使整篇文章浑然一体。</a:t>
            </a:r>
          </a:p>
          <a:p>
            <a:pPr eaLnBrk="1" hangingPunct="1"/>
            <a:r>
              <a:rPr lang="zh-CN" altLang="en-US" b="1" smtClean="0">
                <a:solidFill>
                  <a:srgbClr val="FF3300"/>
                </a:solidFill>
                <a:latin typeface="华文楷体"/>
                <a:ea typeface="华文楷体"/>
                <a:cs typeface="华文楷体"/>
              </a:rPr>
              <a:t>从内容上看</a:t>
            </a:r>
            <a:r>
              <a:rPr lang="zh-CN" altLang="en-US" b="1" smtClean="0">
                <a:latin typeface="华文楷体"/>
                <a:ea typeface="华文楷体"/>
                <a:cs typeface="华文楷体"/>
              </a:rPr>
              <a:t>，最后一段是在前面记叙的基础之上再次描写的，这就</a:t>
            </a:r>
            <a:r>
              <a:rPr lang="zh-CN" altLang="en-US" b="1" smtClean="0">
                <a:solidFill>
                  <a:srgbClr val="FF3300"/>
                </a:solidFill>
                <a:latin typeface="华文楷体"/>
                <a:ea typeface="华文楷体"/>
                <a:cs typeface="华文楷体"/>
              </a:rPr>
              <a:t>深化了沉重、悲哀的感情</a:t>
            </a:r>
            <a:r>
              <a:rPr lang="zh-CN" altLang="en-US" b="1" smtClean="0">
                <a:latin typeface="华文楷体"/>
                <a:ea typeface="华文楷体"/>
                <a:cs typeface="华文楷体"/>
              </a:rPr>
              <a:t>；文章首尾相合，使得整篇文章整个儿笼罩在一种特别沉重、压抑的氛围里；</a:t>
            </a:r>
          </a:p>
          <a:p>
            <a:pPr eaLnBrk="1" hangingPunct="1"/>
            <a:r>
              <a:rPr lang="zh-CN" altLang="en-US" b="1" smtClean="0">
                <a:solidFill>
                  <a:srgbClr val="FF3300"/>
                </a:solidFill>
                <a:latin typeface="华文楷体"/>
                <a:ea typeface="华文楷体"/>
                <a:cs typeface="华文楷体"/>
              </a:rPr>
              <a:t>以景结情</a:t>
            </a:r>
            <a:r>
              <a:rPr lang="zh-CN" altLang="en-US" b="1" smtClean="0">
                <a:latin typeface="华文楷体"/>
                <a:ea typeface="华文楷体"/>
                <a:cs typeface="华文楷体"/>
              </a:rPr>
              <a:t>，令人无限遐想，无限沉思，无限悲痛。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 calcmode="lin" valueType="num">
                                      <p:cBhvr additive="base">
                                        <p:cTn id="7" dur="500" fill="hold"/>
                                        <p:tgtEl>
                                          <p:spTgt spid="4915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3">
                                            <p:txEl>
                                              <p:pRg st="1" end="1"/>
                                            </p:txEl>
                                          </p:spTgt>
                                        </p:tgtEl>
                                        <p:attrNameLst>
                                          <p:attrName>style.visibility</p:attrName>
                                        </p:attrNameLst>
                                      </p:cBhvr>
                                      <p:to>
                                        <p:strVal val="visible"/>
                                      </p:to>
                                    </p:set>
                                    <p:anim calcmode="lin" valueType="num">
                                      <p:cBhvr additive="base">
                                        <p:cTn id="13" dur="500" fill="hold"/>
                                        <p:tgtEl>
                                          <p:spTgt spid="4915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9153">
                                            <p:txEl>
                                              <p:pRg st="2" end="2"/>
                                            </p:txEl>
                                          </p:spTgt>
                                        </p:tgtEl>
                                        <p:attrNameLst>
                                          <p:attrName>style.visibility</p:attrName>
                                        </p:attrNameLst>
                                      </p:cBhvr>
                                      <p:to>
                                        <p:strVal val="visible"/>
                                      </p:to>
                                    </p:set>
                                    <p:anim calcmode="lin" valueType="num">
                                      <p:cBhvr additive="base">
                                        <p:cTn id="19" dur="500" fill="hold"/>
                                        <p:tgtEl>
                                          <p:spTgt spid="4915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Box 3"/>
          <p:cNvSpPr txBox="1">
            <a:spLocks noChangeArrowheads="1"/>
          </p:cNvSpPr>
          <p:nvPr/>
        </p:nvSpPr>
        <p:spPr bwMode="auto">
          <a:xfrm>
            <a:off x="609600" y="838200"/>
            <a:ext cx="8153400" cy="1739900"/>
          </a:xfrm>
          <a:prstGeom prst="rect">
            <a:avLst/>
          </a:prstGeom>
          <a:noFill/>
          <a:ln w="9525">
            <a:noFill/>
            <a:miter lim="800000"/>
            <a:headEnd/>
            <a:tailEnd/>
          </a:ln>
        </p:spPr>
        <p:txBody>
          <a:bodyPr>
            <a:spAutoFit/>
          </a:bodyPr>
          <a:lstStyle/>
          <a:p>
            <a:pPr>
              <a:spcBef>
                <a:spcPct val="50000"/>
              </a:spcBef>
            </a:pPr>
            <a:r>
              <a:rPr lang="en-US" altLang="zh-CN" sz="3600" b="1">
                <a:ea typeface="楷体_GB2312"/>
                <a:cs typeface="楷体_GB2312"/>
              </a:rPr>
              <a:t>《</a:t>
            </a:r>
            <a:r>
              <a:rPr lang="zh-CN" altLang="en-US" sz="3600" b="1">
                <a:ea typeface="楷体_GB2312"/>
                <a:cs typeface="楷体_GB2312"/>
              </a:rPr>
              <a:t>奥斯维辛没有什么新闻</a:t>
            </a:r>
            <a:r>
              <a:rPr lang="en-US" altLang="zh-CN" sz="3600" b="1">
                <a:ea typeface="楷体_GB2312"/>
                <a:cs typeface="楷体_GB2312"/>
              </a:rPr>
              <a:t>》</a:t>
            </a:r>
            <a:r>
              <a:rPr lang="zh-CN" altLang="en-US" sz="3600" b="1">
                <a:ea typeface="楷体_GB2312"/>
                <a:cs typeface="楷体_GB2312"/>
              </a:rPr>
              <a:t>这篇报道与我们在报纸上看到的一般报道有什么不同之处？</a:t>
            </a:r>
          </a:p>
        </p:txBody>
      </p:sp>
      <p:graphicFrame>
        <p:nvGraphicFramePr>
          <p:cNvPr id="50204" name="Group 28"/>
          <p:cNvGraphicFramePr>
            <a:graphicFrameLocks noGrp="1"/>
          </p:cNvGraphicFramePr>
          <p:nvPr/>
        </p:nvGraphicFramePr>
        <p:xfrm>
          <a:off x="468313" y="3308350"/>
          <a:ext cx="8229600" cy="2498725"/>
        </p:xfrm>
        <a:graphic>
          <a:graphicData uri="http://schemas.openxmlformats.org/drawingml/2006/table">
            <a:tbl>
              <a:tblPr/>
              <a:tblGrid>
                <a:gridCol w="1655762"/>
                <a:gridCol w="3168650"/>
                <a:gridCol w="3405188"/>
              </a:tblGrid>
              <a:tr h="396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楷体_GB2312"/>
                          <a:cs typeface="楷体_GB2312"/>
                        </a:rPr>
                        <a:t>一般报道</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Arial" charset="0"/>
                          <a:ea typeface="楷体_GB2312"/>
                          <a:cs typeface="楷体_GB2312"/>
                        </a:rPr>
                        <a:t>《</a:t>
                      </a:r>
                      <a:r>
                        <a:rPr kumimoji="0" lang="zh-CN" altLang="en-US" sz="2800" b="1" i="0" u="none" strike="noStrike" cap="none" normalizeH="0" baseline="0" smtClean="0">
                          <a:ln>
                            <a:noFill/>
                          </a:ln>
                          <a:solidFill>
                            <a:schemeClr val="tx1"/>
                          </a:solidFill>
                          <a:effectLst/>
                          <a:latin typeface="Arial" charset="0"/>
                          <a:ea typeface="楷体_GB2312"/>
                          <a:cs typeface="楷体_GB2312"/>
                        </a:rPr>
                        <a:t>奥斯维辛没有什么新闻</a:t>
                      </a:r>
                      <a:r>
                        <a:rPr kumimoji="0" lang="en-US" altLang="zh-CN" sz="2800" b="1" i="0" u="none" strike="noStrike" cap="none" normalizeH="0" baseline="0" smtClean="0">
                          <a:ln>
                            <a:noFill/>
                          </a:ln>
                          <a:solidFill>
                            <a:schemeClr val="tx1"/>
                          </a:solidFill>
                          <a:effectLst/>
                          <a:latin typeface="Arial" charset="0"/>
                          <a:ea typeface="楷体_GB2312"/>
                          <a:cs typeface="楷体_GB231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楷体_GB2312"/>
                          <a:cs typeface="楷体_GB2312"/>
                        </a:rPr>
                        <a:t>时效性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楷体_GB2312"/>
                          <a:cs typeface="楷体_GB2312"/>
                        </a:rPr>
                        <a:t>报道内容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3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charset="0"/>
                          <a:ea typeface="楷体_GB2312"/>
                          <a:cs typeface="楷体_GB2312"/>
                        </a:rPr>
                        <a:t>情感倾向</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Arial" charset="0"/>
                        <a:ea typeface="楷体_GB2312"/>
                        <a:cs typeface="楷体_GB231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200" name="Line 26"/>
          <p:cNvSpPr>
            <a:spLocks noChangeShapeType="1"/>
          </p:cNvSpPr>
          <p:nvPr/>
        </p:nvSpPr>
        <p:spPr bwMode="auto">
          <a:xfrm>
            <a:off x="468313" y="3284538"/>
            <a:ext cx="1655762" cy="936625"/>
          </a:xfrm>
          <a:prstGeom prst="line">
            <a:avLst/>
          </a:prstGeom>
          <a:noFill/>
          <a:ln w="9525">
            <a:solidFill>
              <a:schemeClr val="tx1"/>
            </a:solidFill>
            <a:round/>
            <a:headEnd/>
            <a:tailEnd/>
          </a:ln>
        </p:spPr>
        <p:txBody>
          <a:bodyPr/>
          <a:lstStyle/>
          <a:p>
            <a:endParaRPr lang="zh-CN" altLang="en-US"/>
          </a:p>
        </p:txBody>
      </p:sp>
      <p:sp>
        <p:nvSpPr>
          <p:cNvPr id="50201" name="Text Box 27"/>
          <p:cNvSpPr txBox="1">
            <a:spLocks noChangeArrowheads="1"/>
          </p:cNvSpPr>
          <p:nvPr/>
        </p:nvSpPr>
        <p:spPr bwMode="auto">
          <a:xfrm>
            <a:off x="539750" y="3860800"/>
            <a:ext cx="1439863" cy="304800"/>
          </a:xfrm>
          <a:prstGeom prst="rect">
            <a:avLst/>
          </a:prstGeom>
          <a:noFill/>
          <a:ln w="9525">
            <a:noFill/>
            <a:miter lim="800000"/>
            <a:headEnd/>
            <a:tailEnd/>
          </a:ln>
        </p:spPr>
        <p:txBody>
          <a:bodyPr>
            <a:spAutoFit/>
          </a:bodyPr>
          <a:lstStyle/>
          <a:p>
            <a:pPr>
              <a:spcBef>
                <a:spcPct val="50000"/>
              </a:spcBef>
            </a:pPr>
            <a:r>
              <a:rPr lang="zh-CN" altLang="en-US" sz="1400" b="1">
                <a:ea typeface="楷体_GB2312"/>
                <a:cs typeface="楷体_GB2312"/>
              </a:rPr>
              <a:t>比较的方面</a:t>
            </a:r>
          </a:p>
        </p:txBody>
      </p:sp>
      <p:sp>
        <p:nvSpPr>
          <p:cNvPr id="50202" name="Text Box 28"/>
          <p:cNvSpPr txBox="1">
            <a:spLocks noChangeArrowheads="1"/>
          </p:cNvSpPr>
          <p:nvPr/>
        </p:nvSpPr>
        <p:spPr bwMode="auto">
          <a:xfrm>
            <a:off x="971550" y="3357563"/>
            <a:ext cx="1655763" cy="304800"/>
          </a:xfrm>
          <a:prstGeom prst="rect">
            <a:avLst/>
          </a:prstGeom>
          <a:noFill/>
          <a:ln w="9525">
            <a:noFill/>
            <a:miter lim="800000"/>
            <a:headEnd/>
            <a:tailEnd/>
          </a:ln>
        </p:spPr>
        <p:txBody>
          <a:bodyPr>
            <a:spAutoFit/>
          </a:bodyPr>
          <a:lstStyle/>
          <a:p>
            <a:pPr>
              <a:spcBef>
                <a:spcPct val="50000"/>
              </a:spcBef>
            </a:pPr>
            <a:r>
              <a:rPr lang="zh-CN" altLang="en-US" sz="1400" b="1">
                <a:ea typeface="楷体_GB2312"/>
                <a:cs typeface="楷体_GB2312"/>
              </a:rPr>
              <a:t>比较的项目</a:t>
            </a:r>
          </a:p>
        </p:txBody>
      </p:sp>
      <p:sp>
        <p:nvSpPr>
          <p:cNvPr id="50203" name="Text Box 29"/>
          <p:cNvSpPr txBox="1">
            <a:spLocks noChangeArrowheads="1"/>
          </p:cNvSpPr>
          <p:nvPr/>
        </p:nvSpPr>
        <p:spPr bwMode="auto">
          <a:xfrm>
            <a:off x="2209800" y="4267200"/>
            <a:ext cx="3124200" cy="1160463"/>
          </a:xfrm>
          <a:prstGeom prst="rect">
            <a:avLst/>
          </a:prstGeom>
          <a:noFill/>
          <a:ln w="9525">
            <a:noFill/>
            <a:miter lim="800000"/>
            <a:headEnd/>
            <a:tailEnd/>
          </a:ln>
        </p:spPr>
        <p:txBody>
          <a:bodyPr>
            <a:spAutoFit/>
          </a:bodyPr>
          <a:lstStyle/>
          <a:p>
            <a:pPr eaLnBrk="0" hangingPunct="0">
              <a:spcBef>
                <a:spcPct val="20000"/>
              </a:spcBef>
            </a:pPr>
            <a:endParaRPr lang="zh-CN" altLang="en-US" sz="2800" b="1"/>
          </a:p>
          <a:p>
            <a:pPr>
              <a:spcBef>
                <a:spcPct val="50000"/>
              </a:spcBef>
            </a:pPr>
            <a:endParaRPr lang="zh-CN" altLang="en-US" sz="2800"/>
          </a:p>
        </p:txBody>
      </p:sp>
      <p:sp>
        <p:nvSpPr>
          <p:cNvPr id="50206" name="Text Box 30"/>
          <p:cNvSpPr txBox="1">
            <a:spLocks noChangeArrowheads="1"/>
          </p:cNvSpPr>
          <p:nvPr/>
        </p:nvSpPr>
        <p:spPr bwMode="auto">
          <a:xfrm>
            <a:off x="5410200" y="4267200"/>
            <a:ext cx="3124200" cy="519113"/>
          </a:xfrm>
          <a:prstGeom prst="rect">
            <a:avLst/>
          </a:prstGeom>
          <a:noFill/>
          <a:ln w="9525">
            <a:noFill/>
            <a:miter lim="800000"/>
            <a:headEnd/>
            <a:tailEnd/>
          </a:ln>
        </p:spPr>
        <p:txBody>
          <a:bodyPr>
            <a:spAutoFit/>
          </a:bodyPr>
          <a:lstStyle/>
          <a:p>
            <a:pPr>
              <a:spcBef>
                <a:spcPct val="50000"/>
              </a:spcBef>
            </a:pPr>
            <a:r>
              <a:rPr lang="zh-CN" altLang="en-US" sz="2800" b="1">
                <a:latin typeface="华文楷体"/>
                <a:ea typeface="华文楷体"/>
                <a:cs typeface="华文楷体"/>
              </a:rPr>
              <a:t>时效性不强</a:t>
            </a:r>
          </a:p>
        </p:txBody>
      </p:sp>
      <p:sp>
        <p:nvSpPr>
          <p:cNvPr id="50207" name="Text Box 31"/>
          <p:cNvSpPr txBox="1">
            <a:spLocks noChangeArrowheads="1"/>
          </p:cNvSpPr>
          <p:nvPr/>
        </p:nvSpPr>
        <p:spPr bwMode="auto">
          <a:xfrm>
            <a:off x="2286000" y="4267200"/>
            <a:ext cx="2819400" cy="519113"/>
          </a:xfrm>
          <a:prstGeom prst="rect">
            <a:avLst/>
          </a:prstGeom>
          <a:noFill/>
          <a:ln w="9525">
            <a:noFill/>
            <a:miter lim="800000"/>
            <a:headEnd/>
            <a:tailEnd/>
          </a:ln>
        </p:spPr>
        <p:txBody>
          <a:bodyPr>
            <a:spAutoFit/>
          </a:bodyPr>
          <a:lstStyle/>
          <a:p>
            <a:pPr>
              <a:spcBef>
                <a:spcPct val="50000"/>
              </a:spcBef>
            </a:pPr>
            <a:r>
              <a:rPr lang="zh-CN" altLang="en-US" sz="2800" b="1">
                <a:latin typeface="华文楷体"/>
                <a:ea typeface="华文楷体"/>
                <a:cs typeface="华文楷体"/>
              </a:rPr>
              <a:t>最新发生的事件</a:t>
            </a:r>
          </a:p>
        </p:txBody>
      </p:sp>
      <p:sp>
        <p:nvSpPr>
          <p:cNvPr id="50208" name="Text Box 32"/>
          <p:cNvSpPr txBox="1">
            <a:spLocks noChangeArrowheads="1"/>
          </p:cNvSpPr>
          <p:nvPr/>
        </p:nvSpPr>
        <p:spPr bwMode="auto">
          <a:xfrm>
            <a:off x="2286000" y="4800600"/>
            <a:ext cx="2667000" cy="519113"/>
          </a:xfrm>
          <a:prstGeom prst="rect">
            <a:avLst/>
          </a:prstGeom>
          <a:noFill/>
          <a:ln w="9525">
            <a:noFill/>
            <a:miter lim="800000"/>
            <a:headEnd/>
            <a:tailEnd/>
          </a:ln>
        </p:spPr>
        <p:txBody>
          <a:bodyPr>
            <a:spAutoFit/>
          </a:bodyPr>
          <a:lstStyle/>
          <a:p>
            <a:pPr eaLnBrk="0" hangingPunct="0">
              <a:spcBef>
                <a:spcPct val="20000"/>
              </a:spcBef>
            </a:pPr>
            <a:r>
              <a:rPr lang="zh-CN" altLang="en-US" sz="2800" b="1">
                <a:latin typeface="华文楷体"/>
                <a:ea typeface="华文楷体"/>
                <a:cs typeface="华文楷体"/>
              </a:rPr>
              <a:t>客观事件</a:t>
            </a:r>
            <a:endParaRPr lang="zh-CN" altLang="en-US" sz="2800">
              <a:latin typeface="华文楷体"/>
              <a:ea typeface="华文楷体"/>
              <a:cs typeface="华文楷体"/>
            </a:endParaRPr>
          </a:p>
        </p:txBody>
      </p:sp>
      <p:sp>
        <p:nvSpPr>
          <p:cNvPr id="50209" name="Text Box 33"/>
          <p:cNvSpPr txBox="1">
            <a:spLocks noChangeArrowheads="1"/>
          </p:cNvSpPr>
          <p:nvPr/>
        </p:nvSpPr>
        <p:spPr bwMode="auto">
          <a:xfrm>
            <a:off x="5486400" y="4800600"/>
            <a:ext cx="2667000" cy="519113"/>
          </a:xfrm>
          <a:prstGeom prst="rect">
            <a:avLst/>
          </a:prstGeom>
          <a:noFill/>
          <a:ln w="9525">
            <a:noFill/>
            <a:miter lim="800000"/>
            <a:headEnd/>
            <a:tailEnd/>
          </a:ln>
        </p:spPr>
        <p:txBody>
          <a:bodyPr>
            <a:spAutoFit/>
          </a:bodyPr>
          <a:lstStyle/>
          <a:p>
            <a:pPr eaLnBrk="0" hangingPunct="0">
              <a:spcBef>
                <a:spcPct val="20000"/>
              </a:spcBef>
            </a:pPr>
            <a:r>
              <a:rPr lang="zh-CN" altLang="en-US" sz="2800" b="1">
                <a:latin typeface="华文楷体"/>
                <a:ea typeface="华文楷体"/>
                <a:cs typeface="华文楷体"/>
              </a:rPr>
              <a:t>个人感受</a:t>
            </a:r>
            <a:endParaRPr lang="zh-CN" altLang="en-US" sz="2800">
              <a:latin typeface="华文楷体"/>
              <a:ea typeface="华文楷体"/>
              <a:cs typeface="华文楷体"/>
            </a:endParaRPr>
          </a:p>
        </p:txBody>
      </p:sp>
      <p:sp>
        <p:nvSpPr>
          <p:cNvPr id="50210" name="Text Box 34"/>
          <p:cNvSpPr txBox="1">
            <a:spLocks noChangeArrowheads="1"/>
          </p:cNvSpPr>
          <p:nvPr/>
        </p:nvSpPr>
        <p:spPr bwMode="auto">
          <a:xfrm>
            <a:off x="2362200" y="5334000"/>
            <a:ext cx="2362200" cy="519113"/>
          </a:xfrm>
          <a:prstGeom prst="rect">
            <a:avLst/>
          </a:prstGeom>
          <a:noFill/>
          <a:ln w="9525">
            <a:noFill/>
            <a:miter lim="800000"/>
            <a:headEnd/>
            <a:tailEnd/>
          </a:ln>
        </p:spPr>
        <p:txBody>
          <a:bodyPr>
            <a:spAutoFit/>
          </a:bodyPr>
          <a:lstStyle/>
          <a:p>
            <a:pPr eaLnBrk="0" hangingPunct="0">
              <a:spcBef>
                <a:spcPct val="20000"/>
              </a:spcBef>
            </a:pPr>
            <a:r>
              <a:rPr lang="zh-CN" altLang="en-US" sz="2800" b="1">
                <a:latin typeface="华文楷体"/>
                <a:ea typeface="华文楷体"/>
                <a:cs typeface="华文楷体"/>
              </a:rPr>
              <a:t>客观</a:t>
            </a:r>
            <a:endParaRPr lang="zh-CN" altLang="en-US" sz="2800">
              <a:latin typeface="华文楷体"/>
              <a:ea typeface="华文楷体"/>
              <a:cs typeface="华文楷体"/>
            </a:endParaRPr>
          </a:p>
        </p:txBody>
      </p:sp>
      <p:sp>
        <p:nvSpPr>
          <p:cNvPr id="50211" name="Text Box 35"/>
          <p:cNvSpPr txBox="1">
            <a:spLocks noChangeArrowheads="1"/>
          </p:cNvSpPr>
          <p:nvPr/>
        </p:nvSpPr>
        <p:spPr bwMode="auto">
          <a:xfrm>
            <a:off x="5410200" y="5257800"/>
            <a:ext cx="2590800" cy="519113"/>
          </a:xfrm>
          <a:prstGeom prst="rect">
            <a:avLst/>
          </a:prstGeom>
          <a:noFill/>
          <a:ln w="9525">
            <a:noFill/>
            <a:miter lim="800000"/>
            <a:headEnd/>
            <a:tailEnd/>
          </a:ln>
        </p:spPr>
        <p:txBody>
          <a:bodyPr>
            <a:spAutoFit/>
          </a:bodyPr>
          <a:lstStyle/>
          <a:p>
            <a:pPr eaLnBrk="0" hangingPunct="0">
              <a:spcBef>
                <a:spcPct val="20000"/>
              </a:spcBef>
            </a:pPr>
            <a:r>
              <a:rPr lang="zh-CN" altLang="en-US" sz="2800" b="1">
                <a:latin typeface="华文楷体"/>
                <a:ea typeface="华文楷体"/>
                <a:cs typeface="华文楷体"/>
              </a:rPr>
              <a:t>个人情感浓厚</a:t>
            </a:r>
            <a:endParaRPr lang="zh-CN" altLang="en-US" sz="2800">
              <a:latin typeface="华文楷体"/>
              <a:ea typeface="华文楷体"/>
              <a:cs typeface="华文楷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207"/>
                                        </p:tgtEl>
                                        <p:attrNameLst>
                                          <p:attrName>style.visibility</p:attrName>
                                        </p:attrNameLst>
                                      </p:cBhvr>
                                      <p:to>
                                        <p:strVal val="visible"/>
                                      </p:to>
                                    </p:set>
                                    <p:anim calcmode="lin" valueType="num">
                                      <p:cBhvr additive="base">
                                        <p:cTn id="7" dur="500" fill="hold"/>
                                        <p:tgtEl>
                                          <p:spTgt spid="50207"/>
                                        </p:tgtEl>
                                        <p:attrNameLst>
                                          <p:attrName>ppt_x</p:attrName>
                                        </p:attrNameLst>
                                      </p:cBhvr>
                                      <p:tavLst>
                                        <p:tav tm="0">
                                          <p:val>
                                            <p:strVal val="#ppt_x"/>
                                          </p:val>
                                        </p:tav>
                                        <p:tav tm="100000">
                                          <p:val>
                                            <p:strVal val="#ppt_x"/>
                                          </p:val>
                                        </p:tav>
                                      </p:tavLst>
                                    </p:anim>
                                    <p:anim calcmode="lin" valueType="num">
                                      <p:cBhvr additive="base">
                                        <p:cTn id="8" dur="500" fill="hold"/>
                                        <p:tgtEl>
                                          <p:spTgt spid="502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206"/>
                                        </p:tgtEl>
                                        <p:attrNameLst>
                                          <p:attrName>style.visibility</p:attrName>
                                        </p:attrNameLst>
                                      </p:cBhvr>
                                      <p:to>
                                        <p:strVal val="visible"/>
                                      </p:to>
                                    </p:set>
                                    <p:anim calcmode="lin" valueType="num">
                                      <p:cBhvr additive="base">
                                        <p:cTn id="13" dur="500" fill="hold"/>
                                        <p:tgtEl>
                                          <p:spTgt spid="50206"/>
                                        </p:tgtEl>
                                        <p:attrNameLst>
                                          <p:attrName>ppt_x</p:attrName>
                                        </p:attrNameLst>
                                      </p:cBhvr>
                                      <p:tavLst>
                                        <p:tav tm="0">
                                          <p:val>
                                            <p:strVal val="#ppt_x"/>
                                          </p:val>
                                        </p:tav>
                                        <p:tav tm="100000">
                                          <p:val>
                                            <p:strVal val="#ppt_x"/>
                                          </p:val>
                                        </p:tav>
                                      </p:tavLst>
                                    </p:anim>
                                    <p:anim calcmode="lin" valueType="num">
                                      <p:cBhvr additive="base">
                                        <p:cTn id="14" dur="500" fill="hold"/>
                                        <p:tgtEl>
                                          <p:spTgt spid="502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208"/>
                                        </p:tgtEl>
                                        <p:attrNameLst>
                                          <p:attrName>style.visibility</p:attrName>
                                        </p:attrNameLst>
                                      </p:cBhvr>
                                      <p:to>
                                        <p:strVal val="visible"/>
                                      </p:to>
                                    </p:set>
                                    <p:anim calcmode="lin" valueType="num">
                                      <p:cBhvr additive="base">
                                        <p:cTn id="19" dur="500" fill="hold"/>
                                        <p:tgtEl>
                                          <p:spTgt spid="50208"/>
                                        </p:tgtEl>
                                        <p:attrNameLst>
                                          <p:attrName>ppt_x</p:attrName>
                                        </p:attrNameLst>
                                      </p:cBhvr>
                                      <p:tavLst>
                                        <p:tav tm="0">
                                          <p:val>
                                            <p:strVal val="#ppt_x"/>
                                          </p:val>
                                        </p:tav>
                                        <p:tav tm="100000">
                                          <p:val>
                                            <p:strVal val="#ppt_x"/>
                                          </p:val>
                                        </p:tav>
                                      </p:tavLst>
                                    </p:anim>
                                    <p:anim calcmode="lin" valueType="num">
                                      <p:cBhvr additive="base">
                                        <p:cTn id="20" dur="500" fill="hold"/>
                                        <p:tgtEl>
                                          <p:spTgt spid="502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iterate type="lt">
                                    <p:tmPct val="0"/>
                                  </p:iterate>
                                  <p:childTnLst>
                                    <p:set>
                                      <p:cBhvr>
                                        <p:cTn id="24" dur="1" fill="hold">
                                          <p:stCondLst>
                                            <p:cond delay="0"/>
                                          </p:stCondLst>
                                        </p:cTn>
                                        <p:tgtEl>
                                          <p:spTgt spid="50209"/>
                                        </p:tgtEl>
                                        <p:attrNameLst>
                                          <p:attrName>style.visibility</p:attrName>
                                        </p:attrNameLst>
                                      </p:cBhvr>
                                      <p:to>
                                        <p:strVal val="visible"/>
                                      </p:to>
                                    </p:set>
                                    <p:anim calcmode="lin" valueType="num">
                                      <p:cBhvr additive="base">
                                        <p:cTn id="25" dur="500" fill="hold"/>
                                        <p:tgtEl>
                                          <p:spTgt spid="50209"/>
                                        </p:tgtEl>
                                        <p:attrNameLst>
                                          <p:attrName>ppt_x</p:attrName>
                                        </p:attrNameLst>
                                      </p:cBhvr>
                                      <p:tavLst>
                                        <p:tav tm="0">
                                          <p:val>
                                            <p:strVal val="#ppt_x"/>
                                          </p:val>
                                        </p:tav>
                                        <p:tav tm="100000">
                                          <p:val>
                                            <p:strVal val="#ppt_x"/>
                                          </p:val>
                                        </p:tav>
                                      </p:tavLst>
                                    </p:anim>
                                    <p:anim calcmode="lin" valueType="num">
                                      <p:cBhvr additive="base">
                                        <p:cTn id="26" dur="500" fill="hold"/>
                                        <p:tgtEl>
                                          <p:spTgt spid="5020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0210"/>
                                        </p:tgtEl>
                                        <p:attrNameLst>
                                          <p:attrName>style.visibility</p:attrName>
                                        </p:attrNameLst>
                                      </p:cBhvr>
                                      <p:to>
                                        <p:strVal val="visible"/>
                                      </p:to>
                                    </p:set>
                                    <p:anim calcmode="lin" valueType="num">
                                      <p:cBhvr additive="base">
                                        <p:cTn id="31" dur="500" fill="hold"/>
                                        <p:tgtEl>
                                          <p:spTgt spid="50210"/>
                                        </p:tgtEl>
                                        <p:attrNameLst>
                                          <p:attrName>ppt_x</p:attrName>
                                        </p:attrNameLst>
                                      </p:cBhvr>
                                      <p:tavLst>
                                        <p:tav tm="0">
                                          <p:val>
                                            <p:strVal val="#ppt_x"/>
                                          </p:val>
                                        </p:tav>
                                        <p:tav tm="100000">
                                          <p:val>
                                            <p:strVal val="#ppt_x"/>
                                          </p:val>
                                        </p:tav>
                                      </p:tavLst>
                                    </p:anim>
                                    <p:anim calcmode="lin" valueType="num">
                                      <p:cBhvr additive="base">
                                        <p:cTn id="32" dur="500" fill="hold"/>
                                        <p:tgtEl>
                                          <p:spTgt spid="502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0211"/>
                                        </p:tgtEl>
                                        <p:attrNameLst>
                                          <p:attrName>style.visibility</p:attrName>
                                        </p:attrNameLst>
                                      </p:cBhvr>
                                      <p:to>
                                        <p:strVal val="visible"/>
                                      </p:to>
                                    </p:set>
                                    <p:anim calcmode="lin" valueType="num">
                                      <p:cBhvr additive="base">
                                        <p:cTn id="37" dur="500" fill="hold"/>
                                        <p:tgtEl>
                                          <p:spTgt spid="50211"/>
                                        </p:tgtEl>
                                        <p:attrNameLst>
                                          <p:attrName>ppt_x</p:attrName>
                                        </p:attrNameLst>
                                      </p:cBhvr>
                                      <p:tavLst>
                                        <p:tav tm="0">
                                          <p:val>
                                            <p:strVal val="#ppt_x"/>
                                          </p:val>
                                        </p:tav>
                                        <p:tav tm="100000">
                                          <p:val>
                                            <p:strVal val="#ppt_x"/>
                                          </p:val>
                                        </p:tav>
                                      </p:tavLst>
                                    </p:anim>
                                    <p:anim calcmode="lin" valueType="num">
                                      <p:cBhvr additive="base">
                                        <p:cTn id="38" dur="500" fill="hold"/>
                                        <p:tgtEl>
                                          <p:spTgt spid="50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06" grpId="0"/>
      <p:bldP spid="50207" grpId="0"/>
      <p:bldP spid="50208" grpId="0"/>
      <p:bldP spid="50209" grpId="1"/>
      <p:bldP spid="50210" grpId="0"/>
      <p:bldP spid="502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标题 110593"/>
          <p:cNvSpPr>
            <a:spLocks noGrp="1"/>
          </p:cNvSpPr>
          <p:nvPr>
            <p:ph type="title"/>
          </p:nvPr>
        </p:nvSpPr>
        <p:spPr>
          <a:xfrm>
            <a:off x="468313" y="333375"/>
            <a:ext cx="5191125" cy="1143000"/>
          </a:xfrm>
        </p:spPr>
        <p:txBody>
          <a:bodyPr/>
          <a:lstStyle/>
          <a:p>
            <a:pPr algn="l" eaLnBrk="1" hangingPunct="1"/>
            <a:r>
              <a:rPr lang="zh-CN" altLang="en-US" sz="5500" b="1" smtClean="0">
                <a:solidFill>
                  <a:schemeClr val="tx1"/>
                </a:solidFill>
                <a:ea typeface="黑体" pitchFamily="49" charset="-122"/>
              </a:rPr>
              <a:t>总结</a:t>
            </a:r>
            <a:r>
              <a:rPr lang="en-US" altLang="zh-CN" sz="5500" b="1" smtClean="0">
                <a:solidFill>
                  <a:schemeClr val="tx1"/>
                </a:solidFill>
                <a:ea typeface="黑体" pitchFamily="49" charset="-122"/>
              </a:rPr>
              <a:t>:</a:t>
            </a:r>
          </a:p>
        </p:txBody>
      </p:sp>
      <p:sp>
        <p:nvSpPr>
          <p:cNvPr id="110595" name="文本占位符 110594"/>
          <p:cNvSpPr>
            <a:spLocks noGrp="1"/>
          </p:cNvSpPr>
          <p:nvPr>
            <p:ph type="body" idx="1"/>
          </p:nvPr>
        </p:nvSpPr>
        <p:spPr>
          <a:xfrm>
            <a:off x="468313" y="1557338"/>
            <a:ext cx="8047037" cy="4191000"/>
          </a:xfrm>
        </p:spPr>
        <p:txBody>
          <a:bodyPr/>
          <a:lstStyle/>
          <a:p>
            <a:pPr eaLnBrk="1" hangingPunct="1">
              <a:lnSpc>
                <a:spcPct val="120000"/>
              </a:lnSpc>
              <a:defRPr/>
            </a:pPr>
            <a:r>
              <a:rPr lang="zh-CN" altLang="en-US" b="1" smtClean="0">
                <a:effectLst>
                  <a:outerShdw blurRad="38100" dist="38100" dir="2700000" algn="tl">
                    <a:srgbClr val="C0C0C0"/>
                  </a:outerShdw>
                </a:effectLst>
                <a:ea typeface="黑体" pitchFamily="49" charset="-122"/>
              </a:rPr>
              <a:t>本文在作者看似平静的叙述中抒发了对德国纳粹残酷暴行的沉重控诉，表达了作者对自由、和平与祥和的向往。同时，也是为了提醒人们不要忘记历史的教训。</a:t>
            </a:r>
          </a:p>
        </p:txBody>
      </p:sp>
      <p:pic>
        <p:nvPicPr>
          <p:cNvPr id="51203" name="图片 114690" descr="j0284916"/>
          <p:cNvPicPr>
            <a:picLocks noChangeAspect="1"/>
          </p:cNvPicPr>
          <p:nvPr/>
        </p:nvPicPr>
        <p:blipFill>
          <a:blip r:embed="rId2"/>
          <a:srcRect/>
          <a:stretch>
            <a:fillRect/>
          </a:stretch>
        </p:blipFill>
        <p:spPr bwMode="auto">
          <a:xfrm>
            <a:off x="685800" y="4114800"/>
            <a:ext cx="7772400" cy="24558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5" name="图片 122881" descr="无标题"/>
          <p:cNvPicPr>
            <a:picLocks noChangeAspect="1"/>
          </p:cNvPicPr>
          <p:nvPr/>
        </p:nvPicPr>
        <p:blipFill>
          <a:blip r:embed="rId2"/>
          <a:srcRect/>
          <a:stretch>
            <a:fillRect/>
          </a:stretch>
        </p:blipFill>
        <p:spPr bwMode="auto">
          <a:xfrm>
            <a:off x="1547813" y="260350"/>
            <a:ext cx="3600450" cy="4159250"/>
          </a:xfrm>
          <a:prstGeom prst="rect">
            <a:avLst/>
          </a:prstGeom>
          <a:noFill/>
          <a:ln w="9525">
            <a:noFill/>
            <a:miter lim="800000"/>
            <a:headEnd/>
            <a:tailEnd/>
          </a:ln>
        </p:spPr>
      </p:pic>
      <p:sp>
        <p:nvSpPr>
          <p:cNvPr id="52226" name="文本框 122882"/>
          <p:cNvSpPr txBox="1">
            <a:spLocks noChangeArrowheads="1"/>
          </p:cNvSpPr>
          <p:nvPr/>
        </p:nvSpPr>
        <p:spPr bwMode="auto">
          <a:xfrm>
            <a:off x="6781800" y="304800"/>
            <a:ext cx="1524000" cy="6084888"/>
          </a:xfrm>
          <a:prstGeom prst="rect">
            <a:avLst/>
          </a:prstGeom>
          <a:noFill/>
          <a:ln w="9525">
            <a:noFill/>
            <a:miter lim="800000"/>
            <a:headEnd/>
            <a:tailEnd/>
          </a:ln>
        </p:spPr>
        <p:txBody>
          <a:bodyPr vert="eaVert">
            <a:spAutoFit/>
          </a:bodyPr>
          <a:lstStyle/>
          <a:p>
            <a:r>
              <a:rPr lang="zh-CN" altLang="en-US" sz="4400" b="1"/>
              <a:t>忘记过去，</a:t>
            </a:r>
          </a:p>
          <a:p>
            <a:r>
              <a:rPr lang="zh-CN" altLang="en-US" sz="4400" b="1"/>
              <a:t>                   </a:t>
            </a:r>
            <a:r>
              <a:rPr lang="en-US" altLang="zh-CN" sz="4400" b="1"/>
              <a:t>——</a:t>
            </a:r>
            <a:r>
              <a:rPr lang="zh-CN" altLang="en-US" sz="4400" b="1"/>
              <a:t>（列宁）</a:t>
            </a:r>
          </a:p>
        </p:txBody>
      </p:sp>
      <p:sp>
        <p:nvSpPr>
          <p:cNvPr id="52227" name="文本框 122883"/>
          <p:cNvSpPr txBox="1">
            <a:spLocks noChangeArrowheads="1"/>
          </p:cNvSpPr>
          <p:nvPr/>
        </p:nvSpPr>
        <p:spPr bwMode="auto">
          <a:xfrm>
            <a:off x="7451725" y="2711450"/>
            <a:ext cx="854075" cy="3886200"/>
          </a:xfrm>
          <a:prstGeom prst="rect">
            <a:avLst/>
          </a:prstGeom>
          <a:noFill/>
          <a:ln w="9525">
            <a:noFill/>
            <a:miter lim="800000"/>
            <a:headEnd/>
            <a:tailEnd/>
          </a:ln>
        </p:spPr>
        <p:txBody>
          <a:bodyPr vert="eaVert">
            <a:spAutoFit/>
          </a:bodyPr>
          <a:lstStyle/>
          <a:p>
            <a:r>
              <a:rPr lang="zh-CN" altLang="en-US" sz="4400" b="1"/>
              <a:t>就意味着背叛</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49" name="图片 116737" descr="top"/>
          <p:cNvPicPr>
            <a:picLocks noChangeAspect="1"/>
          </p:cNvPicPr>
          <p:nvPr/>
        </p:nvPicPr>
        <p:blipFill>
          <a:blip r:embed="rId2"/>
          <a:srcRect/>
          <a:stretch>
            <a:fillRect/>
          </a:stretch>
        </p:blipFill>
        <p:spPr bwMode="auto">
          <a:xfrm>
            <a:off x="0" y="0"/>
            <a:ext cx="9144000" cy="6524625"/>
          </a:xfrm>
          <a:prstGeom prst="rect">
            <a:avLst/>
          </a:prstGeom>
          <a:noFill/>
          <a:ln w="9525">
            <a:noFill/>
            <a:miter lim="800000"/>
            <a:headEnd/>
            <a:tailEnd/>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3" name="矩形 117761"/>
          <p:cNvSpPr>
            <a:spLocks noChangeArrowheads="1"/>
          </p:cNvSpPr>
          <p:nvPr/>
        </p:nvSpPr>
        <p:spPr bwMode="auto">
          <a:xfrm>
            <a:off x="250825" y="404813"/>
            <a:ext cx="8893175" cy="5584825"/>
          </a:xfrm>
          <a:prstGeom prst="rect">
            <a:avLst/>
          </a:prstGeom>
          <a:noFill/>
          <a:ln w="9525">
            <a:noFill/>
            <a:miter lim="800000"/>
            <a:headEnd/>
            <a:tailEnd/>
          </a:ln>
        </p:spPr>
        <p:txBody>
          <a:bodyPr anchor="ctr">
            <a:spAutoFit/>
          </a:bodyPr>
          <a:lstStyle/>
          <a:p>
            <a:r>
              <a:rPr lang="en-US" altLang="zh-CN"/>
              <a:t>              </a:t>
            </a:r>
            <a:r>
              <a:rPr lang="en-US" altLang="zh-CN" sz="3600" b="1"/>
              <a:t>1937</a:t>
            </a:r>
            <a:r>
              <a:rPr lang="zh-CN" altLang="en-US" sz="3600" b="1"/>
              <a:t>年</a:t>
            </a:r>
            <a:r>
              <a:rPr lang="en-US" altLang="zh-CN" sz="3600" b="1"/>
              <a:t>12</a:t>
            </a:r>
            <a:r>
              <a:rPr lang="zh-CN" altLang="en-US" sz="3600" b="1"/>
              <a:t>月</a:t>
            </a:r>
            <a:r>
              <a:rPr lang="en-US" altLang="zh-CN" sz="3600" b="1"/>
              <a:t>13</a:t>
            </a:r>
            <a:r>
              <a:rPr lang="zh-CN" altLang="en-US" sz="3600" b="1"/>
              <a:t>日，南京城沦陷</a:t>
            </a:r>
            <a:r>
              <a:rPr lang="en-US" altLang="zh-CN" sz="3600" b="1"/>
              <a:t>, 30</a:t>
            </a:r>
            <a:r>
              <a:rPr lang="zh-CN" altLang="en-US" sz="3600" b="1"/>
              <a:t>万以上中国人被残杀。其手段之残忍，行为之野蛮，令人发指。时间长达</a:t>
            </a:r>
            <a:r>
              <a:rPr lang="en-US" altLang="zh-CN" sz="3600" b="1"/>
              <a:t>6</a:t>
            </a:r>
            <a:r>
              <a:rPr lang="zh-CN" altLang="en-US" sz="3600" b="1"/>
              <a:t>个星期</a:t>
            </a:r>
            <a:r>
              <a:rPr lang="en-US" altLang="zh-CN" sz="3600" b="1"/>
              <a:t>, </a:t>
            </a:r>
            <a:r>
              <a:rPr lang="zh-CN" altLang="en-US" sz="3600" b="1"/>
              <a:t>这段血腥的历史是现代文明史上最黑暗的一页，这场浩劫是中国人永远的伤痛，也是全人类的耻辱。从某种意义上说，它的性质比二战时德国纳粹杀害犹太人更严重，毕竟纳粹屠杀犹太人是一个党屠杀一个民族，而南京大屠杀是一个民族屠杀另一个民族。</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5297" name="图片 118785" descr="7627523"/>
          <p:cNvPicPr>
            <a:picLocks noChangeAspect="1"/>
          </p:cNvPicPr>
          <p:nvPr/>
        </p:nvPicPr>
        <p:blipFill>
          <a:blip r:embed="rId2"/>
          <a:srcRect/>
          <a:stretch>
            <a:fillRect/>
          </a:stretch>
        </p:blipFill>
        <p:spPr bwMode="auto">
          <a:xfrm>
            <a:off x="323850" y="115888"/>
            <a:ext cx="7010400" cy="6308725"/>
          </a:xfrm>
          <a:prstGeom prst="rect">
            <a:avLst/>
          </a:prstGeom>
          <a:noFill/>
          <a:ln w="9525">
            <a:noFill/>
            <a:miter lim="800000"/>
            <a:headEnd/>
            <a:tailEnd/>
          </a:ln>
        </p:spPr>
      </p:pic>
      <p:sp>
        <p:nvSpPr>
          <p:cNvPr id="55298" name="矩形 118786"/>
          <p:cNvSpPr>
            <a:spLocks noChangeArrowheads="1"/>
          </p:cNvSpPr>
          <p:nvPr/>
        </p:nvSpPr>
        <p:spPr bwMode="auto">
          <a:xfrm>
            <a:off x="4556125" y="1679575"/>
            <a:ext cx="31750" cy="411163"/>
          </a:xfrm>
          <a:prstGeom prst="rect">
            <a:avLst/>
          </a:prstGeom>
          <a:noFill/>
          <a:ln w="9525">
            <a:noFill/>
            <a:miter lim="800000"/>
            <a:headEnd/>
            <a:tailEnd/>
          </a:ln>
        </p:spPr>
        <p:txBody>
          <a:bodyPr wrap="none" lIns="0" tIns="0" rIns="0" bIns="0" anchor="ctr">
            <a:spAutoFit/>
          </a:bodyPr>
          <a:lstStyle/>
          <a:p>
            <a:r>
              <a:rPr lang="en-US" altLang="zh-CN" sz="900"/>
              <a:t> </a:t>
            </a:r>
          </a:p>
          <a:p>
            <a:pPr eaLnBrk="0" hangingPunct="0"/>
            <a:endParaRPr lang="en-US" altLang="zh-CN"/>
          </a:p>
        </p:txBody>
      </p:sp>
      <p:sp>
        <p:nvSpPr>
          <p:cNvPr id="55299" name="矩形 118787"/>
          <p:cNvSpPr>
            <a:spLocks noChangeArrowheads="1"/>
          </p:cNvSpPr>
          <p:nvPr/>
        </p:nvSpPr>
        <p:spPr bwMode="auto">
          <a:xfrm>
            <a:off x="4540250" y="3154363"/>
            <a:ext cx="63500" cy="549275"/>
          </a:xfrm>
          <a:prstGeom prst="rect">
            <a:avLst/>
          </a:prstGeom>
          <a:noFill/>
          <a:ln w="9525">
            <a:noFill/>
            <a:miter lim="800000"/>
            <a:headEnd/>
            <a:tailEnd/>
          </a:ln>
        </p:spPr>
        <p:txBody>
          <a:bodyPr wrap="none" lIns="0" tIns="0" rIns="0" bIns="0" anchor="ctr">
            <a:spAutoFit/>
          </a:bodyPr>
          <a:lstStyle/>
          <a:p>
            <a:r>
              <a:rPr lang="en-US" altLang="zh-CN"/>
              <a:t> </a:t>
            </a:r>
          </a:p>
          <a:p>
            <a:pPr eaLnBrk="0" hangingPunct="0"/>
            <a:endParaRPr lang="en-US" altLang="zh-CN"/>
          </a:p>
        </p:txBody>
      </p:sp>
      <p:sp>
        <p:nvSpPr>
          <p:cNvPr id="55300" name="文本框 118788"/>
          <p:cNvSpPr txBox="1">
            <a:spLocks noChangeArrowheads="1"/>
          </p:cNvSpPr>
          <p:nvPr/>
        </p:nvSpPr>
        <p:spPr bwMode="auto">
          <a:xfrm>
            <a:off x="7772400" y="1052513"/>
            <a:ext cx="915988" cy="4572000"/>
          </a:xfrm>
          <a:prstGeom prst="rect">
            <a:avLst/>
          </a:prstGeom>
          <a:noFill/>
          <a:ln w="9525">
            <a:noFill/>
            <a:miter lim="800000"/>
            <a:headEnd/>
            <a:tailEnd/>
          </a:ln>
        </p:spPr>
        <p:txBody>
          <a:bodyPr vert="eaVert">
            <a:spAutoFit/>
          </a:bodyPr>
          <a:lstStyle/>
          <a:p>
            <a:pPr algn="ctr"/>
            <a:r>
              <a:rPr lang="zh-CN" altLang="en-US" sz="4800" b="1">
                <a:solidFill>
                  <a:schemeClr val="bg1"/>
                </a:solidFill>
              </a:rPr>
              <a:t>日军活埋小孩</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1" name="图片 119809" descr="7627525"/>
          <p:cNvPicPr>
            <a:picLocks noChangeAspect="1"/>
          </p:cNvPicPr>
          <p:nvPr/>
        </p:nvPicPr>
        <p:blipFill>
          <a:blip r:embed="rId2"/>
          <a:srcRect/>
          <a:stretch>
            <a:fillRect/>
          </a:stretch>
        </p:blipFill>
        <p:spPr bwMode="auto">
          <a:xfrm>
            <a:off x="179388" y="188913"/>
            <a:ext cx="8785225" cy="4916487"/>
          </a:xfrm>
          <a:prstGeom prst="rect">
            <a:avLst/>
          </a:prstGeom>
          <a:noFill/>
          <a:ln w="9525">
            <a:noFill/>
            <a:miter lim="800000"/>
            <a:headEnd/>
            <a:tailEnd/>
          </a:ln>
        </p:spPr>
      </p:pic>
      <p:sp>
        <p:nvSpPr>
          <p:cNvPr id="56322" name="矩形 119810"/>
          <p:cNvSpPr>
            <a:spLocks noChangeArrowheads="1"/>
          </p:cNvSpPr>
          <p:nvPr/>
        </p:nvSpPr>
        <p:spPr bwMode="auto">
          <a:xfrm>
            <a:off x="373063" y="5229225"/>
            <a:ext cx="8591550" cy="1219200"/>
          </a:xfrm>
          <a:prstGeom prst="rect">
            <a:avLst/>
          </a:prstGeom>
          <a:noFill/>
          <a:ln w="9525">
            <a:noFill/>
            <a:miter lim="800000"/>
            <a:headEnd/>
            <a:tailEnd/>
          </a:ln>
        </p:spPr>
        <p:txBody>
          <a:bodyPr lIns="0" tIns="0" rIns="0" bIns="0" anchor="ctr">
            <a:spAutoFit/>
          </a:bodyPr>
          <a:lstStyle/>
          <a:p>
            <a:r>
              <a:rPr lang="en-US" altLang="zh-CN" sz="4000">
                <a:solidFill>
                  <a:srgbClr val="0000FF"/>
                </a:solidFill>
              </a:rPr>
              <a:t>       </a:t>
            </a:r>
            <a:r>
              <a:rPr lang="zh-CN" altLang="en-US" sz="4000" b="1">
                <a:solidFill>
                  <a:srgbClr val="0000FF"/>
                </a:solidFill>
              </a:rPr>
              <a:t>日军把无辜的中国人反绑双臂枪杀后，掷入城郊池塘。</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0481" name="标题 77825"/>
          <p:cNvSpPr>
            <a:spLocks noGrp="1"/>
          </p:cNvSpPr>
          <p:nvPr>
            <p:ph type="title"/>
          </p:nvPr>
        </p:nvSpPr>
        <p:spPr>
          <a:xfrm>
            <a:off x="565150" y="193675"/>
            <a:ext cx="8077200" cy="2514600"/>
          </a:xfrm>
        </p:spPr>
        <p:txBody>
          <a:bodyPr/>
          <a:lstStyle/>
          <a:p>
            <a:pPr algn="just" eaLnBrk="1" hangingPunct="1">
              <a:lnSpc>
                <a:spcPct val="140000"/>
              </a:lnSpc>
            </a:pPr>
            <a:r>
              <a:rPr lang="zh-CN" altLang="en-US" sz="3200" b="1" smtClean="0">
                <a:solidFill>
                  <a:schemeClr val="tx1"/>
                </a:solidFill>
                <a:ea typeface="隶书"/>
                <a:cs typeface="隶书"/>
              </a:rPr>
              <a:t>请找出本文中的导语、主体、结语，并以此为依据划分本文的结构层次。</a:t>
            </a:r>
          </a:p>
        </p:txBody>
      </p:sp>
      <p:sp>
        <p:nvSpPr>
          <p:cNvPr id="77827" name="文本占位符 77826"/>
          <p:cNvSpPr>
            <a:spLocks noGrp="1"/>
          </p:cNvSpPr>
          <p:nvPr>
            <p:ph type="body" idx="1"/>
          </p:nvPr>
        </p:nvSpPr>
        <p:spPr>
          <a:xfrm>
            <a:off x="1547813" y="2708275"/>
            <a:ext cx="6110287" cy="3535363"/>
          </a:xfrm>
        </p:spPr>
        <p:txBody>
          <a:bodyPr/>
          <a:lstStyle/>
          <a:p>
            <a:pPr eaLnBrk="1" hangingPunct="1"/>
            <a:r>
              <a:rPr lang="zh-CN" altLang="en-US" sz="5500" b="1" smtClean="0">
                <a:solidFill>
                  <a:srgbClr val="FF3300"/>
                </a:solidFill>
                <a:latin typeface="楷体_GB2312"/>
                <a:ea typeface="楷体_GB2312"/>
                <a:cs typeface="楷体_GB2312"/>
              </a:rPr>
              <a:t>导语（</a:t>
            </a:r>
            <a:r>
              <a:rPr lang="en-US" altLang="zh-CN" sz="5500" b="1" smtClean="0">
                <a:solidFill>
                  <a:srgbClr val="FF3300"/>
                </a:solidFill>
                <a:latin typeface="楷体_GB2312"/>
                <a:ea typeface="楷体_GB2312"/>
                <a:cs typeface="楷体_GB2312"/>
              </a:rPr>
              <a:t>1-3</a:t>
            </a:r>
            <a:r>
              <a:rPr lang="zh-CN" altLang="en-US" sz="5500" b="1" smtClean="0">
                <a:solidFill>
                  <a:srgbClr val="FF3300"/>
                </a:solidFill>
                <a:latin typeface="楷体_GB2312"/>
                <a:ea typeface="楷体_GB2312"/>
                <a:cs typeface="楷体_GB2312"/>
              </a:rPr>
              <a:t>段）</a:t>
            </a:r>
          </a:p>
          <a:p>
            <a:pPr eaLnBrk="1" hangingPunct="1"/>
            <a:r>
              <a:rPr lang="zh-CN" altLang="en-US" sz="5500" b="1" smtClean="0">
                <a:solidFill>
                  <a:srgbClr val="FF3300"/>
                </a:solidFill>
                <a:latin typeface="楷体_GB2312"/>
                <a:ea typeface="楷体_GB2312"/>
                <a:cs typeface="楷体_GB2312"/>
              </a:rPr>
              <a:t>主体（</a:t>
            </a:r>
            <a:r>
              <a:rPr lang="en-US" altLang="zh-CN" sz="5500" b="1" smtClean="0">
                <a:solidFill>
                  <a:srgbClr val="FF3300"/>
                </a:solidFill>
                <a:latin typeface="楷体_GB2312"/>
                <a:ea typeface="楷体_GB2312"/>
                <a:cs typeface="楷体_GB2312"/>
              </a:rPr>
              <a:t>4-15</a:t>
            </a:r>
            <a:r>
              <a:rPr lang="zh-CN" altLang="en-US" sz="5500" b="1" smtClean="0">
                <a:solidFill>
                  <a:srgbClr val="FF3300"/>
                </a:solidFill>
                <a:latin typeface="楷体_GB2312"/>
                <a:ea typeface="楷体_GB2312"/>
                <a:cs typeface="楷体_GB2312"/>
              </a:rPr>
              <a:t>段）</a:t>
            </a:r>
          </a:p>
          <a:p>
            <a:pPr eaLnBrk="1" hangingPunct="1"/>
            <a:r>
              <a:rPr lang="zh-CN" altLang="en-US" sz="5500" b="1" smtClean="0">
                <a:solidFill>
                  <a:srgbClr val="FF3300"/>
                </a:solidFill>
                <a:latin typeface="楷体_GB2312"/>
                <a:ea typeface="楷体_GB2312"/>
                <a:cs typeface="楷体_GB2312"/>
              </a:rPr>
              <a:t>结语（第</a:t>
            </a:r>
            <a:r>
              <a:rPr lang="en-US" altLang="zh-CN" sz="5500" b="1" smtClean="0">
                <a:solidFill>
                  <a:srgbClr val="FF3300"/>
                </a:solidFill>
                <a:latin typeface="楷体_GB2312"/>
                <a:ea typeface="楷体_GB2312"/>
                <a:cs typeface="楷体_GB2312"/>
              </a:rPr>
              <a:t>16</a:t>
            </a:r>
            <a:r>
              <a:rPr lang="zh-CN" altLang="en-US" sz="5500" b="1" smtClean="0">
                <a:solidFill>
                  <a:srgbClr val="FF3300"/>
                </a:solidFill>
                <a:latin typeface="楷体_GB2312"/>
                <a:ea typeface="楷体_GB2312"/>
                <a:cs typeface="楷体_GB2312"/>
              </a:rPr>
              <a:t>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7827">
                                            <p:txEl>
                                              <p:pRg st="0" end="0"/>
                                            </p:txEl>
                                          </p:spTgt>
                                        </p:tgtEl>
                                        <p:attrNameLst>
                                          <p:attrName>style.visibility</p:attrName>
                                        </p:attrNameLst>
                                      </p:cBhvr>
                                      <p:to>
                                        <p:strVal val="visible"/>
                                      </p:to>
                                    </p:set>
                                    <p:animEffect transition="in" filter="strips(downLeft)">
                                      <p:cBhvr>
                                        <p:cTn id="7" dur="500"/>
                                        <p:tgtEl>
                                          <p:spTgt spid="778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7827">
                                            <p:txEl>
                                              <p:pRg st="1" end="1"/>
                                            </p:txEl>
                                          </p:spTgt>
                                        </p:tgtEl>
                                        <p:attrNameLst>
                                          <p:attrName>style.visibility</p:attrName>
                                        </p:attrNameLst>
                                      </p:cBhvr>
                                      <p:to>
                                        <p:strVal val="visible"/>
                                      </p:to>
                                    </p:set>
                                    <p:animEffect transition="in" filter="strips(downLeft)">
                                      <p:cBhvr>
                                        <p:cTn id="12" dur="500"/>
                                        <p:tgtEl>
                                          <p:spTgt spid="778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7827">
                                            <p:txEl>
                                              <p:pRg st="2" end="2"/>
                                            </p:txEl>
                                          </p:spTgt>
                                        </p:tgtEl>
                                        <p:attrNameLst>
                                          <p:attrName>style.visibility</p:attrName>
                                        </p:attrNameLst>
                                      </p:cBhvr>
                                      <p:to>
                                        <p:strVal val="visible"/>
                                      </p:to>
                                    </p:set>
                                    <p:animEffect transition="in" filter="strips(downLeft)">
                                      <p:cBhvr>
                                        <p:cTn id="17" dur="500"/>
                                        <p:tgtEl>
                                          <p:spTgt spid="778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20833" descr="4"/>
          <p:cNvPicPr>
            <a:picLocks noChangeAspect="1"/>
          </p:cNvPicPr>
          <p:nvPr/>
        </p:nvPicPr>
        <p:blipFill>
          <a:blip r:embed="rId2"/>
          <a:srcRect/>
          <a:stretch>
            <a:fillRect/>
          </a:stretch>
        </p:blipFill>
        <p:spPr bwMode="auto">
          <a:xfrm>
            <a:off x="250825" y="188913"/>
            <a:ext cx="8642350" cy="5449887"/>
          </a:xfrm>
          <a:prstGeom prst="rect">
            <a:avLst/>
          </a:prstGeom>
          <a:noFill/>
          <a:ln w="9525">
            <a:noFill/>
            <a:miter lim="800000"/>
            <a:headEnd/>
            <a:tailEnd/>
          </a:ln>
        </p:spPr>
      </p:pic>
      <p:sp>
        <p:nvSpPr>
          <p:cNvPr id="57346" name="矩形 120834"/>
          <p:cNvSpPr>
            <a:spLocks noChangeArrowheads="1"/>
          </p:cNvSpPr>
          <p:nvPr/>
        </p:nvSpPr>
        <p:spPr bwMode="auto">
          <a:xfrm>
            <a:off x="1116013" y="5734050"/>
            <a:ext cx="6985000" cy="823913"/>
          </a:xfrm>
          <a:prstGeom prst="rect">
            <a:avLst/>
          </a:prstGeom>
          <a:noFill/>
          <a:ln w="9525">
            <a:noFill/>
            <a:miter lim="800000"/>
            <a:headEnd/>
            <a:tailEnd/>
          </a:ln>
        </p:spPr>
        <p:txBody>
          <a:bodyPr wrap="none" anchor="ctr">
            <a:spAutoFit/>
          </a:bodyPr>
          <a:lstStyle/>
          <a:p>
            <a:r>
              <a:rPr lang="zh-CN" altLang="en-US" sz="4800" b="1">
                <a:solidFill>
                  <a:srgbClr val="0000FF"/>
                </a:solidFill>
              </a:rPr>
              <a:t>日军把中国人当作“活靶”</a:t>
            </a:r>
            <a:r>
              <a:rPr lang="zh-CN" altLang="en-US">
                <a:solidFill>
                  <a:srgbClr val="0000FF"/>
                </a:solidFill>
              </a:rPr>
              <a:t> </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369" name="图片 121857" descr="topbanner"/>
          <p:cNvPicPr>
            <a:picLocks noChangeAspect="1"/>
          </p:cNvPicPr>
          <p:nvPr/>
        </p:nvPicPr>
        <p:blipFill>
          <a:blip r:embed="rId2"/>
          <a:srcRect/>
          <a:stretch>
            <a:fillRect/>
          </a:stretch>
        </p:blipFill>
        <p:spPr bwMode="auto">
          <a:xfrm>
            <a:off x="0" y="0"/>
            <a:ext cx="9144000" cy="6524625"/>
          </a:xfrm>
          <a:prstGeom prst="rect">
            <a:avLst/>
          </a:prstGeom>
          <a:noFill/>
          <a:ln w="9525">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文本框 107521"/>
          <p:cNvSpPr txBox="1">
            <a:spLocks noChangeArrowheads="1"/>
          </p:cNvSpPr>
          <p:nvPr/>
        </p:nvSpPr>
        <p:spPr bwMode="auto">
          <a:xfrm>
            <a:off x="468313" y="1916113"/>
            <a:ext cx="4537075" cy="3970337"/>
          </a:xfrm>
          <a:prstGeom prst="rect">
            <a:avLst/>
          </a:prstGeom>
          <a:noFill/>
          <a:ln w="9525">
            <a:noFill/>
            <a:miter lim="800000"/>
            <a:headEnd/>
            <a:tailEnd/>
          </a:ln>
        </p:spPr>
        <p:txBody>
          <a:bodyPr>
            <a:spAutoFit/>
          </a:bodyPr>
          <a:lstStyle/>
          <a:p>
            <a:pPr>
              <a:buClr>
                <a:srgbClr val="000000"/>
              </a:buClr>
            </a:pPr>
            <a:r>
              <a:rPr lang="zh-CN" altLang="en-US" sz="2800" b="1">
                <a:latin typeface="Times New Roman" pitchFamily="18" charset="0"/>
              </a:rPr>
              <a:t>奥斯维辛早就因它的那段沉重、血腥的历史而出名。人们已经了解了它很多东西。对于追求新闻时效性的记者来说</a:t>
            </a:r>
            <a:r>
              <a:rPr lang="en-US" altLang="zh-CN" sz="2800" b="1">
                <a:latin typeface="Times New Roman" pitchFamily="18" charset="0"/>
              </a:rPr>
              <a:t>,</a:t>
            </a:r>
            <a:r>
              <a:rPr lang="zh-CN" altLang="en-US" sz="2800" b="1">
                <a:latin typeface="Times New Roman" pitchFamily="18" charset="0"/>
              </a:rPr>
              <a:t>的确是没有什么新的东西可供报道了。</a:t>
            </a:r>
          </a:p>
          <a:p>
            <a:pPr>
              <a:buClr>
                <a:srgbClr val="000000"/>
              </a:buClr>
            </a:pPr>
            <a:r>
              <a:rPr lang="zh-CN" altLang="en-US" sz="2800" b="1">
                <a:solidFill>
                  <a:srgbClr val="FF3300"/>
                </a:solidFill>
                <a:latin typeface="Times New Roman" pitchFamily="18" charset="0"/>
              </a:rPr>
              <a:t>但作者还是写了一篇新闻，为什么？请从原文中找到答案。</a:t>
            </a:r>
          </a:p>
        </p:txBody>
      </p:sp>
      <p:pic>
        <p:nvPicPr>
          <p:cNvPr id="21506" name="图片 107522" descr="奥斯维辛集中营大门"/>
          <p:cNvPicPr>
            <a:picLocks noChangeAspect="1"/>
          </p:cNvPicPr>
          <p:nvPr/>
        </p:nvPicPr>
        <p:blipFill>
          <a:blip r:embed="rId2"/>
          <a:srcRect/>
          <a:stretch>
            <a:fillRect/>
          </a:stretch>
        </p:blipFill>
        <p:spPr bwMode="auto">
          <a:xfrm>
            <a:off x="5364163" y="1052513"/>
            <a:ext cx="3529012" cy="4897437"/>
          </a:xfrm>
          <a:prstGeom prst="rect">
            <a:avLst/>
          </a:prstGeom>
          <a:noFill/>
          <a:ln w="9525">
            <a:noFill/>
            <a:miter lim="800000"/>
            <a:headEnd/>
            <a:tailEnd/>
          </a:ln>
        </p:spPr>
      </p:pic>
      <p:sp>
        <p:nvSpPr>
          <p:cNvPr id="21507" name="矩形 107523"/>
          <p:cNvSpPr>
            <a:spLocks noTextEdit="1"/>
          </p:cNvSpPr>
          <p:nvPr/>
        </p:nvSpPr>
        <p:spPr bwMode="auto">
          <a:xfrm>
            <a:off x="1697038" y="790575"/>
            <a:ext cx="2284412" cy="844550"/>
          </a:xfrm>
          <a:prstGeom prst="rect">
            <a:avLst/>
          </a:prstGeom>
        </p:spPr>
        <p:txBody>
          <a:bodyPr wrap="none" fromWordArt="1">
            <a:prstTxWarp prst="textPlain">
              <a:avLst>
                <a:gd name="adj" fmla="val 50000"/>
              </a:avLst>
            </a:prstTxWarp>
          </a:bodyPr>
          <a:lstStyle/>
          <a:p>
            <a:pPr algn="ctr"/>
            <a:r>
              <a:rPr lang="zh-CN" altLang="en-US" sz="3600" kern="10">
                <a:ln w="12700">
                  <a:solidFill>
                    <a:srgbClr val="FF00FF"/>
                  </a:solidFill>
                  <a:round/>
                  <a:headEnd/>
                  <a:tailEnd/>
                </a:ln>
                <a:solidFill>
                  <a:srgbClr val="B2B2B2">
                    <a:alpha val="50195"/>
                  </a:srgbClr>
                </a:solidFill>
                <a:effectLst>
                  <a:outerShdw dist="45791" dir="2021404" algn="ctr" rotWithShape="0">
                    <a:srgbClr val="9999FF"/>
                  </a:outerShdw>
                </a:effectLst>
                <a:latin typeface="宋体"/>
                <a:ea typeface="宋体"/>
              </a:rPr>
              <a:t>解题</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文本占位符 108546"/>
          <p:cNvSpPr>
            <a:spLocks noGrp="1"/>
          </p:cNvSpPr>
          <p:nvPr>
            <p:ph type="body" idx="1"/>
          </p:nvPr>
        </p:nvSpPr>
        <p:spPr/>
        <p:txBody>
          <a:bodyPr/>
          <a:lstStyle/>
          <a:p>
            <a:pPr eaLnBrk="1" hangingPunct="1"/>
            <a:r>
              <a:rPr lang="zh-CN" altLang="en-US" b="1" smtClean="0">
                <a:solidFill>
                  <a:srgbClr val="FF3300"/>
                </a:solidFill>
              </a:rPr>
              <a:t>第六自然段</a:t>
            </a:r>
            <a:endParaRPr lang="en-US" altLang="zh-CN" b="1" smtClean="0"/>
          </a:p>
          <a:p>
            <a:pPr eaLnBrk="1" hangingPunct="1"/>
            <a:r>
              <a:rPr lang="zh-CN" altLang="en-US" b="1" smtClean="0">
                <a:latin typeface="华文楷体"/>
                <a:ea typeface="华文楷体"/>
                <a:cs typeface="华文楷体"/>
              </a:rPr>
              <a:t>“记者只有一种非写不可的使命感，这种使命感来源于一种不安的心情：在访问这里之后，如果不说些什么或写些什么就离开，那就对不起在这里遇难的人们。 ”</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标题 109569"/>
          <p:cNvSpPr>
            <a:spLocks noGrp="1"/>
          </p:cNvSpPr>
          <p:nvPr>
            <p:ph type="title"/>
          </p:nvPr>
        </p:nvSpPr>
        <p:spPr>
          <a:xfrm>
            <a:off x="457200" y="457200"/>
            <a:ext cx="8353425" cy="3816350"/>
          </a:xfrm>
        </p:spPr>
        <p:txBody>
          <a:bodyPr/>
          <a:lstStyle/>
          <a:p>
            <a:pPr algn="just" eaLnBrk="1" hangingPunct="1"/>
            <a:r>
              <a:rPr lang="zh-CN" altLang="en-US" sz="2800" b="1" smtClean="0">
                <a:solidFill>
                  <a:schemeClr val="tx1"/>
                </a:solidFill>
                <a:ea typeface="黑体" pitchFamily="49" charset="-122"/>
              </a:rPr>
              <a:t>奥斯维辛太出名了，人们已经了解了它很多东西，的确是没有什么新闻可供报道了，但另一方面，即使没有新闻，作者还是要写，因为他此时已经不只是一个记者</a:t>
            </a:r>
            <a:r>
              <a:rPr lang="en-US" altLang="zh-CN" sz="2800" b="1" smtClean="0">
                <a:solidFill>
                  <a:schemeClr val="tx1"/>
                </a:solidFill>
                <a:ea typeface="黑体" pitchFamily="49" charset="-122"/>
              </a:rPr>
              <a:t>,</a:t>
            </a:r>
            <a:r>
              <a:rPr lang="zh-CN" altLang="en-US" sz="2800" b="1" smtClean="0">
                <a:solidFill>
                  <a:schemeClr val="tx1"/>
                </a:solidFill>
                <a:ea typeface="黑体" pitchFamily="49" charset="-122"/>
              </a:rPr>
              <a:t>更是一个被深深震撼的参观者</a:t>
            </a:r>
            <a:r>
              <a:rPr lang="en-US" altLang="zh-CN" sz="2800" b="1" smtClean="0">
                <a:solidFill>
                  <a:schemeClr val="tx1"/>
                </a:solidFill>
                <a:ea typeface="黑体" pitchFamily="49" charset="-122"/>
              </a:rPr>
              <a:t>,</a:t>
            </a:r>
            <a:r>
              <a:rPr lang="zh-CN" altLang="en-US" sz="2800" b="1" smtClean="0">
                <a:solidFill>
                  <a:schemeClr val="tx1"/>
                </a:solidFill>
                <a:ea typeface="黑体" pitchFamily="49" charset="-122"/>
              </a:rPr>
              <a:t>感到一种非写不可的使命感。这种感情驱使作者必须为它写一点东西，以祭奠亡灵，揭露罪恶。</a:t>
            </a:r>
            <a:r>
              <a:rPr lang="zh-CN" altLang="en-US" sz="4000" b="1" smtClean="0"/>
              <a:t/>
            </a:r>
            <a:br>
              <a:rPr lang="zh-CN" altLang="en-US" sz="4000" b="1" smtClean="0"/>
            </a:br>
            <a:endParaRPr lang="zh-CN" altLang="en-US" sz="4000" b="1" smtClean="0"/>
          </a:p>
        </p:txBody>
      </p:sp>
      <p:pic>
        <p:nvPicPr>
          <p:cNvPr id="23554" name="图片 109570" descr="死亡墙"/>
          <p:cNvPicPr>
            <a:picLocks noChangeAspect="1"/>
          </p:cNvPicPr>
          <p:nvPr/>
        </p:nvPicPr>
        <p:blipFill>
          <a:blip r:embed="rId2"/>
          <a:srcRect/>
          <a:stretch>
            <a:fillRect/>
          </a:stretch>
        </p:blipFill>
        <p:spPr bwMode="auto">
          <a:xfrm>
            <a:off x="827088" y="3816350"/>
            <a:ext cx="7200900" cy="24479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Effect transition="in" filter="diamond(in)">
                                      <p:cBhvr>
                                        <p:cTn id="7" dur="5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标题 78849"/>
          <p:cNvSpPr>
            <a:spLocks noGrp="1"/>
          </p:cNvSpPr>
          <p:nvPr>
            <p:ph type="title"/>
          </p:nvPr>
        </p:nvSpPr>
        <p:spPr/>
        <p:txBody>
          <a:bodyPr/>
          <a:lstStyle/>
          <a:p>
            <a:pPr eaLnBrk="1" hangingPunct="1"/>
            <a:r>
              <a:rPr lang="zh-CN" altLang="en-US" smtClean="0"/>
              <a:t>文章主体分析</a:t>
            </a:r>
          </a:p>
        </p:txBody>
      </p:sp>
      <p:sp>
        <p:nvSpPr>
          <p:cNvPr id="24578" name="文本占位符 78850"/>
          <p:cNvSpPr>
            <a:spLocks noGrp="1"/>
          </p:cNvSpPr>
          <p:nvPr>
            <p:ph type="body" idx="1"/>
          </p:nvPr>
        </p:nvSpPr>
        <p:spPr>
          <a:xfrm>
            <a:off x="685800" y="2286000"/>
            <a:ext cx="7772400" cy="2451100"/>
          </a:xfrm>
        </p:spPr>
        <p:txBody>
          <a:bodyPr/>
          <a:lstStyle/>
          <a:p>
            <a:pPr eaLnBrk="1" hangingPunct="1"/>
            <a:r>
              <a:rPr lang="zh-CN" altLang="en-US" sz="4000" b="1" smtClean="0"/>
              <a:t>罗森塔尔带我们都参观了奥斯维辛的哪些地方？</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文本占位符 79874"/>
          <p:cNvSpPr>
            <a:spLocks noGrp="1"/>
          </p:cNvSpPr>
          <p:nvPr>
            <p:ph type="body" idx="1"/>
          </p:nvPr>
        </p:nvSpPr>
        <p:spPr/>
        <p:txBody>
          <a:bodyPr/>
          <a:lstStyle/>
          <a:p>
            <a:pPr eaLnBrk="1" hangingPunct="1"/>
            <a:r>
              <a:rPr lang="zh-CN" altLang="en-US" sz="3600" b="1" smtClean="0">
                <a:solidFill>
                  <a:srgbClr val="FF3300"/>
                </a:solidFill>
              </a:rPr>
              <a:t>第</a:t>
            </a:r>
            <a:r>
              <a:rPr lang="en-US" altLang="zh-CN" sz="3600" b="1" smtClean="0">
                <a:solidFill>
                  <a:srgbClr val="FF3300"/>
                </a:solidFill>
              </a:rPr>
              <a:t>7—15</a:t>
            </a:r>
            <a:r>
              <a:rPr lang="zh-CN" altLang="en-US" sz="3600" b="1" smtClean="0">
                <a:solidFill>
                  <a:srgbClr val="FF3300"/>
                </a:solidFill>
              </a:rPr>
              <a:t>自然段</a:t>
            </a:r>
            <a:r>
              <a:rPr lang="zh-CN" altLang="en-US" smtClean="0"/>
              <a:t> </a:t>
            </a:r>
          </a:p>
        </p:txBody>
      </p:sp>
      <p:sp>
        <p:nvSpPr>
          <p:cNvPr id="79877" name="矩形 79876"/>
          <p:cNvSpPr>
            <a:spLocks noChangeArrowheads="1"/>
          </p:cNvSpPr>
          <p:nvPr/>
        </p:nvSpPr>
        <p:spPr bwMode="auto">
          <a:xfrm>
            <a:off x="1403350" y="2492375"/>
            <a:ext cx="6538913" cy="3749675"/>
          </a:xfrm>
          <a:prstGeom prst="rect">
            <a:avLst/>
          </a:prstGeom>
          <a:noFill/>
          <a:ln w="9525">
            <a:noFill/>
            <a:miter lim="800000"/>
            <a:headEnd/>
            <a:tailEnd/>
          </a:ln>
        </p:spPr>
        <p:txBody>
          <a:bodyPr wrap="none" anchor="ctr">
            <a:spAutoFit/>
          </a:bodyPr>
          <a:lstStyle/>
          <a:p>
            <a:pPr>
              <a:buClr>
                <a:srgbClr val="000000"/>
              </a:buClr>
            </a:pPr>
            <a:r>
              <a:rPr lang="zh-CN" altLang="en-US" sz="4000" b="1">
                <a:latin typeface="Times New Roman" pitchFamily="18" charset="0"/>
              </a:rPr>
              <a:t>毒气室</a:t>
            </a:r>
          </a:p>
          <a:p>
            <a:pPr>
              <a:buClr>
                <a:srgbClr val="000000"/>
              </a:buClr>
            </a:pPr>
            <a:r>
              <a:rPr lang="zh-CN" altLang="en-US" sz="4000" b="1">
                <a:latin typeface="Times New Roman" pitchFamily="18" charset="0"/>
              </a:rPr>
              <a:t>     </a:t>
            </a:r>
            <a:r>
              <a:rPr lang="en-US" altLang="zh-CN" sz="4000" b="1">
                <a:latin typeface="Times New Roman" pitchFamily="18" charset="0"/>
              </a:rPr>
              <a:t>——</a:t>
            </a:r>
            <a:r>
              <a:rPr lang="zh-CN" altLang="en-US" sz="4000" b="1">
                <a:latin typeface="Times New Roman" pitchFamily="18" charset="0"/>
              </a:rPr>
              <a:t>焚尸炉</a:t>
            </a:r>
          </a:p>
          <a:p>
            <a:pPr>
              <a:buClr>
                <a:srgbClr val="000000"/>
              </a:buClr>
            </a:pPr>
            <a:r>
              <a:rPr lang="zh-CN" altLang="en-US" sz="4000" b="1">
                <a:latin typeface="Times New Roman" pitchFamily="18" charset="0"/>
              </a:rPr>
              <a:t>           </a:t>
            </a:r>
            <a:r>
              <a:rPr lang="en-US" altLang="zh-CN" sz="4000" b="1">
                <a:latin typeface="Times New Roman" pitchFamily="18" charset="0"/>
              </a:rPr>
              <a:t>——</a:t>
            </a:r>
            <a:r>
              <a:rPr lang="zh-CN" altLang="en-US" sz="4000" b="1">
                <a:latin typeface="Times New Roman" pitchFamily="18" charset="0"/>
              </a:rPr>
              <a:t>女牢房</a:t>
            </a:r>
            <a:endParaRPr lang="en-US" altLang="zh-CN" sz="4000" b="1">
              <a:latin typeface="Times New Roman" pitchFamily="18" charset="0"/>
            </a:endParaRPr>
          </a:p>
          <a:p>
            <a:pPr>
              <a:buClr>
                <a:srgbClr val="000000"/>
              </a:buClr>
            </a:pPr>
            <a:r>
              <a:rPr lang="zh-CN" altLang="en-US" sz="4000" b="1">
                <a:latin typeface="Times New Roman" pitchFamily="18" charset="0"/>
              </a:rPr>
              <a:t>                 </a:t>
            </a:r>
            <a:r>
              <a:rPr lang="en-US" altLang="zh-CN" sz="4000" b="1">
                <a:latin typeface="Times New Roman" pitchFamily="18" charset="0"/>
              </a:rPr>
              <a:t>——</a:t>
            </a:r>
            <a:r>
              <a:rPr lang="zh-CN" altLang="en-US" sz="4000" b="1">
                <a:latin typeface="Times New Roman" pitchFamily="18" charset="0"/>
              </a:rPr>
              <a:t>试验室</a:t>
            </a:r>
          </a:p>
          <a:p>
            <a:pPr>
              <a:buClr>
                <a:srgbClr val="000000"/>
              </a:buClr>
            </a:pPr>
            <a:r>
              <a:rPr lang="zh-CN" altLang="en-US" sz="4000" b="1">
                <a:latin typeface="Times New Roman" pitchFamily="18" charset="0"/>
              </a:rPr>
              <a:t>                       </a:t>
            </a:r>
            <a:r>
              <a:rPr lang="en-US" altLang="zh-CN" sz="4000" b="1">
                <a:latin typeface="Times New Roman" pitchFamily="18" charset="0"/>
              </a:rPr>
              <a:t>——</a:t>
            </a:r>
            <a:r>
              <a:rPr lang="zh-CN" altLang="en-US" sz="4000" b="1">
                <a:latin typeface="Times New Roman" pitchFamily="18" charset="0"/>
              </a:rPr>
              <a:t>纪念墙</a:t>
            </a:r>
          </a:p>
          <a:p>
            <a:pPr>
              <a:buClr>
                <a:srgbClr val="000000"/>
              </a:buClr>
            </a:pPr>
            <a:r>
              <a:rPr lang="zh-CN" altLang="en-US" sz="4000" b="1">
                <a:latin typeface="Times New Roman" pitchFamily="18" charset="0"/>
              </a:rPr>
              <a:t>                             </a:t>
            </a:r>
            <a:r>
              <a:rPr lang="en-US" altLang="zh-CN" sz="4000" b="1">
                <a:latin typeface="Times New Roman" pitchFamily="18" charset="0"/>
              </a:rPr>
              <a:t>——</a:t>
            </a:r>
            <a:r>
              <a:rPr lang="zh-CN" altLang="en-US" sz="4000" b="1">
                <a:latin typeface="Times New Roman" pitchFamily="18" charset="0"/>
              </a:rPr>
              <a:t>绞刑室</a:t>
            </a:r>
            <a:r>
              <a:rPr lang="zh-CN" altLang="en-US" sz="4000">
                <a:latin typeface="Times New Roman"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blinds(horizontal)">
                                      <p:cBhvr>
                                        <p:cTn id="7" dur="500"/>
                                        <p:tgtEl>
                                          <p:spTgt spid="7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p:bldLst>
  </p:timing>
</p:sld>
</file>

<file path=ppt/theme/theme1.xml><?xml version="1.0" encoding="utf-8"?>
<a:theme xmlns:a="http://schemas.openxmlformats.org/drawingml/2006/main" name="母版深色">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母版深色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母版深色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母版深色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母版深色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母版深色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母版深色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母版深色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母版深色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母版深色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母版深色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母版深色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母版深色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母版深色</Template>
  <TotalTime>94</TotalTime>
  <Words>2640</Words>
  <Application>Microsoft Office PowerPoint</Application>
  <PresentationFormat>全屏显示(4:3)</PresentationFormat>
  <Paragraphs>117</Paragraphs>
  <Slides>41</Slides>
  <Notes>0</Notes>
  <HiddenSlides>2</HiddenSlides>
  <MMClips>0</MMClips>
  <ScaleCrop>false</ScaleCrop>
  <HeadingPairs>
    <vt:vector size="6" baseType="variant">
      <vt:variant>
        <vt:lpstr>已用的字体</vt:lpstr>
      </vt:variant>
      <vt:variant>
        <vt:i4>11</vt:i4>
      </vt:variant>
      <vt:variant>
        <vt:lpstr>演示文稿设计模板</vt:lpstr>
      </vt:variant>
      <vt:variant>
        <vt:i4>1</vt:i4>
      </vt:variant>
      <vt:variant>
        <vt:lpstr>幻灯片标题</vt:lpstr>
      </vt:variant>
      <vt:variant>
        <vt:i4>41</vt:i4>
      </vt:variant>
    </vt:vector>
  </HeadingPairs>
  <TitlesOfParts>
    <vt:vector size="53" baseType="lpstr">
      <vt:lpstr>Arial</vt:lpstr>
      <vt:lpstr>宋体</vt:lpstr>
      <vt:lpstr>Calibri</vt:lpstr>
      <vt:lpstr>楷体_GB2312</vt:lpstr>
      <vt:lpstr>华文行楷</vt:lpstr>
      <vt:lpstr>黑体</vt:lpstr>
      <vt:lpstr>隶书</vt:lpstr>
      <vt:lpstr>Times New Roman</vt:lpstr>
      <vt:lpstr>华文楷体</vt:lpstr>
      <vt:lpstr>Arial Unicode MS</vt:lpstr>
      <vt:lpstr>华文中宋</vt:lpstr>
      <vt:lpstr>母版深色</vt:lpstr>
      <vt:lpstr>幻灯片 1</vt:lpstr>
      <vt:lpstr>幻灯片 2</vt:lpstr>
      <vt:lpstr>带着问题阅读课文</vt:lpstr>
      <vt:lpstr>请找出本文中的导语、主体、结语，并以此为依据划分本文的结构层次。</vt:lpstr>
      <vt:lpstr>幻灯片 5</vt:lpstr>
      <vt:lpstr>幻灯片 6</vt:lpstr>
      <vt:lpstr>奥斯维辛太出名了，人们已经了解了它很多东西，的确是没有什么新闻可供报道了，但另一方面，即使没有新闻，作者还是要写，因为他此时已经不只是一个记者,更是一个被深深震撼的参观者,感到一种非写不可的使命感。这种感情驱使作者必须为它写一点东西，以祭奠亡灵，揭露罪恶。 </vt:lpstr>
      <vt:lpstr>文章主体分析</vt:lpstr>
      <vt:lpstr>幻灯片 9</vt:lpstr>
      <vt:lpstr>幻灯片 10</vt:lpstr>
      <vt:lpstr>在奥斯维辛集中营被用来 做医学实验的犹太儿童 </vt:lpstr>
      <vt:lpstr>幻灯片 12</vt:lpstr>
      <vt:lpstr>幻灯片 13</vt:lpstr>
      <vt:lpstr>焚尸炉</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可怕、居然</vt:lpstr>
      <vt:lpstr>幻灯片 27</vt:lpstr>
      <vt:lpstr>如何理解“在德国人撤退时炸毁的布热金卡毒气室和焚尸炉废墟上，雏菊花在怒放”这句话？</vt:lpstr>
      <vt:lpstr>“这是一个二十来岁的姑娘，长得丰满，可爱，皮肤细白，金发碧眼。她在温和地微笑着，似乎为着一个美好而隐秘的梦想而微笑。”读到这里你有什么感觉？</vt:lpstr>
      <vt:lpstr>“在奥斯维辛，没有可以做祷告的地方。” 如何理解？ </vt:lpstr>
      <vt:lpstr>幻灯片 31</vt:lpstr>
      <vt:lpstr>幻灯片 32</vt:lpstr>
      <vt:lpstr>幻灯片 33</vt:lpstr>
      <vt:lpstr>总结:</vt:lpstr>
      <vt:lpstr>幻灯片 35</vt:lpstr>
      <vt:lpstr>幻灯片 36</vt:lpstr>
      <vt:lpstr>幻灯片 37</vt:lpstr>
      <vt:lpstr>幻灯片 38</vt:lpstr>
      <vt:lpstr>幻灯片 39</vt:lpstr>
      <vt:lpstr>幻灯片 40</vt:lpstr>
      <vt:lpstr>幻灯片 41</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AutoBVT</cp:lastModifiedBy>
  <cp:revision>25</cp:revision>
  <dcterms:created xsi:type="dcterms:W3CDTF">2016-09-18T11:12:16Z</dcterms:created>
  <dcterms:modified xsi:type="dcterms:W3CDTF">2016-11-07T12:40:31Z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2052-10.1.0.5975</vt:lpwstr>
  </property>
</Properties>
</file>