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Default Extension="mp3" ContentType="audio/mpe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74" r:id="rId2"/>
    <p:sldId id="261" r:id="rId3"/>
    <p:sldId id="299" r:id="rId4"/>
    <p:sldId id="263" r:id="rId5"/>
    <p:sldId id="291" r:id="rId6"/>
    <p:sldId id="292" r:id="rId7"/>
    <p:sldId id="293" r:id="rId8"/>
    <p:sldId id="297" r:id="rId9"/>
    <p:sldId id="294" r:id="rId10"/>
    <p:sldId id="295" r:id="rId11"/>
    <p:sldId id="296" r:id="rId12"/>
    <p:sldId id="287" r:id="rId13"/>
  </p:sldIdLst>
  <p:sldSz cx="12192000" cy="6858000"/>
  <p:notesSz cx="6858000" cy="9144000"/>
  <p:custDataLst>
    <p:tags r:id="rId1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>
        <p:scale>
          <a:sx n="70" d="100"/>
          <a:sy n="70" d="100"/>
        </p:scale>
        <p:origin x="-306" y="-7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Relationship Id="rId35" Type="http://schemas.microsoft.com/office/2015/10/relationships/revisionInfo" Target="revisionInfo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791BE4A-5FE7-4587-9E6C-4D57D6E5292A}" type="datetimeFigureOut">
              <a:rPr lang="zh-CN" altLang="en-US" smtClean="0"/>
              <a:pPr/>
              <a:t>2017/11/16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A97DA23-9D61-4044-B083-2C1545A52F7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5241101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97DA23-9D61-4044-B083-2C1545A52F7E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14629773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97DA23-9D61-4044-B083-2C1545A52F7E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64099268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97DA23-9D61-4044-B083-2C1545A52F7E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9562549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99491B12-F653-4BA5-BE00-D6E4177C4F1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xmlns="" id="{F18D0890-684D-4600-BCA6-7E97AC82B74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7BDCE73A-412E-43EF-B751-EACE533D22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2E6EDC-0120-4661-85FB-58F890E2220F}" type="datetimeFigureOut">
              <a:rPr lang="zh-CN" altLang="en-US" smtClean="0"/>
              <a:pPr/>
              <a:t>2017/11/16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39B8D546-7455-4379-B854-CA063AB104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E1F9AA2C-8E04-4622-9C68-C88BB59375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AB7B9C-D61D-4B75-A387-FBD877D1149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0240489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67327C87-1276-43F6-A24B-989479B255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AB0BFBB8-6C16-4B5E-AF39-727AF9494AA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0CB78B82-78D6-4FBD-941A-FA18FDB353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2E6EDC-0120-4661-85FB-58F890E2220F}" type="datetimeFigureOut">
              <a:rPr lang="zh-CN" altLang="en-US" smtClean="0"/>
              <a:pPr/>
              <a:t>2017/11/16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862DD9E8-0D10-4C46-B98C-F528505324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5FCA96C1-C851-47E8-ACA5-84D07965FB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AB7B9C-D61D-4B75-A387-FBD877D1149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6348496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xmlns="" id="{AFEC9DCC-8BBF-488D-913D-7991A360A15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BEF1A09E-77B9-4AA7-A3C9-B491CD68D02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A1594283-2A87-4808-B92B-B16EA7DF6E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2E6EDC-0120-4661-85FB-58F890E2220F}" type="datetimeFigureOut">
              <a:rPr lang="zh-CN" altLang="en-US" smtClean="0"/>
              <a:pPr/>
              <a:t>2017/11/16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C36B01A7-0351-4E10-A562-238DE33039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2D02A97B-23AB-441D-AD35-D2E0A46232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AB7B9C-D61D-4B75-A387-FBD877D1149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662284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A1664EAA-B58E-4AFE-A409-45BE9351DA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0E984A5A-86FB-417A-86C2-FE27CDCE201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9643BEDE-D936-4EF3-914C-9DACDCE5DF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2E6EDC-0120-4661-85FB-58F890E2220F}" type="datetimeFigureOut">
              <a:rPr lang="zh-CN" altLang="en-US" smtClean="0"/>
              <a:pPr/>
              <a:t>2017/11/16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289F4924-CCFA-4F92-A380-E26407580D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EBF6716E-4948-4FAA-938C-9F676BA794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AB7B9C-D61D-4B75-A387-FBD877D1149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6295557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348E957D-D8E9-4F43-B68C-8D78F7C66A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E01C8F94-3852-4E29-91BB-401957F92A2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440C480A-8A67-4B7B-9406-34F2BE36F4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2E6EDC-0120-4661-85FB-58F890E2220F}" type="datetimeFigureOut">
              <a:rPr lang="zh-CN" altLang="en-US" smtClean="0"/>
              <a:pPr/>
              <a:t>2017/11/16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77B77A55-9380-4931-8A7F-F4206C357A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7500BF73-6F85-4B52-917C-4F1D36ECE6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AB7B9C-D61D-4B75-A387-FBD877D1149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812756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82E5B4D6-0CEF-40D4-AF6B-E33F095C30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543A344E-9970-4BBF-A064-3DBA43B6615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DF504EBE-44B8-493D-9354-3EA404BCB50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90854A2A-A83A-4441-BC60-574A5B32C6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2E6EDC-0120-4661-85FB-58F890E2220F}" type="datetimeFigureOut">
              <a:rPr lang="zh-CN" altLang="en-US" smtClean="0"/>
              <a:pPr/>
              <a:t>2017/11/16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B5FA7E98-287D-4320-981C-25956E3F5B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41D52A1A-1CCA-46AE-8676-E249ABD10A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AB7B9C-D61D-4B75-A387-FBD877D1149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3924210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52012F38-1350-4441-9DEA-36C4B34335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9C126E95-F27B-41D3-AD42-4206C6FE220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1514245B-C485-4246-A9F3-F3EE671F1C8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xmlns="" id="{07C63723-1547-4B16-9C9D-E52C3681F7F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xmlns="" id="{C3AA9DA0-B9D2-43D0-9A42-93648992F3F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xmlns="" id="{086E8AAB-0B18-4119-8336-B0B1CC6559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2E6EDC-0120-4661-85FB-58F890E2220F}" type="datetimeFigureOut">
              <a:rPr lang="zh-CN" altLang="en-US" smtClean="0"/>
              <a:pPr/>
              <a:t>2017/11/16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xmlns="" id="{4A9806FF-0CDF-4B63-B54B-EA39CE903B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xmlns="" id="{D1C65E37-BAA1-4301-9238-96084EF86D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AB7B9C-D61D-4B75-A387-FBD877D1149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9704080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30508A2D-EF28-41F0-8429-1C0921AA26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98467B5B-7F02-4A8F-8C80-AE759E9548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2E6EDC-0120-4661-85FB-58F890E2220F}" type="datetimeFigureOut">
              <a:rPr lang="zh-CN" altLang="en-US" smtClean="0"/>
              <a:pPr/>
              <a:t>2017/11/16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3A891F17-7CC5-44ED-BE2D-9CD8D51F35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96B37F5E-ECC2-4183-AFDD-376A9F7251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AB7B9C-D61D-4B75-A387-FBD877D1149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859822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1B883070-2225-46E2-9D24-5E66AB17B0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2E6EDC-0120-4661-85FB-58F890E2220F}" type="datetimeFigureOut">
              <a:rPr lang="zh-CN" altLang="en-US" smtClean="0"/>
              <a:pPr/>
              <a:t>2017/11/16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BF037CF6-0930-4686-8AAE-103806C583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C63C5EC9-5EAC-4FBA-A487-75557C1048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AB7B9C-D61D-4B75-A387-FBD877D1149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42797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28A57321-A672-4916-8D0D-77698B2D63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B2814F63-6F3B-4AAE-A645-1E508270B1D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870A8CCF-1F83-4798-9139-753501E6FD2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7299C599-5193-43DA-AFA8-0F47303996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2E6EDC-0120-4661-85FB-58F890E2220F}" type="datetimeFigureOut">
              <a:rPr lang="zh-CN" altLang="en-US" smtClean="0"/>
              <a:pPr/>
              <a:t>2017/11/16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3A6DA79B-8E49-4CB5-B752-9D73B90D68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13165E8B-A137-469D-B946-B2B1AE7A31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AB7B9C-D61D-4B75-A387-FBD877D1149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3833191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D2440A73-C7A0-4D3B-81FE-1DA4F38F33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xmlns="" id="{5DE6D939-1EAC-41AF-933D-699235959FF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4B9D54B5-3C1F-429B-8C79-9B3F883A20B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899CB4DC-50CF-4969-8B95-7F94E7625D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2E6EDC-0120-4661-85FB-58F890E2220F}" type="datetimeFigureOut">
              <a:rPr lang="zh-CN" altLang="en-US" smtClean="0"/>
              <a:pPr/>
              <a:t>2017/11/16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6989AF24-261F-402B-843C-747A5CC3CE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4AAE3A47-5B8C-4A3E-852F-CD156D251A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AB7B9C-D61D-4B75-A387-FBD877D1149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5664194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xmlns="" id="{8A681E6E-061C-4F02-80E9-0EF3BE6AFB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DD50D51B-42EF-4F74-B61A-63863C4DB89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98CEE775-9991-48A5-9E97-3B8B72AE177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2E6EDC-0120-4661-85FB-58F890E2220F}" type="datetimeFigureOut">
              <a:rPr lang="zh-CN" altLang="en-US" smtClean="0"/>
              <a:pPr/>
              <a:t>2017/11/16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EAE5E67E-A6CA-4A5D-8194-B7DBD7E603C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773BBD27-0EF6-47E9-B03C-82297B47ADF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AB7B9C-D61D-4B75-A387-FBD877D1149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085254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video" Target="NULL" TargetMode="External"/><Relationship Id="rId6" Type="http://schemas.openxmlformats.org/officeDocument/2006/relationships/image" Target="../media/image2.png"/><Relationship Id="rId5" Type="http://schemas.microsoft.com/office/2007/relationships/media" Target="../media/media1.mp3"/><Relationship Id="rId10" Type="http://schemas.openxmlformats.org/officeDocument/2006/relationships/image" Target="../media/image6.png"/><Relationship Id="rId9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eg"/><Relationship Id="rId4" Type="http://schemas.openxmlformats.org/officeDocument/2006/relationships/image" Target="../media/image8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828">
            <a:hlinkClick r:id="" action="ppaction://media"/>
            <a:extLst>
              <a:ext uri="{FF2B5EF4-FFF2-40B4-BE49-F238E27FC236}">
                <a16:creationId xmlns:a16="http://schemas.microsoft.com/office/drawing/2014/main" xmlns="" id="{81771BAF-2437-49C5-B501-FCA5B435BD6A}"/>
              </a:ext>
            </a:extLst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5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-827964" y="2907424"/>
            <a:ext cx="609600" cy="609600"/>
          </a:xfrm>
          <a:prstGeom prst="rect">
            <a:avLst/>
          </a:prstGeom>
        </p:spPr>
      </p:pic>
      <p:sp>
        <p:nvSpPr>
          <p:cNvPr id="13" name="Rectangle 3"/>
          <p:cNvSpPr txBox="1">
            <a:spLocks noChangeArrowheads="1"/>
          </p:cNvSpPr>
          <p:nvPr/>
        </p:nvSpPr>
        <p:spPr bwMode="auto">
          <a:xfrm>
            <a:off x="2040340" y="1900450"/>
            <a:ext cx="8229600" cy="4525963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rmAutofit/>
          </a:bodyPr>
          <a:lstStyle/>
          <a:p>
            <a:pPr marL="0" marR="0" lvl="0" indent="0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</a:rPr>
              <a:t>      </a:t>
            </a:r>
            <a:r>
              <a:rPr kumimoji="0" lang="zh-CN" altLang="en-US" sz="4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A71A55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</a:rPr>
              <a:t>为着追求光和热，人宁愿舍弃自己的生命。生命是可爱的，但寒冷的、寂寞的生，却不如轰轰烈烈的死。</a:t>
            </a: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68638"/>
            <a:ext cx="2365829" cy="2689362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76774" y="0"/>
            <a:ext cx="2715225" cy="4117415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764" r="27562"/>
          <a:stretch>
            <a:fillRect/>
          </a:stretch>
        </p:blipFill>
        <p:spPr>
          <a:xfrm>
            <a:off x="0" y="0"/>
            <a:ext cx="2371833" cy="1886857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87853" y="4352614"/>
            <a:ext cx="3070630" cy="14545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1632054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 advClick="0" advTm="2000">
        <p:blinds dir="vert"/>
      </p:transition>
    </mc:Choice>
    <mc:Fallback>
      <p:transition spd="slow" advClick="0" advTm="2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numSld="999" showWhenStopped="0">
                <p:cTn id="7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323834" y="3152775"/>
            <a:ext cx="9730854" cy="3705225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buFont typeface="Arial" charset="0"/>
              <a:buNone/>
            </a:pPr>
            <a:r>
              <a:rPr lang="zh-CN" altLang="en-US" dirty="0" smtClean="0"/>
              <a:t>              </a:t>
            </a:r>
            <a:r>
              <a:rPr lang="zh-CN" altLang="en-US" b="1" dirty="0" smtClean="0"/>
              <a:t>巴金是一个敢讲真话、勇于反省的人；巴金是一个敢于解剖自己，解剖社会的人。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B02ED17B-452E-4BB4-A4FC-24B544F0DA2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V="1">
            <a:off x="9997034" y="2872854"/>
            <a:ext cx="2194966" cy="3985146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EAB52F38-CB1D-4271-891D-06BD18CD181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-1" y="0"/>
            <a:ext cx="3016155" cy="547608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2738650" y="3131356"/>
            <a:ext cx="10972800" cy="3417888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buFont typeface="Arial" charset="0"/>
              <a:buNone/>
            </a:pPr>
            <a:r>
              <a:rPr lang="zh-CN" altLang="en-US" sz="4400" b="1" dirty="0" smtClean="0"/>
              <a:t>阅读</a:t>
            </a:r>
            <a:r>
              <a:rPr lang="en-US" altLang="zh-CN" sz="4400" b="1" dirty="0" smtClean="0"/>
              <a:t>《</a:t>
            </a:r>
            <a:r>
              <a:rPr lang="zh-CN" altLang="en-US" sz="4400" b="1" dirty="0" smtClean="0"/>
              <a:t>随想录</a:t>
            </a:r>
            <a:r>
              <a:rPr lang="en-US" altLang="zh-CN" sz="4400" b="1" dirty="0" smtClean="0"/>
              <a:t>》</a:t>
            </a:r>
            <a:r>
              <a:rPr lang="zh-CN" altLang="en-US" sz="4400" b="1" dirty="0" smtClean="0"/>
              <a:t>其他篇目。</a:t>
            </a:r>
            <a:r>
              <a:rPr lang="zh-CN" altLang="en-US" dirty="0" smtClean="0"/>
              <a:t> </a:t>
            </a: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EE536733-3BD9-4D5B-84E0-CF2D08A4D598}"/>
              </a:ext>
            </a:extLst>
          </p:cNvPr>
          <p:cNvGrpSpPr/>
          <p:nvPr/>
        </p:nvGrpSpPr>
        <p:grpSpPr>
          <a:xfrm>
            <a:off x="4080683" y="1170388"/>
            <a:ext cx="2797791" cy="1536608"/>
            <a:chOff x="7765578" y="1416047"/>
            <a:chExt cx="2797791" cy="1536608"/>
          </a:xfrm>
        </p:grpSpPr>
        <p:sp>
          <p:nvSpPr>
            <p:cNvPr id="5" name="文本框 5">
              <a:extLst>
                <a:ext uri="{FF2B5EF4-FFF2-40B4-BE49-F238E27FC236}">
                  <a16:creationId xmlns:a16="http://schemas.microsoft.com/office/drawing/2014/main" xmlns="" id="{3B7A0279-575B-4E1A-8CAC-8FB259480AD8}"/>
                </a:ext>
              </a:extLst>
            </p:cNvPr>
            <p:cNvSpPr txBox="1"/>
            <p:nvPr/>
          </p:nvSpPr>
          <p:spPr>
            <a:xfrm>
              <a:off x="7882564" y="1416047"/>
              <a:ext cx="2492990" cy="1015663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zh-CN" altLang="en-US" sz="6000" dirty="0" smtClean="0">
                  <a:ln w="25400">
                    <a:solidFill>
                      <a:srgbClr val="6F6F6F">
                        <a:alpha val="30000"/>
                      </a:srgb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>
                    <a:outerShdw blurRad="12700" dist="25400" dir="2700000" algn="tl">
                      <a:srgbClr val="000000">
                        <a:alpha val="30000"/>
                      </a:srgbClr>
                    </a:outerShdw>
                  </a:effectLst>
                  <a:latin typeface="叶根友特色简体升级版" panose="02010601030101010101" pitchFamily="2" charset="-122"/>
                  <a:ea typeface="叶根友特色简体升级版" panose="02010601030101010101" pitchFamily="2" charset="-122"/>
                </a:rPr>
                <a:t>作  业</a:t>
              </a:r>
              <a:endParaRPr lang="zh-CN" altLang="en-US" sz="6000" dirty="0">
                <a:ln w="25400">
                  <a:solidFill>
                    <a:srgbClr val="6F6F6F">
                      <a:alpha val="30000"/>
                    </a:srgb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12700" dist="25400" dir="2700000" algn="tl">
                    <a:srgbClr val="000000">
                      <a:alpha val="30000"/>
                    </a:srgbClr>
                  </a:outerShdw>
                </a:effectLst>
                <a:latin typeface="叶根友特色简体升级版" panose="02010601030101010101" pitchFamily="2" charset="-122"/>
                <a:ea typeface="叶根友特色简体升级版" panose="02010601030101010101" pitchFamily="2" charset="-122"/>
              </a:endParaRPr>
            </a:p>
          </p:txBody>
        </p:sp>
        <p:cxnSp>
          <p:nvCxnSpPr>
            <p:cNvPr id="6" name="直接连接符 5">
              <a:extLst>
                <a:ext uri="{FF2B5EF4-FFF2-40B4-BE49-F238E27FC236}">
                  <a16:creationId xmlns:a16="http://schemas.microsoft.com/office/drawing/2014/main" xmlns="" id="{157B901D-EC91-4EF5-806F-01027ECC0434}"/>
                </a:ext>
              </a:extLst>
            </p:cNvPr>
            <p:cNvCxnSpPr>
              <a:cxnSpLocks/>
            </p:cNvCxnSpPr>
            <p:nvPr/>
          </p:nvCxnSpPr>
          <p:spPr>
            <a:xfrm>
              <a:off x="7765578" y="2529778"/>
              <a:ext cx="2797791" cy="0"/>
            </a:xfrm>
            <a:prstGeom prst="line">
              <a:avLst/>
            </a:prstGeom>
            <a:ln w="63500" cap="rnd">
              <a:solidFill>
                <a:srgbClr val="D86350">
                  <a:alpha val="90000"/>
                </a:srgb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文本框 11">
              <a:extLst>
                <a:ext uri="{FF2B5EF4-FFF2-40B4-BE49-F238E27FC236}">
                  <a16:creationId xmlns:a16="http://schemas.microsoft.com/office/drawing/2014/main" xmlns="" id="{E1421491-5B0E-4D28-9691-3133B9D76825}"/>
                </a:ext>
              </a:extLst>
            </p:cNvPr>
            <p:cNvSpPr txBox="1"/>
            <p:nvPr/>
          </p:nvSpPr>
          <p:spPr>
            <a:xfrm>
              <a:off x="7976904" y="2675656"/>
              <a:ext cx="2584362" cy="276999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en-US" altLang="zh-CN" sz="1200" spc="1400" dirty="0" smtClean="0">
                  <a:solidFill>
                    <a:srgbClr val="6F6F6F"/>
                  </a:solidFill>
                  <a:latin typeface="汉仪劲楷简" panose="00020600040101010101" pitchFamily="18" charset="-122"/>
                  <a:ea typeface="汉仪劲楷简" panose="00020600040101010101" pitchFamily="18" charset="-122"/>
                </a:rPr>
                <a:t>HOMSWORK</a:t>
              </a:r>
              <a:endParaRPr lang="zh-CN" altLang="en-US" sz="1200" spc="1400" dirty="0">
                <a:solidFill>
                  <a:srgbClr val="6F6F6F"/>
                </a:solidFill>
                <a:latin typeface="汉仪劲楷简" panose="00020600040101010101" pitchFamily="18" charset="-122"/>
                <a:ea typeface="汉仪劲楷简" panose="00020600040101010101" pitchFamily="18" charset="-122"/>
              </a:endParaRPr>
            </a:p>
          </p:txBody>
        </p:sp>
      </p:grpSp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ACF17840-D606-4113-AB95-5350F385D36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0" y="-232012"/>
            <a:ext cx="2665644" cy="473577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>
            <a:extLst>
              <a:ext uri="{FF2B5EF4-FFF2-40B4-BE49-F238E27FC236}">
                <a16:creationId xmlns:a16="http://schemas.microsoft.com/office/drawing/2014/main" xmlns="" id="{18667B69-5BFA-4403-AA73-C1B1E81CA40F}"/>
              </a:ext>
            </a:extLst>
          </p:cNvPr>
          <p:cNvGrpSpPr/>
          <p:nvPr/>
        </p:nvGrpSpPr>
        <p:grpSpPr>
          <a:xfrm>
            <a:off x="3216325" y="4087528"/>
            <a:ext cx="6032311" cy="559584"/>
            <a:chOff x="3216325" y="4087528"/>
            <a:chExt cx="6032311" cy="559584"/>
          </a:xfrm>
        </p:grpSpPr>
        <p:cxnSp>
          <p:nvCxnSpPr>
            <p:cNvPr id="6" name="直接连接符 5">
              <a:extLst>
                <a:ext uri="{FF2B5EF4-FFF2-40B4-BE49-F238E27FC236}">
                  <a16:creationId xmlns:a16="http://schemas.microsoft.com/office/drawing/2014/main" xmlns="" id="{22511581-F998-4661-87C1-D8BEF1CCD031}"/>
                </a:ext>
              </a:extLst>
            </p:cNvPr>
            <p:cNvCxnSpPr/>
            <p:nvPr/>
          </p:nvCxnSpPr>
          <p:spPr>
            <a:xfrm>
              <a:off x="3216325" y="4087528"/>
              <a:ext cx="6032311" cy="0"/>
            </a:xfrm>
            <a:prstGeom prst="line">
              <a:avLst/>
            </a:prstGeom>
            <a:ln w="25400">
              <a:solidFill>
                <a:srgbClr val="6F6F6F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>
              <a:extLst>
                <a:ext uri="{FF2B5EF4-FFF2-40B4-BE49-F238E27FC236}">
                  <a16:creationId xmlns:a16="http://schemas.microsoft.com/office/drawing/2014/main" xmlns="" id="{028D6D1E-A1B8-4105-B799-736128C46E06}"/>
                </a:ext>
              </a:extLst>
            </p:cNvPr>
            <p:cNvCxnSpPr/>
            <p:nvPr/>
          </p:nvCxnSpPr>
          <p:spPr>
            <a:xfrm>
              <a:off x="3216325" y="4647112"/>
              <a:ext cx="6032311" cy="0"/>
            </a:xfrm>
            <a:prstGeom prst="line">
              <a:avLst/>
            </a:prstGeom>
            <a:ln w="25400">
              <a:solidFill>
                <a:srgbClr val="6F6F6F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ECA7236C-4CE4-4333-9F0B-C3E8CC61C649}"/>
              </a:ext>
            </a:extLst>
          </p:cNvPr>
          <p:cNvGrpSpPr/>
          <p:nvPr/>
        </p:nvGrpSpPr>
        <p:grpSpPr>
          <a:xfrm>
            <a:off x="2985442" y="1937928"/>
            <a:ext cx="6494085" cy="1938992"/>
            <a:chOff x="2985442" y="1937928"/>
            <a:chExt cx="6494085" cy="1938992"/>
          </a:xfrm>
        </p:grpSpPr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xmlns="" id="{9BBF5482-D6C4-43D5-8876-5386D9C91837}"/>
                </a:ext>
              </a:extLst>
            </p:cNvPr>
            <p:cNvSpPr txBox="1"/>
            <p:nvPr/>
          </p:nvSpPr>
          <p:spPr>
            <a:xfrm>
              <a:off x="2985442" y="1937928"/>
              <a:ext cx="6494085" cy="1938992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zh-CN" altLang="en-US" sz="12000" spc="300" dirty="0" smtClean="0">
                  <a:ln w="25400">
                    <a:solidFill>
                      <a:srgbClr val="6F6F6F">
                        <a:alpha val="30000"/>
                      </a:srgb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>
                    <a:outerShdw blurRad="12700" dist="25400" dir="2700000" algn="tl">
                      <a:srgbClr val="000000">
                        <a:alpha val="30000"/>
                      </a:srgbClr>
                    </a:outerShdw>
                  </a:effectLst>
                  <a:latin typeface="叶根友特色简体升级版" panose="02010601030101010101" pitchFamily="2" charset="-122"/>
                  <a:ea typeface="叶根友特色简体升级版" panose="02010601030101010101" pitchFamily="2" charset="-122"/>
                </a:rPr>
                <a:t>谢</a:t>
              </a:r>
              <a:r>
                <a:rPr lang="zh-CN" altLang="en-US" sz="12000" spc="300" dirty="0" smtClean="0">
                  <a:ln w="25400">
                    <a:solidFill>
                      <a:srgbClr val="6F6F6F">
                        <a:alpha val="30000"/>
                      </a:srgb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>
                    <a:outerShdw blurRad="12700" dist="25400" dir="2700000" algn="tl">
                      <a:srgbClr val="000000">
                        <a:alpha val="30000"/>
                      </a:srgbClr>
                    </a:outerShdw>
                  </a:effectLst>
                  <a:latin typeface="叶根友特色简体升级版" panose="02010601030101010101" pitchFamily="2" charset="-122"/>
                  <a:ea typeface="叶根友特色简体升级版" panose="02010601030101010101" pitchFamily="2" charset="-122"/>
                </a:rPr>
                <a:t>谢大家</a:t>
              </a:r>
              <a:endParaRPr lang="zh-CN" altLang="en-US" sz="12000" spc="300" dirty="0">
                <a:ln w="25400">
                  <a:solidFill>
                    <a:srgbClr val="6F6F6F">
                      <a:alpha val="30000"/>
                    </a:srgb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12700" dist="25400" dir="2700000" algn="tl">
                    <a:srgbClr val="000000">
                      <a:alpha val="30000"/>
                    </a:srgbClr>
                  </a:outerShdw>
                </a:effectLst>
                <a:latin typeface="叶根友特色简体升级版" panose="02010601030101010101" pitchFamily="2" charset="-122"/>
                <a:ea typeface="叶根友特色简体升级版" panose="02010601030101010101" pitchFamily="2" charset="-122"/>
              </a:endParaRPr>
            </a:p>
          </p:txBody>
        </p:sp>
        <p:sp useBgFill="1">
          <p:nvSpPr>
            <p:cNvPr id="12" name="椭圆 11">
              <a:extLst>
                <a:ext uri="{FF2B5EF4-FFF2-40B4-BE49-F238E27FC236}">
                  <a16:creationId xmlns:a16="http://schemas.microsoft.com/office/drawing/2014/main" xmlns="" id="{3CCBD5E7-5C50-4EC3-B27D-486CCAEB1575}"/>
                </a:ext>
              </a:extLst>
            </p:cNvPr>
            <p:cNvSpPr/>
            <p:nvPr/>
          </p:nvSpPr>
          <p:spPr>
            <a:xfrm>
              <a:off x="4749421" y="2218426"/>
              <a:ext cx="409433" cy="409433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1" name="图片 10">
              <a:extLst>
                <a:ext uri="{FF2B5EF4-FFF2-40B4-BE49-F238E27FC236}">
                  <a16:creationId xmlns:a16="http://schemas.microsoft.com/office/drawing/2014/main" xmlns="" id="{E9649530-16FE-4D88-AC03-C0C47D6AE95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22405" t="72438" r="60680" b="11841"/>
            <a:stretch/>
          </p:blipFill>
          <p:spPr>
            <a:xfrm>
              <a:off x="4659730" y="2210691"/>
              <a:ext cx="464810" cy="432000"/>
            </a:xfrm>
            <a:prstGeom prst="rect">
              <a:avLst/>
            </a:prstGeom>
          </p:spPr>
        </p:pic>
      </p:grpSp>
      <p:pic>
        <p:nvPicPr>
          <p:cNvPr id="13" name="图片 12">
            <a:extLst>
              <a:ext uri="{FF2B5EF4-FFF2-40B4-BE49-F238E27FC236}">
                <a16:creationId xmlns:a16="http://schemas.microsoft.com/office/drawing/2014/main" xmlns="" id="{E9649530-16FE-4D88-AC03-C0C47D6AE95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2405" t="72438" r="60680" b="11841"/>
          <a:stretch/>
        </p:blipFill>
        <p:spPr>
          <a:xfrm>
            <a:off x="3174399" y="2253910"/>
            <a:ext cx="464810" cy="43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71759718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6000" advClick="0" advTm="2000">
        <p15:prstTrans prst="curtains"/>
      </p:transition>
    </mc:Choice>
    <mc:Fallback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" dur="1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9BBF5482-D6C4-43D5-8876-5386D9C91837}"/>
              </a:ext>
            </a:extLst>
          </p:cNvPr>
          <p:cNvSpPr txBox="1"/>
          <p:nvPr/>
        </p:nvSpPr>
        <p:spPr>
          <a:xfrm>
            <a:off x="2985436" y="1937928"/>
            <a:ext cx="6494086" cy="1938992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zh-CN" altLang="en-US" sz="12000" spc="300" dirty="0" smtClean="0">
                <a:ln w="25400">
                  <a:solidFill>
                    <a:srgbClr val="6F6F6F">
                      <a:alpha val="30000"/>
                    </a:srgb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12700" dist="25400" dir="2700000" algn="tl">
                    <a:srgbClr val="000000">
                      <a:alpha val="30000"/>
                    </a:srgbClr>
                  </a:outerShdw>
                </a:effectLst>
                <a:latin typeface="叶根友特色简体升级版" panose="02010601030101010101" pitchFamily="2" charset="-122"/>
                <a:ea typeface="叶根友特色简体升级版" panose="02010601030101010101" pitchFamily="2" charset="-122"/>
              </a:rPr>
              <a:t>小狗包弟</a:t>
            </a:r>
            <a:endParaRPr lang="zh-CN" altLang="en-US" sz="12000" spc="300" dirty="0">
              <a:ln w="25400">
                <a:solidFill>
                  <a:srgbClr val="6F6F6F">
                    <a:alpha val="30000"/>
                  </a:srgb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12700" dist="25400" dir="2700000" algn="tl">
                  <a:srgbClr val="000000">
                    <a:alpha val="30000"/>
                  </a:srgbClr>
                </a:outerShdw>
              </a:effectLst>
              <a:latin typeface="叶根友特色简体升级版" panose="02010601030101010101" pitchFamily="2" charset="-122"/>
              <a:ea typeface="叶根友特色简体升级版" panose="02010601030101010101" pitchFamily="2" charset="-122"/>
            </a:endParaRP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xmlns="" id="{18667B69-5BFA-4403-AA73-C1B1E81CA40F}"/>
              </a:ext>
            </a:extLst>
          </p:cNvPr>
          <p:cNvGrpSpPr/>
          <p:nvPr/>
        </p:nvGrpSpPr>
        <p:grpSpPr>
          <a:xfrm>
            <a:off x="3216325" y="4087528"/>
            <a:ext cx="6196629" cy="612181"/>
            <a:chOff x="3216325" y="4087528"/>
            <a:chExt cx="6196629" cy="612181"/>
          </a:xfrm>
        </p:grpSpPr>
        <p:cxnSp>
          <p:nvCxnSpPr>
            <p:cNvPr id="6" name="直接连接符 5">
              <a:extLst>
                <a:ext uri="{FF2B5EF4-FFF2-40B4-BE49-F238E27FC236}">
                  <a16:creationId xmlns:a16="http://schemas.microsoft.com/office/drawing/2014/main" xmlns="" id="{22511581-F998-4661-87C1-D8BEF1CCD031}"/>
                </a:ext>
              </a:extLst>
            </p:cNvPr>
            <p:cNvCxnSpPr/>
            <p:nvPr/>
          </p:nvCxnSpPr>
          <p:spPr>
            <a:xfrm>
              <a:off x="3216325" y="4087528"/>
              <a:ext cx="6032311" cy="0"/>
            </a:xfrm>
            <a:prstGeom prst="line">
              <a:avLst/>
            </a:prstGeom>
            <a:ln w="25400">
              <a:solidFill>
                <a:srgbClr val="6F6F6F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xmlns="" id="{94B4A4E4-27E5-4A2D-A57A-645F2EAA95B4}"/>
                </a:ext>
              </a:extLst>
            </p:cNvPr>
            <p:cNvSpPr txBox="1"/>
            <p:nvPr/>
          </p:nvSpPr>
          <p:spPr>
            <a:xfrm>
              <a:off x="3457478" y="4114934"/>
              <a:ext cx="5955476" cy="584775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zh-CN" altLang="en-US" sz="3200" b="1" spc="1800" dirty="0" smtClean="0">
                  <a:solidFill>
                    <a:srgbClr val="6F6F6F"/>
                  </a:solidFill>
                  <a:latin typeface="汉仪劲楷简" panose="00020600040101010101" pitchFamily="18" charset="-122"/>
                  <a:ea typeface="汉仪劲楷简" panose="00020600040101010101" pitchFamily="18" charset="-122"/>
                </a:rPr>
                <a:t>一场灵魂的自我救赎</a:t>
              </a:r>
            </a:p>
          </p:txBody>
        </p:sp>
        <p:cxnSp>
          <p:nvCxnSpPr>
            <p:cNvPr id="8" name="直接连接符 7">
              <a:extLst>
                <a:ext uri="{FF2B5EF4-FFF2-40B4-BE49-F238E27FC236}">
                  <a16:creationId xmlns:a16="http://schemas.microsoft.com/office/drawing/2014/main" xmlns="" id="{028D6D1E-A1B8-4105-B799-736128C46E06}"/>
                </a:ext>
              </a:extLst>
            </p:cNvPr>
            <p:cNvCxnSpPr/>
            <p:nvPr/>
          </p:nvCxnSpPr>
          <p:spPr>
            <a:xfrm>
              <a:off x="3216325" y="4647112"/>
              <a:ext cx="6032311" cy="0"/>
            </a:xfrm>
            <a:prstGeom prst="line">
              <a:avLst/>
            </a:prstGeom>
            <a:ln w="25400">
              <a:solidFill>
                <a:srgbClr val="6F6F6F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 useBgFill="1">
        <p:nvSpPr>
          <p:cNvPr id="12" name="椭圆 11">
            <a:extLst>
              <a:ext uri="{FF2B5EF4-FFF2-40B4-BE49-F238E27FC236}">
                <a16:creationId xmlns:a16="http://schemas.microsoft.com/office/drawing/2014/main" xmlns="" id="{3CCBD5E7-5C50-4EC3-B27D-486CCAEB1575}"/>
              </a:ext>
            </a:extLst>
          </p:cNvPr>
          <p:cNvSpPr/>
          <p:nvPr/>
        </p:nvSpPr>
        <p:spPr>
          <a:xfrm>
            <a:off x="7970293" y="2218426"/>
            <a:ext cx="409433" cy="409433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E9649530-16FE-4D88-AC03-C0C47D6AE95D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2405" t="72438" r="60680" b="11841"/>
          <a:stretch/>
        </p:blipFill>
        <p:spPr>
          <a:xfrm>
            <a:off x="8112614" y="2169747"/>
            <a:ext cx="464810" cy="43200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7438030" y="4858603"/>
            <a:ext cx="23883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647195" y="4833582"/>
            <a:ext cx="3962400" cy="1371600"/>
          </a:xfrm>
        </p:spPr>
        <p:txBody>
          <a:bodyPr>
            <a:normAutofit/>
          </a:bodyPr>
          <a:lstStyle/>
          <a:p>
            <a:pPr algn="l"/>
            <a:r>
              <a:rPr lang="zh-CN" altLang="en-US" sz="2800" b="1" dirty="0">
                <a:latin typeface="仿宋" pitchFamily="49" charset="-122"/>
                <a:ea typeface="仿宋" pitchFamily="49" charset="-122"/>
              </a:rPr>
              <a:t>巴   金</a:t>
            </a:r>
          </a:p>
          <a:p>
            <a:pPr algn="l"/>
            <a:r>
              <a:rPr lang="en-US" altLang="zh-CN" sz="2800" b="1" dirty="0">
                <a:latin typeface="仿宋" pitchFamily="49" charset="-122"/>
                <a:ea typeface="仿宋" pitchFamily="49" charset="-122"/>
              </a:rPr>
              <a:t>1980</a:t>
            </a:r>
            <a:r>
              <a:rPr lang="zh-CN" altLang="en-US" sz="2800" b="1" dirty="0">
                <a:latin typeface="仿宋" pitchFamily="49" charset="-122"/>
                <a:ea typeface="仿宋" pitchFamily="49" charset="-122"/>
              </a:rPr>
              <a:t>年</a:t>
            </a:r>
            <a:r>
              <a:rPr lang="en-US" altLang="zh-CN" sz="2800" b="1" dirty="0">
                <a:latin typeface="仿宋" pitchFamily="49" charset="-122"/>
                <a:ea typeface="仿宋" pitchFamily="49" charset="-122"/>
              </a:rPr>
              <a:t>1</a:t>
            </a:r>
            <a:r>
              <a:rPr lang="zh-CN" altLang="en-US" sz="2800" b="1" dirty="0">
                <a:latin typeface="仿宋" pitchFamily="49" charset="-122"/>
                <a:ea typeface="仿宋" pitchFamily="49" charset="-122"/>
              </a:rPr>
              <a:t>月</a:t>
            </a:r>
            <a:r>
              <a:rPr lang="en-US" altLang="zh-CN" sz="2800" b="1" dirty="0">
                <a:latin typeface="仿宋" pitchFamily="49" charset="-122"/>
                <a:ea typeface="仿宋" pitchFamily="49" charset="-122"/>
              </a:rPr>
              <a:t>4</a:t>
            </a:r>
            <a:r>
              <a:rPr lang="zh-CN" altLang="en-US" sz="2800" b="1" dirty="0">
                <a:latin typeface="仿宋" pitchFamily="49" charset="-122"/>
                <a:ea typeface="仿宋" pitchFamily="49" charset="-122"/>
              </a:rPr>
              <a:t>日</a:t>
            </a:r>
          </a:p>
        </p:txBody>
      </p:sp>
    </p:spTree>
    <p:extLst>
      <p:ext uri="{BB962C8B-B14F-4D97-AF65-F5344CB8AC3E}">
        <p14:creationId xmlns:p14="http://schemas.microsoft.com/office/powerpoint/2010/main" xmlns="" val="18335078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对角圆角矩形 8"/>
          <p:cNvSpPr/>
          <p:nvPr/>
        </p:nvSpPr>
        <p:spPr>
          <a:xfrm>
            <a:off x="1719618" y="2565779"/>
            <a:ext cx="9021170" cy="3316406"/>
          </a:xfrm>
          <a:prstGeom prst="round2Diag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0" y="2708275"/>
            <a:ext cx="12192000" cy="3168650"/>
          </a:xfrm>
          <a:noFill/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altLang="zh-CN" sz="3600" b="1" dirty="0">
                <a:latin typeface="楷体_GB2312" pitchFamily="49" charset="-122"/>
                <a:ea typeface="楷体_GB2312" pitchFamily="49" charset="-122"/>
              </a:rPr>
              <a:t>1</a:t>
            </a: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、认识文革给人身心造成的巨大伤害。</a:t>
            </a:r>
          </a:p>
          <a:p>
            <a:pPr>
              <a:lnSpc>
                <a:spcPct val="90000"/>
              </a:lnSpc>
            </a:pP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/>
            </a:r>
            <a:b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</a:br>
            <a:r>
              <a:rPr lang="zh-CN" altLang="en-US" sz="3600" b="1" dirty="0">
                <a:latin typeface="Times New Roman"/>
                <a:ea typeface="楷体_GB2312" pitchFamily="49" charset="-122"/>
              </a:rPr>
              <a:t> </a:t>
            </a:r>
            <a:r>
              <a:rPr lang="en-US" altLang="zh-CN" sz="3600" b="1" dirty="0">
                <a:latin typeface="楷体_GB2312" pitchFamily="49" charset="-122"/>
                <a:ea typeface="楷体_GB2312" pitchFamily="49" charset="-122"/>
              </a:rPr>
              <a:t>2</a:t>
            </a: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、正确评价作家放弃小狗包弟的行为。</a:t>
            </a:r>
          </a:p>
          <a:p>
            <a:pPr>
              <a:lnSpc>
                <a:spcPct val="90000"/>
              </a:lnSpc>
            </a:pP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/>
            </a:r>
            <a:b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</a:br>
            <a:r>
              <a:rPr lang="en-US" altLang="zh-CN" sz="3600" b="1" dirty="0">
                <a:latin typeface="楷体_GB2312" pitchFamily="49" charset="-122"/>
                <a:ea typeface="楷体_GB2312" pitchFamily="49" charset="-122"/>
              </a:rPr>
              <a:t>3</a:t>
            </a: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、领悟作者深刻的思想和真挚的感情。 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2661313" y="467686"/>
            <a:ext cx="6277971" cy="1740492"/>
            <a:chOff x="2661313" y="467686"/>
            <a:chExt cx="6277971" cy="1740492"/>
          </a:xfrm>
        </p:grpSpPr>
        <p:pic>
          <p:nvPicPr>
            <p:cNvPr id="5" name="图片 4">
              <a:extLst>
                <a:ext uri="{FF2B5EF4-FFF2-40B4-BE49-F238E27FC236}">
                  <a16:creationId xmlns:a16="http://schemas.microsoft.com/office/drawing/2014/main" xmlns="" id="{F92FE2C9-7AEF-42D0-B822-276A19E9A5A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260006" y="467686"/>
              <a:ext cx="5405540" cy="468000"/>
            </a:xfrm>
            <a:prstGeom prst="rect">
              <a:avLst/>
            </a:prstGeom>
          </p:spPr>
        </p:pic>
        <p:pic>
          <p:nvPicPr>
            <p:cNvPr id="6" name="图片 5">
              <a:extLst>
                <a:ext uri="{FF2B5EF4-FFF2-40B4-BE49-F238E27FC236}">
                  <a16:creationId xmlns:a16="http://schemas.microsoft.com/office/drawing/2014/main" xmlns="" id="{8EBF909B-0D9F-4640-9837-541208A3D63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219063" y="1740178"/>
              <a:ext cx="5405540" cy="468000"/>
            </a:xfrm>
            <a:prstGeom prst="rect">
              <a:avLst/>
            </a:prstGeom>
          </p:spPr>
        </p:pic>
        <p:sp>
          <p:nvSpPr>
            <p:cNvPr id="7" name="TextBox 6"/>
            <p:cNvSpPr txBox="1"/>
            <p:nvPr/>
          </p:nvSpPr>
          <p:spPr>
            <a:xfrm>
              <a:off x="2661313" y="968992"/>
              <a:ext cx="6277971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800" b="1" dirty="0" smtClean="0">
                  <a:latin typeface="楷体" pitchFamily="49" charset="-122"/>
                  <a:ea typeface="楷体" pitchFamily="49" charset="-122"/>
                </a:rPr>
                <a:t>学习目标</a:t>
              </a:r>
              <a:r>
                <a:rPr lang="zh-CN" altLang="en-US" sz="4800" dirty="0" smtClean="0">
                  <a:latin typeface="楷体" pitchFamily="49" charset="-122"/>
                  <a:ea typeface="楷体" pitchFamily="49" charset="-122"/>
                </a:rPr>
                <a:t> </a:t>
              </a:r>
              <a:endParaRPr lang="zh-CN" altLang="en-US" sz="4800" dirty="0">
                <a:latin typeface="楷体" pitchFamily="49" charset="-122"/>
                <a:ea typeface="楷体" pitchFamily="49" charset="-122"/>
              </a:endParaRPr>
            </a:p>
          </p:txBody>
        </p:sp>
        <p:pic>
          <p:nvPicPr>
            <p:cNvPr id="8" name="图片 7">
              <a:extLst>
                <a:ext uri="{FF2B5EF4-FFF2-40B4-BE49-F238E27FC236}">
                  <a16:creationId xmlns:a16="http://schemas.microsoft.com/office/drawing/2014/main" xmlns="" id="{E9649530-16FE-4D88-AC03-C0C47D6AE95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22405" t="72438" r="60680" b="11841"/>
            <a:stretch/>
          </p:blipFill>
          <p:spPr>
            <a:xfrm>
              <a:off x="5322174" y="1296538"/>
              <a:ext cx="170855" cy="158795"/>
            </a:xfrm>
            <a:prstGeom prst="rect">
              <a:avLst/>
            </a:prstGeom>
          </p:spPr>
        </p:pic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2661313" y="467686"/>
            <a:ext cx="6277971" cy="1740492"/>
            <a:chOff x="2661313" y="467686"/>
            <a:chExt cx="6277971" cy="1740492"/>
          </a:xfrm>
        </p:grpSpPr>
        <p:pic>
          <p:nvPicPr>
            <p:cNvPr id="4" name="图片 3">
              <a:extLst>
                <a:ext uri="{FF2B5EF4-FFF2-40B4-BE49-F238E27FC236}">
                  <a16:creationId xmlns:a16="http://schemas.microsoft.com/office/drawing/2014/main" xmlns="" id="{F92FE2C9-7AEF-42D0-B822-276A19E9A5A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260006" y="467686"/>
              <a:ext cx="5405540" cy="468000"/>
            </a:xfrm>
            <a:prstGeom prst="rect">
              <a:avLst/>
            </a:prstGeom>
          </p:spPr>
        </p:pic>
        <p:pic>
          <p:nvPicPr>
            <p:cNvPr id="6" name="图片 5">
              <a:extLst>
                <a:ext uri="{FF2B5EF4-FFF2-40B4-BE49-F238E27FC236}">
                  <a16:creationId xmlns:a16="http://schemas.microsoft.com/office/drawing/2014/main" xmlns="" id="{8EBF909B-0D9F-4640-9837-541208A3D63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219063" y="1740178"/>
              <a:ext cx="5405540" cy="468000"/>
            </a:xfrm>
            <a:prstGeom prst="rect">
              <a:avLst/>
            </a:prstGeom>
          </p:spPr>
        </p:pic>
        <p:sp>
          <p:nvSpPr>
            <p:cNvPr id="8" name="TextBox 7"/>
            <p:cNvSpPr txBox="1"/>
            <p:nvPr/>
          </p:nvSpPr>
          <p:spPr>
            <a:xfrm>
              <a:off x="2661313" y="1050878"/>
              <a:ext cx="6277971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400" b="1" dirty="0" smtClean="0">
                  <a:latin typeface="楷体" pitchFamily="49" charset="-122"/>
                  <a:ea typeface="楷体" pitchFamily="49" charset="-122"/>
                </a:rPr>
                <a:t>初读课文感知形象</a:t>
              </a:r>
              <a:r>
                <a:rPr lang="zh-CN" altLang="en-US" sz="4400" dirty="0" smtClean="0">
                  <a:latin typeface="楷体" pitchFamily="49" charset="-122"/>
                  <a:ea typeface="楷体" pitchFamily="49" charset="-122"/>
                </a:rPr>
                <a:t> </a:t>
              </a:r>
              <a:endParaRPr lang="zh-CN" altLang="en-US" sz="4400" dirty="0">
                <a:latin typeface="楷体" pitchFamily="49" charset="-122"/>
                <a:ea typeface="楷体" pitchFamily="49" charset="-122"/>
              </a:endParaRPr>
            </a:p>
          </p:txBody>
        </p:sp>
        <p:pic>
          <p:nvPicPr>
            <p:cNvPr id="9" name="图片 8">
              <a:extLst>
                <a:ext uri="{FF2B5EF4-FFF2-40B4-BE49-F238E27FC236}">
                  <a16:creationId xmlns:a16="http://schemas.microsoft.com/office/drawing/2014/main" xmlns="" id="{E9649530-16FE-4D88-AC03-C0C47D6AE95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22405" t="72438" r="60680" b="11841"/>
            <a:stretch/>
          </p:blipFill>
          <p:spPr>
            <a:xfrm>
              <a:off x="3725386" y="1160060"/>
              <a:ext cx="170855" cy="158795"/>
            </a:xfrm>
            <a:prstGeom prst="rect">
              <a:avLst/>
            </a:prstGeom>
          </p:spPr>
        </p:pic>
      </p:grpSp>
      <p:pic>
        <p:nvPicPr>
          <p:cNvPr id="10" name="图片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40977"/>
            <a:ext cx="2038283" cy="2317023"/>
          </a:xfrm>
          <a:prstGeom prst="rect">
            <a:avLst/>
          </a:prstGeom>
        </p:spPr>
      </p:pic>
      <p:sp>
        <p:nvSpPr>
          <p:cNvPr id="13" name="Rectangle 3"/>
          <p:cNvSpPr txBox="1">
            <a:spLocks noChangeArrowheads="1"/>
          </p:cNvSpPr>
          <p:nvPr/>
        </p:nvSpPr>
        <p:spPr bwMode="auto">
          <a:xfrm>
            <a:off x="1378424" y="3283211"/>
            <a:ext cx="9164471" cy="39211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rmAutofit/>
          </a:bodyPr>
          <a:lstStyle/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zh-CN" altLang="en-US" sz="4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</a:rPr>
              <a:t>     在文本中，巴金先生写了几只狗？他们的形象特点是怎样的？他们的命运又是怎样的？画出文中的相应语句。</a:t>
            </a:r>
          </a:p>
        </p:txBody>
      </p:sp>
    </p:spTree>
    <p:extLst>
      <p:ext uri="{BB962C8B-B14F-4D97-AF65-F5344CB8AC3E}">
        <p14:creationId xmlns:p14="http://schemas.microsoft.com/office/powerpoint/2010/main" xmlns="" val="248009723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 advClick="0" advTm="2000">
        <p15:prstTrans prst="peelOff"/>
      </p:transition>
    </mc:Choice>
    <mc:Fallback>
      <p:transition spd="slow" advClick="0" advTm="2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0" y="2687780"/>
            <a:ext cx="12192000" cy="5329237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90000"/>
              </a:lnSpc>
            </a:pPr>
            <a:r>
              <a:rPr lang="zh-CN" altLang="en-US" sz="2800" b="1" dirty="0" smtClean="0"/>
              <a:t>包弟很聪明，“它在院子里和草地上的时候多些，有时我们在客厅里接待客人或者同老朋友聊天，它会进来作几个揖，讨糖果吃，引起客人发笑。”</a:t>
            </a:r>
          </a:p>
          <a:p>
            <a:pPr>
              <a:lnSpc>
                <a:spcPct val="90000"/>
              </a:lnSpc>
            </a:pPr>
            <a:r>
              <a:rPr lang="zh-CN" altLang="en-US" sz="2800" b="1" dirty="0" smtClean="0"/>
              <a:t>包弟可爱，这可以从以下句子中看出：“它看见我们回来，特别是看到萧珊，不住地摇头摆尾，那种高兴、亲热的样子，现在想起来我还很感动。”</a:t>
            </a:r>
          </a:p>
          <a:p>
            <a:pPr>
              <a:lnSpc>
                <a:spcPct val="90000"/>
              </a:lnSpc>
            </a:pPr>
            <a:r>
              <a:rPr lang="zh-CN" altLang="en-US" sz="2800" b="1" dirty="0" smtClean="0"/>
              <a:t>包弟忠诚，“我们在广州的时候，睡房门紧闭，包弟每天清早守在房门口等候我们出来。它天天这样，从不厌倦。”</a:t>
            </a:r>
          </a:p>
          <a:p>
            <a:pPr>
              <a:lnSpc>
                <a:spcPct val="90000"/>
              </a:lnSpc>
            </a:pPr>
            <a:r>
              <a:rPr lang="zh-CN" altLang="en-US" sz="2800" b="1" dirty="0" smtClean="0"/>
              <a:t>包弟讨人喜欢，一个日本朋友在见了包弟两年之后问作者“您的小狗怎么样？”从侧面烘托出包弟很讨人喜欢。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35739"/>
            <a:ext cx="2038283" cy="231702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18775" y="0"/>
            <a:ext cx="2373225" cy="3598800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2661313" y="467686"/>
            <a:ext cx="6277971" cy="1740492"/>
            <a:chOff x="2661313" y="467686"/>
            <a:chExt cx="6277971" cy="1740492"/>
          </a:xfrm>
        </p:grpSpPr>
        <p:pic>
          <p:nvPicPr>
            <p:cNvPr id="6" name="图片 5">
              <a:extLst>
                <a:ext uri="{FF2B5EF4-FFF2-40B4-BE49-F238E27FC236}">
                  <a16:creationId xmlns:a16="http://schemas.microsoft.com/office/drawing/2014/main" xmlns="" id="{F92FE2C9-7AEF-42D0-B822-276A19E9A5A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260006" y="467686"/>
              <a:ext cx="5405540" cy="468000"/>
            </a:xfrm>
            <a:prstGeom prst="rect">
              <a:avLst/>
            </a:prstGeom>
          </p:spPr>
        </p:pic>
        <p:pic>
          <p:nvPicPr>
            <p:cNvPr id="7" name="图片 6">
              <a:extLst>
                <a:ext uri="{FF2B5EF4-FFF2-40B4-BE49-F238E27FC236}">
                  <a16:creationId xmlns:a16="http://schemas.microsoft.com/office/drawing/2014/main" xmlns="" id="{8EBF909B-0D9F-4640-9837-541208A3D63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219063" y="1740178"/>
              <a:ext cx="5405540" cy="468000"/>
            </a:xfrm>
            <a:prstGeom prst="rect">
              <a:avLst/>
            </a:prstGeom>
          </p:spPr>
        </p:pic>
        <p:sp>
          <p:nvSpPr>
            <p:cNvPr id="8" name="TextBox 7"/>
            <p:cNvSpPr txBox="1"/>
            <p:nvPr/>
          </p:nvSpPr>
          <p:spPr>
            <a:xfrm>
              <a:off x="2661313" y="1050878"/>
              <a:ext cx="6277971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400" b="1" dirty="0" smtClean="0">
                  <a:latin typeface="楷体" pitchFamily="49" charset="-122"/>
                  <a:ea typeface="楷体" pitchFamily="49" charset="-122"/>
                </a:rPr>
                <a:t>初读课文感知形象</a:t>
              </a:r>
              <a:r>
                <a:rPr lang="zh-CN" altLang="en-US" sz="4400" dirty="0" smtClean="0">
                  <a:latin typeface="楷体" pitchFamily="49" charset="-122"/>
                  <a:ea typeface="楷体" pitchFamily="49" charset="-122"/>
                </a:rPr>
                <a:t> </a:t>
              </a:r>
              <a:endParaRPr lang="zh-CN" altLang="en-US" sz="4400" dirty="0">
                <a:latin typeface="楷体" pitchFamily="49" charset="-122"/>
                <a:ea typeface="楷体" pitchFamily="49" charset="-122"/>
              </a:endParaRPr>
            </a:p>
          </p:txBody>
        </p:sp>
        <p:pic>
          <p:nvPicPr>
            <p:cNvPr id="9" name="图片 8">
              <a:extLst>
                <a:ext uri="{FF2B5EF4-FFF2-40B4-BE49-F238E27FC236}">
                  <a16:creationId xmlns:a16="http://schemas.microsoft.com/office/drawing/2014/main" xmlns="" id="{E9649530-16FE-4D88-AC03-C0C47D6AE95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22405" t="72438" r="60680" b="11841"/>
            <a:stretch/>
          </p:blipFill>
          <p:spPr>
            <a:xfrm>
              <a:off x="3725386" y="1160060"/>
              <a:ext cx="170855" cy="158795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555009" y="2658612"/>
            <a:ext cx="10972800" cy="3849688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buFont typeface="Arial" charset="0"/>
              <a:buNone/>
            </a:pPr>
            <a:r>
              <a:rPr lang="en-US" altLang="zh-CN" dirty="0" smtClean="0"/>
              <a:t>1.</a:t>
            </a:r>
            <a:r>
              <a:rPr lang="zh-CN" altLang="en-US" b="1" dirty="0" smtClean="0"/>
              <a:t>是谁把包弟送到解剖桌上的？为什么？回答这些问题，要细读文本中的哪些段落？ </a:t>
            </a:r>
          </a:p>
        </p:txBody>
      </p:sp>
      <p:sp>
        <p:nvSpPr>
          <p:cNvPr id="39940" name="Text Box 4"/>
          <p:cNvSpPr txBox="1">
            <a:spLocks noChangeArrowheads="1"/>
          </p:cNvSpPr>
          <p:nvPr/>
        </p:nvSpPr>
        <p:spPr bwMode="auto">
          <a:xfrm>
            <a:off x="2446867" y="3633789"/>
            <a:ext cx="3456517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/>
              <a:t>7</a:t>
            </a:r>
            <a:r>
              <a:rPr lang="zh-CN" altLang="en-US" sz="3200" b="1"/>
              <a:t>、</a:t>
            </a:r>
            <a:r>
              <a:rPr lang="en-US" altLang="zh-CN" sz="3200" b="1"/>
              <a:t>8</a:t>
            </a:r>
            <a:r>
              <a:rPr lang="zh-CN" altLang="en-US" sz="3200" b="1"/>
              <a:t>、</a:t>
            </a:r>
            <a:r>
              <a:rPr lang="en-US" altLang="zh-CN" sz="3200" b="1"/>
              <a:t>9</a:t>
            </a:r>
          </a:p>
        </p:txBody>
      </p:sp>
      <p:grpSp>
        <p:nvGrpSpPr>
          <p:cNvPr id="5" name="组合 4"/>
          <p:cNvGrpSpPr/>
          <p:nvPr/>
        </p:nvGrpSpPr>
        <p:grpSpPr>
          <a:xfrm>
            <a:off x="2661313" y="467686"/>
            <a:ext cx="6277971" cy="1740492"/>
            <a:chOff x="2661313" y="467686"/>
            <a:chExt cx="6277971" cy="1740492"/>
          </a:xfrm>
        </p:grpSpPr>
        <p:pic>
          <p:nvPicPr>
            <p:cNvPr id="6" name="图片 5">
              <a:extLst>
                <a:ext uri="{FF2B5EF4-FFF2-40B4-BE49-F238E27FC236}">
                  <a16:creationId xmlns:a16="http://schemas.microsoft.com/office/drawing/2014/main" xmlns="" id="{F92FE2C9-7AEF-42D0-B822-276A19E9A5A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260006" y="467686"/>
              <a:ext cx="5405540" cy="468000"/>
            </a:xfrm>
            <a:prstGeom prst="rect">
              <a:avLst/>
            </a:prstGeom>
          </p:spPr>
        </p:pic>
        <p:pic>
          <p:nvPicPr>
            <p:cNvPr id="7" name="图片 6">
              <a:extLst>
                <a:ext uri="{FF2B5EF4-FFF2-40B4-BE49-F238E27FC236}">
                  <a16:creationId xmlns:a16="http://schemas.microsoft.com/office/drawing/2014/main" xmlns="" id="{8EBF909B-0D9F-4640-9837-541208A3D63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219063" y="1740178"/>
              <a:ext cx="5405540" cy="468000"/>
            </a:xfrm>
            <a:prstGeom prst="rect">
              <a:avLst/>
            </a:prstGeom>
          </p:spPr>
        </p:pic>
        <p:sp>
          <p:nvSpPr>
            <p:cNvPr id="8" name="TextBox 7"/>
            <p:cNvSpPr txBox="1"/>
            <p:nvPr/>
          </p:nvSpPr>
          <p:spPr>
            <a:xfrm>
              <a:off x="2661313" y="1050878"/>
              <a:ext cx="6277971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400" b="1" dirty="0" smtClean="0">
                  <a:latin typeface="楷体" pitchFamily="49" charset="-122"/>
                  <a:ea typeface="楷体" pitchFamily="49" charset="-122"/>
                </a:rPr>
                <a:t>品读文段 体味情感</a:t>
              </a:r>
              <a:r>
                <a:rPr lang="zh-CN" altLang="en-US" sz="4400" dirty="0" smtClean="0">
                  <a:latin typeface="楷体" pitchFamily="49" charset="-122"/>
                  <a:ea typeface="楷体" pitchFamily="49" charset="-122"/>
                </a:rPr>
                <a:t> </a:t>
              </a:r>
              <a:endParaRPr lang="zh-CN" altLang="en-US" sz="4400" dirty="0">
                <a:latin typeface="楷体" pitchFamily="49" charset="-122"/>
                <a:ea typeface="楷体" pitchFamily="49" charset="-122"/>
              </a:endParaRPr>
            </a:p>
          </p:txBody>
        </p:sp>
        <p:pic>
          <p:nvPicPr>
            <p:cNvPr id="9" name="图片 8">
              <a:extLst>
                <a:ext uri="{FF2B5EF4-FFF2-40B4-BE49-F238E27FC236}">
                  <a16:creationId xmlns:a16="http://schemas.microsoft.com/office/drawing/2014/main" xmlns="" id="{E9649530-16FE-4D88-AC03-C0C47D6AE95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22405" t="72438" r="60680" b="11841"/>
            <a:stretch/>
          </p:blipFill>
          <p:spPr>
            <a:xfrm>
              <a:off x="4694377" y="1201003"/>
              <a:ext cx="170855" cy="158795"/>
            </a:xfrm>
            <a:prstGeom prst="rect">
              <a:avLst/>
            </a:prstGeom>
          </p:spPr>
        </p:pic>
      </p:grpSp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CA9CA20F-5EF0-441E-9DD4-D0F1B04F647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451572" y="1"/>
            <a:ext cx="2740427" cy="3875963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xmlns="" id="{7F4E7EB3-A961-43ED-823B-673C8F95CB5E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963" b="5663"/>
          <a:stretch/>
        </p:blipFill>
        <p:spPr>
          <a:xfrm>
            <a:off x="-177420" y="3866442"/>
            <a:ext cx="3057097" cy="30061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99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99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828800" y="2922115"/>
            <a:ext cx="8720919" cy="4568825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buFont typeface="Arial" charset="0"/>
              <a:buNone/>
            </a:pPr>
            <a:r>
              <a:rPr lang="zh-CN" altLang="en-US" b="1" dirty="0" smtClean="0"/>
              <a:t>            写作本文时，巴金</a:t>
            </a:r>
            <a:r>
              <a:rPr lang="en-US" altLang="zh-CN" b="1" dirty="0" smtClean="0"/>
              <a:t>76</a:t>
            </a:r>
            <a:r>
              <a:rPr lang="zh-CN" altLang="en-US" b="1" dirty="0" smtClean="0"/>
              <a:t>岁。他是一位老人，他是一个智慧的老者，他在思索，他的灵魂在反思。</a:t>
            </a:r>
            <a:r>
              <a:rPr lang="en-US" altLang="zh-CN" b="1" dirty="0" smtClean="0"/>
              <a:t>76</a:t>
            </a:r>
            <a:r>
              <a:rPr lang="zh-CN" altLang="en-US" b="1" dirty="0" smtClean="0"/>
              <a:t>年的人生风雨一个字一个字从他的齿缝中挤出来，那绝不是一种轻松的感觉。他尤其是在解剖自己曾经有的可耻与自私。德高望重的巴老能写出这些首先表达出的是悔恨。</a:t>
            </a:r>
            <a:r>
              <a:rPr lang="zh-CN" altLang="en-US" dirty="0" smtClean="0"/>
              <a:t> 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1B2C0CCC-445B-4461-A439-B2558A15CCDD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7881" r="26825"/>
          <a:stretch/>
        </p:blipFill>
        <p:spPr>
          <a:xfrm flipV="1">
            <a:off x="9997079" y="3792079"/>
            <a:ext cx="2194922" cy="3065921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C99FF3D7-F7E0-46E1-B878-25412FA00E5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2945" y="0"/>
            <a:ext cx="2426356" cy="302003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文本框 19457"/>
          <p:cNvSpPr txBox="1">
            <a:spLocks noChangeArrowheads="1"/>
          </p:cNvSpPr>
          <p:nvPr/>
        </p:nvSpPr>
        <p:spPr bwMode="auto">
          <a:xfrm>
            <a:off x="243418" y="2924176"/>
            <a:ext cx="11660716" cy="29238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 dirty="0">
                <a:latin typeface="楷体_GB2312" pitchFamily="49" charset="-122"/>
                <a:ea typeface="楷体_GB2312" pitchFamily="49" charset="-122"/>
              </a:rPr>
              <a:t>文革:</a:t>
            </a:r>
            <a:endParaRPr lang="en-US" altLang="zh-CN" sz="3600" dirty="0"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3600" dirty="0">
                <a:latin typeface="楷体_GB2312" pitchFamily="49" charset="-122"/>
                <a:ea typeface="楷体_GB2312" pitchFamily="49" charset="-122"/>
              </a:rPr>
              <a:t>是一个视人命如草芥的年代，</a:t>
            </a:r>
          </a:p>
          <a:p>
            <a:r>
              <a:rPr lang="zh-CN" altLang="en-US" sz="3600" dirty="0">
                <a:latin typeface="楷体_GB2312" pitchFamily="49" charset="-122"/>
                <a:ea typeface="楷体_GB2312" pitchFamily="49" charset="-122"/>
              </a:rPr>
              <a:t>是一个是非颠倒、善恶不分的年代，</a:t>
            </a:r>
          </a:p>
          <a:p>
            <a:r>
              <a:rPr lang="zh-CN" altLang="en-US" sz="3600" dirty="0">
                <a:latin typeface="楷体_GB2312" pitchFamily="49" charset="-122"/>
                <a:ea typeface="楷体_GB2312" pitchFamily="49" charset="-122"/>
              </a:rPr>
              <a:t>是一个“欲悲闻鬼叫，我哭豺狼笑”的年代，</a:t>
            </a:r>
          </a:p>
          <a:p>
            <a:pPr algn="ctr"/>
            <a:r>
              <a:rPr lang="zh-CN" altLang="en-US" sz="4000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文革，是所有中国人的浩劫。</a:t>
            </a:r>
          </a:p>
        </p:txBody>
      </p:sp>
      <p:sp>
        <p:nvSpPr>
          <p:cNvPr id="2" name="文本框 19458"/>
          <p:cNvSpPr txBox="1">
            <a:spLocks noChangeArrowheads="1"/>
          </p:cNvSpPr>
          <p:nvPr/>
        </p:nvSpPr>
        <p:spPr bwMode="auto">
          <a:xfrm>
            <a:off x="8469063" y="6308726"/>
            <a:ext cx="226215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1800">
                <a:latin typeface="Verdana" pitchFamily="34" charset="0"/>
                <a:ea typeface="楷体_GB2312" pitchFamily="49" charset="-122"/>
              </a:rPr>
              <a:t>走进一个特殊的年代</a:t>
            </a:r>
          </a:p>
        </p:txBody>
      </p:sp>
      <p:sp>
        <p:nvSpPr>
          <p:cNvPr id="19459" name="文本框 19459"/>
          <p:cNvSpPr txBox="1">
            <a:spLocks noChangeArrowheads="1"/>
          </p:cNvSpPr>
          <p:nvPr/>
        </p:nvSpPr>
        <p:spPr bwMode="auto">
          <a:xfrm>
            <a:off x="912284" y="333375"/>
            <a:ext cx="614468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4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了解背景：“文革”那些事</a:t>
            </a:r>
          </a:p>
        </p:txBody>
      </p:sp>
      <p:sp>
        <p:nvSpPr>
          <p:cNvPr id="19460" name="文本框 19460"/>
          <p:cNvSpPr txBox="1">
            <a:spLocks noChangeArrowheads="1"/>
          </p:cNvSpPr>
          <p:nvPr/>
        </p:nvSpPr>
        <p:spPr bwMode="auto">
          <a:xfrm>
            <a:off x="334434" y="981075"/>
            <a:ext cx="11425767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dirty="0">
                <a:latin typeface="Verdana" pitchFamily="34" charset="0"/>
                <a:ea typeface="楷体_GB2312" pitchFamily="49" charset="-122"/>
              </a:rPr>
              <a:t>叶剑英元帅沉痛地说：“‘文化大革命’死了两千万人，整了一亿人，浪费了八千亿人民币。</a:t>
            </a:r>
            <a:r>
              <a:rPr lang="zh-CN" altLang="en-US" sz="3600" dirty="0">
                <a:latin typeface="Verdana" pitchFamily="34" charset="0"/>
                <a:ea typeface="楷体_GB2312" pitchFamily="49" charset="-122"/>
                <a:sym typeface="Arial" pitchFamily="34" charset="0"/>
              </a:rPr>
              <a:t>”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4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4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94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94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945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945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945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945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945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945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8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buFont typeface="Arial" charset="0"/>
              <a:buNone/>
            </a:pPr>
            <a:r>
              <a:rPr lang="en-US" altLang="zh-CN" sz="3600" b="1" smtClean="0"/>
              <a:t>          </a:t>
            </a:r>
            <a:r>
              <a:rPr lang="en-US" altLang="zh-CN" b="1" smtClean="0">
                <a:ea typeface="楷体" pitchFamily="49" charset="-122"/>
              </a:rPr>
              <a:t>《</a:t>
            </a:r>
            <a:r>
              <a:rPr lang="zh-CN" altLang="en-US" b="1" smtClean="0">
                <a:ea typeface="楷体" pitchFamily="49" charset="-122"/>
              </a:rPr>
              <a:t>随想录</a:t>
            </a:r>
            <a:r>
              <a:rPr lang="en-US" altLang="zh-CN" b="1" smtClean="0">
                <a:ea typeface="楷体" pitchFamily="49" charset="-122"/>
              </a:rPr>
              <a:t>》</a:t>
            </a:r>
            <a:r>
              <a:rPr lang="zh-CN" altLang="en-US" b="1" smtClean="0">
                <a:ea typeface="楷体" pitchFamily="49" charset="-122"/>
              </a:rPr>
              <a:t>的独特之处，</a:t>
            </a:r>
            <a:r>
              <a:rPr lang="en-US" altLang="zh-CN" b="1" smtClean="0">
                <a:ea typeface="楷体" pitchFamily="49" charset="-122"/>
              </a:rPr>
              <a:t>《</a:t>
            </a:r>
            <a:r>
              <a:rPr lang="zh-CN" altLang="en-US" b="1" smtClean="0">
                <a:ea typeface="楷体" pitchFamily="49" charset="-122"/>
              </a:rPr>
              <a:t>随想录</a:t>
            </a:r>
            <a:r>
              <a:rPr lang="en-US" altLang="zh-CN" b="1" smtClean="0">
                <a:ea typeface="楷体" pitchFamily="49" charset="-122"/>
              </a:rPr>
              <a:t>》</a:t>
            </a:r>
            <a:r>
              <a:rPr lang="zh-CN" altLang="en-US" b="1" smtClean="0">
                <a:ea typeface="楷体" pitchFamily="49" charset="-122"/>
              </a:rPr>
              <a:t>的价值，主要在于它是一个受害者的严肃反思，一个正直心灵的痛苦自审，一个最无责任者对自己责任的拷问。</a:t>
            </a:r>
          </a:p>
          <a:p>
            <a:pPr>
              <a:buFont typeface="Arial" charset="0"/>
              <a:buNone/>
            </a:pPr>
            <a:r>
              <a:rPr lang="zh-CN" altLang="en-US" sz="3600" b="1" smtClean="0"/>
              <a:t>                                  </a:t>
            </a:r>
            <a:r>
              <a:rPr lang="en-US" altLang="zh-CN" sz="3600" b="1" smtClean="0"/>
              <a:t>——</a:t>
            </a:r>
            <a:r>
              <a:rPr lang="zh-CN" altLang="en-US" sz="3600" b="1" smtClean="0"/>
              <a:t>李存光</a:t>
            </a:r>
            <a:r>
              <a:rPr lang="en-US" altLang="zh-CN" sz="3600" b="1" smtClean="0"/>
              <a:t>《</a:t>
            </a:r>
            <a:r>
              <a:rPr lang="zh-CN" altLang="en-US" sz="3600" b="1" smtClean="0"/>
              <a:t>巴金传</a:t>
            </a:r>
            <a:r>
              <a:rPr lang="en-US" altLang="zh-CN" sz="3600" b="1" smtClean="0"/>
              <a:t>》</a:t>
            </a:r>
            <a:endParaRPr lang="zh-CN" altLang="en-US" sz="3600" b="1" smtClean="0"/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9F5D20E3-50D3-4914-AE6C-ADF74FF9B2D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10268140" y="0"/>
            <a:ext cx="1923860" cy="3589361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9692FAFB-13AB-4FFD-B063-C26664545F3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55809"/>
          <a:stretch/>
        </p:blipFill>
        <p:spPr>
          <a:xfrm>
            <a:off x="862307" y="4835058"/>
            <a:ext cx="1923860" cy="158616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1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299</TotalTime>
  <Words>807</Words>
  <Application>Microsoft Office PowerPoint</Application>
  <PresentationFormat>自定义</PresentationFormat>
  <Paragraphs>39</Paragraphs>
  <Slides>12</Slides>
  <Notes>3</Notes>
  <HiddenSlides>0</HiddenSlides>
  <MMClips>1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3" baseType="lpstr">
      <vt:lpstr>Office 主题​​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</dc:title>
  <dc:creator>cqzbj0102</dc:creator>
  <cp:lastModifiedBy>Administrator</cp:lastModifiedBy>
  <cp:revision>159</cp:revision>
  <dcterms:created xsi:type="dcterms:W3CDTF">2017-09-07T07:57:33Z</dcterms:created>
  <dcterms:modified xsi:type="dcterms:W3CDTF">2017-11-16T10:53:20Z</dcterms:modified>
</cp:coreProperties>
</file>