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1" r:id="rId2"/>
    <p:sldId id="289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287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-86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Relationship Id="rId35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91BE4A-5FE7-4587-9E6C-4D57D6E5292A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97DA23-9D61-4044-B083-2C1545A52F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411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7DA23-9D61-4044-B083-2C1545A52F7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6254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9491B12-F653-4BA5-BE00-D6E4177C4F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F18D0890-684D-4600-BCA6-7E97AC82B7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BDCE73A-412E-43EF-B751-EACE533D2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EDC-0120-4661-85FB-58F890E2220F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9B8D546-7455-4379-B854-CA063AB10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1F9AA2C-8E04-4622-9C68-C88BB5937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7B9C-D61D-4B75-A387-FBD877D114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4048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7327C87-1276-43F6-A24B-989479B25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B0BFBB8-6C16-4B5E-AF39-727AF9494A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B78B82-78D6-4FBD-941A-FA18FDB35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EDC-0120-4661-85FB-58F890E2220F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62DD9E8-0D10-4C46-B98C-F52850532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CA96C1-C851-47E8-ACA5-84D07965F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7B9C-D61D-4B75-A387-FBD877D114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4849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FEC9DCC-8BBF-488D-913D-7991A360A1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EF1A09E-77B9-4AA7-A3C9-B491CD68D0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1594283-2A87-4808-B92B-B16EA7DF6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EDC-0120-4661-85FB-58F890E2220F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36B01A7-0351-4E10-A562-238DE3303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D02A97B-23AB-441D-AD35-D2E0A4623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7B9C-D61D-4B75-A387-FBD877D114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228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1664EAA-B58E-4AFE-A409-45BE9351D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E984A5A-86FB-417A-86C2-FE27CDCE20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43BEDE-D936-4EF3-914C-9DACDCE5D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EDC-0120-4661-85FB-58F890E2220F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89F4924-CCFA-4F92-A380-E26407580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BF6716E-4948-4FAA-938C-9F676BA79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7B9C-D61D-4B75-A387-FBD877D114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9555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48E957D-D8E9-4F43-B68C-8D78F7C66A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01C8F94-3852-4E29-91BB-401957F92A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40C480A-8A67-4B7B-9406-34F2BE36F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EDC-0120-4661-85FB-58F890E2220F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7B77A55-9380-4931-8A7F-F4206C357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500BF73-6F85-4B52-917C-4F1D36ECE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7B9C-D61D-4B75-A387-FBD877D114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275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2E5B4D6-0CEF-40D4-AF6B-E33F095C3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43A344E-9970-4BBF-A064-3DBA43B661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F504EBE-44B8-493D-9354-3EA404BCB5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0854A2A-A83A-4441-BC60-574A5B32C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EDC-0120-4661-85FB-58F890E2220F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5FA7E98-287D-4320-981C-25956E3F5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1D52A1A-1CCA-46AE-8676-E249ABD10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7B9C-D61D-4B75-A387-FBD877D114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2421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2012F38-1350-4441-9DEA-36C4B3433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C126E95-F27B-41D3-AD42-4206C6FE22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514245B-C485-4246-A9F3-F3EE671F1C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07C63723-1547-4B16-9C9D-E52C3681F7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C3AA9DA0-B9D2-43D0-9A42-93648992F3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086E8AAB-0B18-4119-8336-B0B1CC6559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EDC-0120-4661-85FB-58F890E2220F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4A9806FF-0CDF-4B63-B54B-EA39CE903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1C65E37-BAA1-4301-9238-96084EF86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7B9C-D61D-4B75-A387-FBD877D114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0408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0508A2D-EF28-41F0-8429-1C0921AA2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467B5B-7F02-4A8F-8C80-AE759E954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EDC-0120-4661-85FB-58F890E2220F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3A891F17-7CC5-44ED-BE2D-9CD8D51F3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6B37F5E-ECC2-4183-AFDD-376A9F725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7B9C-D61D-4B75-A387-FBD877D114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982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1B883070-2225-46E2-9D24-5E66AB17B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EDC-0120-4661-85FB-58F890E2220F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F037CF6-0930-4686-8AAE-103806C58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63C5EC9-5EAC-4FBA-A487-75557C104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7B9C-D61D-4B75-A387-FBD877D114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79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8A57321-A672-4916-8D0D-77698B2D6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2814F63-6F3B-4AAE-A645-1E508270B1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70A8CCF-1F83-4798-9139-753501E6FD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299C599-5193-43DA-AFA8-0F4730399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EDC-0120-4661-85FB-58F890E2220F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A6DA79B-8E49-4CB5-B752-9D73B90D6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3165E8B-A137-469D-B946-B2B1AE7A3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7B9C-D61D-4B75-A387-FBD877D114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3319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2440A73-C7A0-4D3B-81FE-1DA4F38F3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DE6D939-1EAC-41AF-933D-699235959F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B9D54B5-3C1F-429B-8C79-9B3F883A20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99CB4DC-50CF-4969-8B95-7F94E7625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EDC-0120-4661-85FB-58F890E2220F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989AF24-261F-402B-843C-747A5CC3C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AAE3A47-5B8C-4A3E-852F-CD156D251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7B9C-D61D-4B75-A387-FBD877D114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6419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8A681E6E-061C-4F02-80E9-0EF3BE6AF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D50D51B-42EF-4F74-B61A-63863C4DB8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8CEE775-9991-48A5-9E97-3B8B72AE17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E6EDC-0120-4661-85FB-58F890E2220F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E5E67E-A6CA-4A5D-8194-B7DBD7E603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73BBD27-0EF6-47E9-B03C-82297B47AD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B7B9C-D61D-4B75-A387-FBD877D114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8525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orld.people.com.cn/GB/8212/43772/43776/3143989.html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BBF5482-D6C4-43D5-8876-5386D9C91837}"/>
              </a:ext>
            </a:extLst>
          </p:cNvPr>
          <p:cNvSpPr txBox="1"/>
          <p:nvPr/>
        </p:nvSpPr>
        <p:spPr>
          <a:xfrm>
            <a:off x="2662717" y="2527643"/>
            <a:ext cx="7494359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5400" spc="300" dirty="0" smtClean="0">
                <a:ln w="25400">
                  <a:solidFill>
                    <a:srgbClr val="6F6F6F">
                      <a:alpha val="3000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25400" dir="2700000" algn="tl">
                    <a:srgbClr val="000000">
                      <a:alpha val="30000"/>
                    </a:srgbClr>
                  </a:outerShdw>
                </a:effectLst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奥斯维辛没有什么新闻</a:t>
            </a:r>
            <a:endParaRPr lang="zh-CN" altLang="en-US" sz="5400" spc="300" dirty="0">
              <a:ln w="25400">
                <a:solidFill>
                  <a:srgbClr val="6F6F6F">
                    <a:alpha val="30000"/>
                  </a:srgb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25400" dir="2700000" algn="tl">
                  <a:srgbClr val="000000">
                    <a:alpha val="30000"/>
                  </a:srgbClr>
                </a:outerShdw>
              </a:effectLst>
              <a:latin typeface="叶根友特色简体升级版" panose="02010601030101010101" pitchFamily="2" charset="-122"/>
              <a:ea typeface="叶根友特色简体升级版" panose="02010601030101010101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18667B69-5BFA-4403-AA73-C1B1E81CA40F}"/>
              </a:ext>
            </a:extLst>
          </p:cNvPr>
          <p:cNvGrpSpPr/>
          <p:nvPr/>
        </p:nvGrpSpPr>
        <p:grpSpPr>
          <a:xfrm>
            <a:off x="3216325" y="4073991"/>
            <a:ext cx="6032311" cy="584775"/>
            <a:chOff x="3216325" y="4073991"/>
            <a:chExt cx="6032311" cy="584775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22511581-F998-4661-87C1-D8BEF1CCD031}"/>
                </a:ext>
              </a:extLst>
            </p:cNvPr>
            <p:cNvCxnSpPr/>
            <p:nvPr/>
          </p:nvCxnSpPr>
          <p:spPr>
            <a:xfrm>
              <a:off x="3216325" y="4087528"/>
              <a:ext cx="6032311" cy="0"/>
            </a:xfrm>
            <a:prstGeom prst="line">
              <a:avLst/>
            </a:prstGeom>
            <a:ln w="25400">
              <a:solidFill>
                <a:srgbClr val="6F6F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94B4A4E4-27E5-4A2D-A57A-645F2EAA95B4}"/>
                </a:ext>
              </a:extLst>
            </p:cNvPr>
            <p:cNvSpPr txBox="1"/>
            <p:nvPr/>
          </p:nvSpPr>
          <p:spPr>
            <a:xfrm>
              <a:off x="5608127" y="4073991"/>
              <a:ext cx="1467068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 b="1" spc="1800" dirty="0" smtClean="0">
                  <a:solidFill>
                    <a:srgbClr val="6F6F6F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巴金</a:t>
              </a:r>
              <a:endParaRPr lang="zh-CN" altLang="en-US" sz="1600" b="1" spc="1800" dirty="0">
                <a:solidFill>
                  <a:srgbClr val="6F6F6F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028D6D1E-A1B8-4105-B799-736128C46E06}"/>
                </a:ext>
              </a:extLst>
            </p:cNvPr>
            <p:cNvCxnSpPr/>
            <p:nvPr/>
          </p:nvCxnSpPr>
          <p:spPr>
            <a:xfrm>
              <a:off x="3216325" y="4647112"/>
              <a:ext cx="6032311" cy="0"/>
            </a:xfrm>
            <a:prstGeom prst="line">
              <a:avLst/>
            </a:prstGeom>
            <a:ln w="25400">
              <a:solidFill>
                <a:srgbClr val="6F6F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xmlns="" id="{3CCBD5E7-5C50-4EC3-B27D-486CCAEB1575}"/>
              </a:ext>
            </a:extLst>
          </p:cNvPr>
          <p:cNvSpPr/>
          <p:nvPr/>
        </p:nvSpPr>
        <p:spPr>
          <a:xfrm>
            <a:off x="7970293" y="2218426"/>
            <a:ext cx="409433" cy="40943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E9649530-16FE-4D88-AC03-C0C47D6AE9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405" t="72438" r="60680" b="11841"/>
          <a:stretch/>
        </p:blipFill>
        <p:spPr>
          <a:xfrm flipH="1">
            <a:off x="5221627" y="2678393"/>
            <a:ext cx="196533" cy="18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350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5"/>
          <p:cNvSpPr txBox="1">
            <a:spLocks noChangeArrowheads="1"/>
          </p:cNvSpPr>
          <p:nvPr/>
        </p:nvSpPr>
        <p:spPr bwMode="auto">
          <a:xfrm>
            <a:off x="814917" y="404814"/>
            <a:ext cx="4572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集中营里的万人坑</a:t>
            </a:r>
            <a:r>
              <a:rPr lang="zh-CN" altLang="en-US" sz="2400" b="1">
                <a:latin typeface="Times New Roman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endParaRPr lang="en-US" sz="2400">
              <a:latin typeface="Times New Roman" pitchFamily="18" charset="0"/>
            </a:endParaRPr>
          </a:p>
        </p:txBody>
      </p:sp>
      <p:pic>
        <p:nvPicPr>
          <p:cNvPr id="24578" name="Picture 6" descr="U28P27T1D262081F3DT200501271210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917" y="1052513"/>
            <a:ext cx="5272616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 Box 7"/>
          <p:cNvSpPr txBox="1">
            <a:spLocks noChangeArrowheads="1"/>
          </p:cNvSpPr>
          <p:nvPr/>
        </p:nvSpPr>
        <p:spPr bwMode="auto">
          <a:xfrm>
            <a:off x="6383867" y="404814"/>
            <a:ext cx="4572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运送政治犯尸体的火车 </a:t>
            </a:r>
          </a:p>
          <a:p>
            <a:pPr>
              <a:spcBef>
                <a:spcPct val="50000"/>
              </a:spcBef>
            </a:pPr>
            <a:endParaRPr lang="en-US" altLang="zh-CN" sz="240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4580" name="Picture 9" descr="U28P27T1D262073F3DT2005012712090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13034" y="1125539"/>
            <a:ext cx="5278967" cy="47513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焚尸炉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250"/>
            <a:ext cx="6335184" cy="384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ext Box 3"/>
          <p:cNvSpPr txBox="1">
            <a:spLocks noChangeArrowheads="1"/>
          </p:cNvSpPr>
          <p:nvPr/>
        </p:nvSpPr>
        <p:spPr bwMode="auto">
          <a:xfrm>
            <a:off x="814918" y="4724401"/>
            <a:ext cx="5568949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itchFamily="49" charset="-122"/>
              </a:rPr>
              <a:t>奥斯维辛集中营的焚尸炉</a:t>
            </a:r>
          </a:p>
        </p:txBody>
      </p:sp>
      <p:sp>
        <p:nvSpPr>
          <p:cNvPr id="25603" name="Text Box 4"/>
          <p:cNvSpPr txBox="1">
            <a:spLocks noChangeArrowheads="1"/>
          </p:cNvSpPr>
          <p:nvPr/>
        </p:nvSpPr>
        <p:spPr bwMode="auto">
          <a:xfrm>
            <a:off x="7056967" y="549275"/>
            <a:ext cx="4895851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ea typeface="黑体" pitchFamily="49" charset="-122"/>
              </a:rPr>
              <a:t>“…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人们对他说，这是</a:t>
            </a:r>
            <a:r>
              <a:rPr lang="zh-CN" altLang="en-US" sz="2400" b="1">
                <a:ea typeface="黑体" pitchFamily="49" charset="-122"/>
              </a:rPr>
              <a:t>‘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小的</a:t>
            </a:r>
            <a:r>
              <a:rPr lang="zh-CN" altLang="en-US" sz="2400" b="1">
                <a:ea typeface="黑体" pitchFamily="49" charset="-122"/>
              </a:rPr>
              <a:t>’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，还有一个更大的。</a:t>
            </a:r>
            <a:r>
              <a:rPr lang="en-US" altLang="zh-CN" sz="2400" b="1">
                <a:ea typeface="黑体" pitchFamily="49" charset="-122"/>
              </a:rPr>
              <a:t>…”</a:t>
            </a:r>
            <a:endParaRPr lang="en-US" altLang="zh-CN" sz="2400" b="1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          </a:t>
            </a:r>
          </a:p>
        </p:txBody>
      </p:sp>
      <p:pic>
        <p:nvPicPr>
          <p:cNvPr id="25604" name="Picture 5" descr="巨大的焚尸炉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59601" y="3860801"/>
            <a:ext cx="4982633" cy="280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4417" y="404813"/>
            <a:ext cx="109728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b="1" smtClean="0"/>
              <a:t>奥斯维辛真的没有新闻吗？</a:t>
            </a:r>
            <a:r>
              <a:rPr lang="zh-CN" altLang="en-US" smtClean="0"/>
              <a:t> 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600201"/>
            <a:ext cx="12528551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zh-CN" altLang="en-US" b="1" smtClean="0"/>
              <a:t>①“然而，一看到玻璃窗内成堆的头发和婴儿的鞋子，一看到用以关押被判处绞刑的死囚的牢房时，他们就不由自主地停下脚步，浑身发抖。” </a:t>
            </a:r>
          </a:p>
          <a:p>
            <a:pPr>
              <a:buFont typeface="Arial" charset="0"/>
              <a:buNone/>
            </a:pPr>
            <a:r>
              <a:rPr lang="zh-CN" altLang="en-US" b="1" smtClean="0"/>
              <a:t>②“在女牢房，他看到了一些盒子。这些三层的长条盒子，</a:t>
            </a:r>
            <a:r>
              <a:rPr lang="en-US" altLang="zh-CN" b="1" smtClean="0"/>
              <a:t>6</a:t>
            </a:r>
            <a:r>
              <a:rPr lang="zh-CN" altLang="en-US" b="1" smtClean="0"/>
              <a:t>英尺宽，</a:t>
            </a:r>
            <a:r>
              <a:rPr lang="en-US" altLang="zh-CN" b="1" smtClean="0"/>
              <a:t>3</a:t>
            </a:r>
            <a:r>
              <a:rPr lang="zh-CN" altLang="en-US" b="1" smtClean="0"/>
              <a:t>英尺高，在这样大一块地方，每夜要塞进去五到十人睡觉。” </a:t>
            </a:r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auto">
          <a:xfrm>
            <a:off x="6959600" y="1052514"/>
            <a:ext cx="2017184" cy="504825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chemeClr val="hlink"/>
                </a:solidFill>
              </a:rPr>
              <a:t>数量多</a:t>
            </a:r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10128251" y="692151"/>
            <a:ext cx="1631949" cy="792163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/>
              <a:t>弱小</a:t>
            </a:r>
          </a:p>
          <a:p>
            <a:pPr algn="ctr"/>
            <a:r>
              <a:rPr lang="zh-CN" altLang="en-US" sz="2400" b="1"/>
              <a:t>可怜 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3312584" y="5157788"/>
            <a:ext cx="623993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纳粹残忍，令人愤怒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nimBg="1"/>
      <p:bldP spid="29701" grpId="0" animBg="1"/>
      <p:bldP spid="2970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476251"/>
            <a:ext cx="12192000" cy="564991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zh-CN" altLang="en-US" b="1" smtClean="0"/>
              <a:t>③“每一个参观者都感到有一个地方对他说来特别恐怖，使他终生难忘。对有的人来说，这个地方是经过复原的奥斯维辛毒气室。人们对他们说，这是‘小的’，还有一个更大的。” </a:t>
            </a:r>
          </a:p>
          <a:p>
            <a:pPr>
              <a:buFont typeface="Arial" charset="0"/>
              <a:buNone/>
            </a:pPr>
            <a:endParaRPr lang="zh-CN" altLang="en-US" b="1" smtClean="0"/>
          </a:p>
          <a:p>
            <a:pPr>
              <a:buFont typeface="Arial" charset="0"/>
              <a:buNone/>
            </a:pPr>
            <a:r>
              <a:rPr lang="zh-CN" altLang="en-US" b="1" smtClean="0"/>
              <a:t>④ “对另外一些人来说，这样一个事实使他们终生难忘：在德国人撤退时炸毁的布热金卡毒气室和焚尸炉废墟上，雏菊花在怒放。” </a:t>
            </a:r>
          </a:p>
        </p:txBody>
      </p:sp>
      <p:sp>
        <p:nvSpPr>
          <p:cNvPr id="30725" name="AutoShape 5"/>
          <p:cNvSpPr>
            <a:spLocks noChangeArrowheads="1"/>
          </p:cNvSpPr>
          <p:nvPr/>
        </p:nvSpPr>
        <p:spPr bwMode="auto">
          <a:xfrm>
            <a:off x="5712885" y="4581525"/>
            <a:ext cx="3551767" cy="503238"/>
          </a:xfrm>
          <a:prstGeom prst="wedgeRoundRectCallout">
            <a:avLst>
              <a:gd name="adj1" fmla="val -15852"/>
              <a:gd name="adj2" fmla="val -99528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3200" b="1"/>
              <a:t>生命的力量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zh-CN" altLang="en-US" b="1" smtClean="0"/>
              <a:t>⑤“这是一个二十多岁的姑娘，长得丰满，可爱，皮肤细白，金发碧眼。她在温和地微笑着，似乎是为着一个美好而又隐秘的梦想而微笑。”</a:t>
            </a:r>
            <a:r>
              <a:rPr lang="zh-CN" altLang="en-US" smtClean="0"/>
              <a:t> </a:t>
            </a:r>
          </a:p>
        </p:txBody>
      </p:sp>
      <p:sp>
        <p:nvSpPr>
          <p:cNvPr id="28674" name="Text Box 4"/>
          <p:cNvSpPr txBox="1">
            <a:spLocks noChangeArrowheads="1"/>
          </p:cNvSpPr>
          <p:nvPr/>
        </p:nvSpPr>
        <p:spPr bwMode="auto">
          <a:xfrm>
            <a:off x="912285" y="4437063"/>
            <a:ext cx="10367433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悲剧将人生有价值的东西毁灭给人看。 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                                        </a:t>
            </a:r>
            <a:r>
              <a:rPr lang="en-US" altLang="zh-CN" sz="3600" b="1">
                <a:solidFill>
                  <a:srgbClr val="FF0000"/>
                </a:solidFill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</a:rPr>
              <a:t>鲁迅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遇难者照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5885" y="908051"/>
            <a:ext cx="8544983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 Box 3"/>
          <p:cNvSpPr txBox="1">
            <a:spLocks noChangeArrowheads="1"/>
          </p:cNvSpPr>
          <p:nvPr/>
        </p:nvSpPr>
        <p:spPr bwMode="auto">
          <a:xfrm>
            <a:off x="3983567" y="333376"/>
            <a:ext cx="451061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itchFamily="49" charset="-122"/>
              </a:rPr>
              <a:t>部分死难者的照片</a:t>
            </a:r>
          </a:p>
        </p:txBody>
      </p:sp>
      <p:sp>
        <p:nvSpPr>
          <p:cNvPr id="29699" name="Text Box 4"/>
          <p:cNvSpPr txBox="1">
            <a:spLocks noChangeArrowheads="1"/>
          </p:cNvSpPr>
          <p:nvPr/>
        </p:nvSpPr>
        <p:spPr bwMode="auto">
          <a:xfrm>
            <a:off x="814918" y="5394326"/>
            <a:ext cx="10850033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ea typeface="楷体_GB2312"/>
                <a:cs typeface="楷体_GB2312"/>
              </a:rPr>
              <a:t>“……</a:t>
            </a:r>
            <a:r>
              <a:rPr lang="zh-CN" altLang="en-US" sz="2000" b="1">
                <a:ea typeface="楷体_GB2312"/>
                <a:cs typeface="楷体_GB2312"/>
              </a:rPr>
              <a:t>这是数以千计的照片，是囚徒们的照片。他们都死了</a:t>
            </a:r>
            <a:r>
              <a:rPr lang="en-US" altLang="zh-CN" sz="2000" b="1">
                <a:ea typeface="楷体_GB2312"/>
                <a:cs typeface="楷体_GB2312"/>
              </a:rPr>
              <a:t>——</a:t>
            </a:r>
            <a:r>
              <a:rPr lang="zh-CN" altLang="en-US" sz="2000" b="1">
                <a:ea typeface="楷体_GB2312"/>
                <a:cs typeface="楷体_GB2312"/>
              </a:rPr>
              <a:t>这些面对照相机镜头的男人和妇女，都知道死亡在等待着他们</a:t>
            </a:r>
            <a:r>
              <a:rPr lang="en-US" altLang="zh-CN" sz="2000" b="1">
                <a:ea typeface="楷体_GB2312"/>
                <a:cs typeface="楷体_GB2312"/>
              </a:rPr>
              <a:t>……”</a:t>
            </a:r>
          </a:p>
          <a:p>
            <a:pPr>
              <a:spcBef>
                <a:spcPct val="50000"/>
              </a:spcBef>
            </a:pPr>
            <a:r>
              <a:rPr lang="en-US" altLang="zh-CN" sz="2000" b="1">
                <a:ea typeface="楷体_GB2312"/>
                <a:cs typeface="楷体_GB2312"/>
              </a:rPr>
              <a:t>                                              ——《</a:t>
            </a:r>
            <a:r>
              <a:rPr lang="zh-CN" altLang="en-US" sz="2000" b="1">
                <a:ea typeface="楷体_GB2312"/>
                <a:cs typeface="楷体_GB2312"/>
              </a:rPr>
              <a:t>奥斯维辛没有什么新闻</a:t>
            </a:r>
            <a:r>
              <a:rPr lang="en-US" altLang="zh-CN" sz="2000" b="1">
                <a:ea typeface="楷体_GB2312"/>
                <a:cs typeface="楷体_GB2312"/>
              </a:rPr>
              <a:t>》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4417" y="620713"/>
            <a:ext cx="109728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b="1" smtClean="0"/>
              <a:t>奥斯维辛真的有新闻吗？</a:t>
            </a:r>
            <a:r>
              <a:rPr lang="zh-CN" altLang="en-US" smtClean="0"/>
              <a:t> </a:t>
            </a:r>
          </a:p>
        </p:txBody>
      </p:sp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1" y="1989139"/>
            <a:ext cx="11521017" cy="41370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探究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为什么罗森塔尔说“从某种意义上说”这是“最可怕的”？为什么有那么多的“不该”，难道这里不能有欢笑与宁静吗？难道这里不能有美好的事物存在吗？</a:t>
            </a:r>
          </a:p>
          <a:p>
            <a:pPr>
              <a:buFont typeface="Arial" charset="0"/>
              <a:buNone/>
            </a:pPr>
            <a:endParaRPr lang="zh-CN" altLang="en-US" sz="2800" b="1" smtClean="0"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探究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为什么罗森塔尔说“奥斯维辛没有什么新闻”？作者为什么要用这个题目？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196975"/>
            <a:ext cx="10972800" cy="492918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zh-CN" altLang="en-US" smtClean="0"/>
              <a:t>           </a:t>
            </a:r>
            <a:r>
              <a:rPr lang="zh-CN" altLang="en-US" b="1" smtClean="0"/>
              <a:t>奥斯维辛的确没有什么新闻，有的是我们无限的感慨。学完这篇文章，你能写下自己的感受吗？</a:t>
            </a:r>
          </a:p>
          <a:p>
            <a:pPr>
              <a:buFont typeface="Arial" charset="0"/>
              <a:buNone/>
            </a:pPr>
            <a:endParaRPr lang="zh-CN" altLang="en-US" b="1" smtClean="0"/>
          </a:p>
          <a:p>
            <a:pPr>
              <a:buFont typeface="Arial" charset="0"/>
              <a:buNone/>
            </a:pPr>
            <a:r>
              <a:rPr lang="zh-CN" altLang="en-US" b="1" smtClean="0"/>
              <a:t>   奥斯维辛没有什么新闻，有的是</a:t>
            </a:r>
            <a:r>
              <a:rPr lang="zh-CN" altLang="en-US" b="1" u="sng" smtClean="0"/>
              <a:t>           </a:t>
            </a:r>
            <a:r>
              <a:rPr lang="zh-CN" altLang="en-US" b="1" smtClean="0"/>
              <a:t>；</a:t>
            </a:r>
          </a:p>
          <a:p>
            <a:pPr>
              <a:buFont typeface="Arial" charset="0"/>
              <a:buNone/>
            </a:pPr>
            <a:r>
              <a:rPr lang="zh-CN" altLang="en-US" b="1" smtClean="0"/>
              <a:t>  奥斯维辛没有什么新闻，有的是</a:t>
            </a:r>
            <a:r>
              <a:rPr lang="zh-CN" altLang="en-US" b="1" u="sng" smtClean="0"/>
              <a:t>           </a:t>
            </a:r>
            <a:r>
              <a:rPr lang="zh-CN" altLang="en-US" b="1" smtClean="0"/>
              <a:t>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EE536733-3BD9-4D5B-84E0-CF2D08A4D598}"/>
              </a:ext>
            </a:extLst>
          </p:cNvPr>
          <p:cNvGrpSpPr/>
          <p:nvPr/>
        </p:nvGrpSpPr>
        <p:grpSpPr>
          <a:xfrm>
            <a:off x="4080683" y="1170388"/>
            <a:ext cx="2797791" cy="1536608"/>
            <a:chOff x="7765578" y="1416047"/>
            <a:chExt cx="2797791" cy="1536608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3B7A0279-575B-4E1A-8CAC-8FB259480AD8}"/>
                </a:ext>
              </a:extLst>
            </p:cNvPr>
            <p:cNvSpPr txBox="1"/>
            <p:nvPr/>
          </p:nvSpPr>
          <p:spPr>
            <a:xfrm>
              <a:off x="7882564" y="1416047"/>
              <a:ext cx="2492990" cy="101566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6000" dirty="0" smtClean="0">
                  <a:ln w="25400">
                    <a:solidFill>
                      <a:srgbClr val="6F6F6F">
                        <a:alpha val="3000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12700" dist="25400" dir="2700000" algn="tl">
                      <a:srgbClr val="000000">
                        <a:alpha val="30000"/>
                      </a:srgbClr>
                    </a:outerShdw>
                  </a:effectLst>
                  <a:latin typeface="叶根友特色简体升级版" panose="02010601030101010101" pitchFamily="2" charset="-122"/>
                  <a:ea typeface="叶根友特色简体升级版" panose="02010601030101010101" pitchFamily="2" charset="-122"/>
                </a:rPr>
                <a:t>作  业</a:t>
              </a:r>
              <a:endParaRPr lang="zh-CN" altLang="en-US" sz="6000" dirty="0">
                <a:ln w="25400">
                  <a:solidFill>
                    <a:srgbClr val="6F6F6F">
                      <a:alpha val="3000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25400" dir="2700000" algn="tl">
                    <a:srgbClr val="000000">
                      <a:alpha val="30000"/>
                    </a:srgbClr>
                  </a:outerShdw>
                </a:effectLst>
                <a:latin typeface="叶根友特色简体升级版" panose="02010601030101010101" pitchFamily="2" charset="-122"/>
                <a:ea typeface="叶根友特色简体升级版" panose="02010601030101010101" pitchFamily="2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157B901D-EC91-4EF5-806F-01027ECC0434}"/>
                </a:ext>
              </a:extLst>
            </p:cNvPr>
            <p:cNvCxnSpPr>
              <a:cxnSpLocks/>
            </p:cNvCxnSpPr>
            <p:nvPr/>
          </p:nvCxnSpPr>
          <p:spPr>
            <a:xfrm>
              <a:off x="7765578" y="2529778"/>
              <a:ext cx="2797791" cy="0"/>
            </a:xfrm>
            <a:prstGeom prst="line">
              <a:avLst/>
            </a:prstGeom>
            <a:ln w="63500" cap="rnd">
              <a:solidFill>
                <a:srgbClr val="D86350">
                  <a:alpha val="90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11">
              <a:extLst>
                <a:ext uri="{FF2B5EF4-FFF2-40B4-BE49-F238E27FC236}">
                  <a16:creationId xmlns="" xmlns:a16="http://schemas.microsoft.com/office/drawing/2014/main" id="{E1421491-5B0E-4D28-9691-3133B9D76825}"/>
                </a:ext>
              </a:extLst>
            </p:cNvPr>
            <p:cNvSpPr txBox="1"/>
            <p:nvPr/>
          </p:nvSpPr>
          <p:spPr>
            <a:xfrm>
              <a:off x="7976904" y="2675656"/>
              <a:ext cx="2584362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1200" spc="1400" dirty="0" smtClean="0">
                  <a:solidFill>
                    <a:srgbClr val="6F6F6F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HOMSWORK</a:t>
              </a:r>
              <a:endParaRPr lang="zh-CN" altLang="en-US" sz="1200" spc="1400" dirty="0">
                <a:solidFill>
                  <a:srgbClr val="6F6F6F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endParaRPr>
            </a:p>
          </p:txBody>
        </p:sp>
      </p:grp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073624" y="3278874"/>
            <a:ext cx="9639869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这是一个二十多岁的姑娘，长得丰满，可爱，皮肤细白，金发碧眼。她在温和地微笑着，似乎是为着一个美好而又隐秘的梦想而微笑。当时，她在想什么呢？现在她在这堵奥斯维辛集中营遇难者纪念墙上，又在想什么呢？”这不仅是作者的疑问，也是给读者提出的问题。请你写一段文字，描述一下她的内心活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18667B69-5BFA-4403-AA73-C1B1E81CA40F}"/>
              </a:ext>
            </a:extLst>
          </p:cNvPr>
          <p:cNvGrpSpPr/>
          <p:nvPr/>
        </p:nvGrpSpPr>
        <p:grpSpPr>
          <a:xfrm>
            <a:off x="3116262" y="4087528"/>
            <a:ext cx="6450805" cy="559584"/>
            <a:chOff x="3116262" y="4087528"/>
            <a:chExt cx="6450805" cy="559584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22511581-F998-4661-87C1-D8BEF1CCD031}"/>
                </a:ext>
              </a:extLst>
            </p:cNvPr>
            <p:cNvCxnSpPr/>
            <p:nvPr/>
          </p:nvCxnSpPr>
          <p:spPr>
            <a:xfrm>
              <a:off x="3216325" y="4087528"/>
              <a:ext cx="6032311" cy="0"/>
            </a:xfrm>
            <a:prstGeom prst="line">
              <a:avLst/>
            </a:prstGeom>
            <a:ln w="25400">
              <a:solidFill>
                <a:srgbClr val="6F6F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94B4A4E4-27E5-4A2D-A57A-645F2EAA95B4}"/>
                </a:ext>
              </a:extLst>
            </p:cNvPr>
            <p:cNvSpPr txBox="1"/>
            <p:nvPr/>
          </p:nvSpPr>
          <p:spPr>
            <a:xfrm>
              <a:off x="3116262" y="4197100"/>
              <a:ext cx="6450805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600" spc="1800" dirty="0">
                  <a:solidFill>
                    <a:srgbClr val="6F6F6F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人教版八年级语文课件</a:t>
              </a:r>
              <a:r>
                <a:rPr lang="en-US" altLang="zh-CN" sz="1600" spc="1800" dirty="0">
                  <a:solidFill>
                    <a:srgbClr val="6F6F6F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PPT</a:t>
              </a:r>
              <a:r>
                <a:rPr lang="zh-CN" altLang="en-US" sz="1600" spc="1800" dirty="0">
                  <a:solidFill>
                    <a:srgbClr val="6F6F6F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模板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028D6D1E-A1B8-4105-B799-736128C46E06}"/>
                </a:ext>
              </a:extLst>
            </p:cNvPr>
            <p:cNvCxnSpPr/>
            <p:nvPr/>
          </p:nvCxnSpPr>
          <p:spPr>
            <a:xfrm>
              <a:off x="3216325" y="4647112"/>
              <a:ext cx="6032311" cy="0"/>
            </a:xfrm>
            <a:prstGeom prst="line">
              <a:avLst/>
            </a:prstGeom>
            <a:ln w="25400">
              <a:solidFill>
                <a:srgbClr val="6F6F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CA7236C-4CE4-4333-9F0B-C3E8CC61C649}"/>
              </a:ext>
            </a:extLst>
          </p:cNvPr>
          <p:cNvGrpSpPr/>
          <p:nvPr/>
        </p:nvGrpSpPr>
        <p:grpSpPr>
          <a:xfrm>
            <a:off x="2985442" y="1937928"/>
            <a:ext cx="6494085" cy="1938992"/>
            <a:chOff x="2985442" y="1937928"/>
            <a:chExt cx="6494085" cy="193899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9BBF5482-D6C4-43D5-8876-5386D9C91837}"/>
                </a:ext>
              </a:extLst>
            </p:cNvPr>
            <p:cNvSpPr txBox="1"/>
            <p:nvPr/>
          </p:nvSpPr>
          <p:spPr>
            <a:xfrm>
              <a:off x="2985442" y="1937928"/>
              <a:ext cx="6494085" cy="193899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2000" spc="300" dirty="0">
                  <a:ln w="25400">
                    <a:solidFill>
                      <a:srgbClr val="6F6F6F">
                        <a:alpha val="3000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12700" dist="25400" dir="2700000" algn="tl">
                      <a:srgbClr val="000000">
                        <a:alpha val="30000"/>
                      </a:srgbClr>
                    </a:outerShdw>
                  </a:effectLst>
                  <a:latin typeface="叶根友特色简体升级版" panose="02010601030101010101" pitchFamily="2" charset="-122"/>
                  <a:ea typeface="叶根友特色简体升级版" panose="02010601030101010101" pitchFamily="2" charset="-122"/>
                </a:rPr>
                <a:t>感谢观看</a:t>
              </a:r>
            </a:p>
          </p:txBody>
        </p:sp>
        <p:sp useBgFill="1">
          <p:nvSpPr>
            <p:cNvPr id="12" name="椭圆 11">
              <a:extLst>
                <a:ext uri="{FF2B5EF4-FFF2-40B4-BE49-F238E27FC236}">
                  <a16:creationId xmlns:a16="http://schemas.microsoft.com/office/drawing/2014/main" xmlns="" id="{3CCBD5E7-5C50-4EC3-B27D-486CCAEB1575}"/>
                </a:ext>
              </a:extLst>
            </p:cNvPr>
            <p:cNvSpPr/>
            <p:nvPr/>
          </p:nvSpPr>
          <p:spPr>
            <a:xfrm>
              <a:off x="4749421" y="2218426"/>
              <a:ext cx="409433" cy="40943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E9649530-16FE-4D88-AC03-C0C47D6AE9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2405" t="72438" r="60680" b="11841"/>
            <a:stretch/>
          </p:blipFill>
          <p:spPr>
            <a:xfrm>
              <a:off x="4659730" y="2210691"/>
              <a:ext cx="464810" cy="43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7175971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 advClick="0" advTm="2000">
        <p15:prstTrans prst="curtains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auschwitz集中营大门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814"/>
            <a:ext cx="12192000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毒气室中等死的男人们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268413"/>
            <a:ext cx="8352367" cy="504031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3215217" y="404813"/>
            <a:ext cx="4993216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黑体" pitchFamily="49" charset="-122"/>
              </a:rPr>
              <a:t>毒气室中等死的囚犯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6" descr="F2005012621563700000"/>
          <p:cNvPicPr>
            <a:picLocks noGrp="1" noChangeAspect="1" noChangeArrowheads="1"/>
          </p:cNvPicPr>
          <p:nvPr>
            <p:ph type="clipArt"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2600"/>
            <a:ext cx="5903384" cy="48450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8434" name="Picture 7" descr="F200501262155280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3384" y="1752600"/>
            <a:ext cx="6288616" cy="484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9"/>
          <p:cNvSpPr txBox="1">
            <a:spLocks noChangeArrowheads="1"/>
          </p:cNvSpPr>
          <p:nvPr/>
        </p:nvSpPr>
        <p:spPr bwMode="auto">
          <a:xfrm>
            <a:off x="6096000" y="457201"/>
            <a:ext cx="5181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latin typeface="Arial Unicode MS"/>
                <a:ea typeface="黑体" pitchFamily="49" charset="-122"/>
              </a:rPr>
              <a:t>犹太人在被送进杀人中心之前，正在最后一站的等待。</a:t>
            </a:r>
          </a:p>
          <a:p>
            <a:pPr>
              <a:spcBef>
                <a:spcPct val="50000"/>
              </a:spcBef>
            </a:pPr>
            <a:endParaRPr lang="en-US" altLang="zh-CN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431800" y="620713"/>
            <a:ext cx="489585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在奥斯维辛集中营被用来</a:t>
            </a:r>
            <a:br>
              <a:rPr lang="zh-CN" altLang="en-US" sz="2400" b="1"/>
            </a:br>
            <a:r>
              <a:rPr lang="zh-CN" altLang="en-US" sz="2400" b="1"/>
              <a:t>做医学实验的犹太儿童</a:t>
            </a:r>
            <a:r>
              <a:rPr lang="zh-CN" altLang="en-US" b="1"/>
              <a:t/>
            </a:r>
            <a:br>
              <a:rPr lang="zh-CN" altLang="en-US" b="1"/>
            </a:b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被饿死的囚犯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3268" y="1341439"/>
            <a:ext cx="8930217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2734733" y="549275"/>
            <a:ext cx="787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ea typeface="黑体" pitchFamily="49" charset="-122"/>
              </a:rPr>
              <a:t>被饿死的囚犯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6" descr="U36P27T1D262095F3DT20050127121942"/>
          <p:cNvPicPr>
            <a:picLocks noGrp="1" noChangeAspect="1" noChangeArrowheads="1"/>
          </p:cNvPicPr>
          <p:nvPr>
            <p:ph type="clipArt"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2600"/>
            <a:ext cx="4673600" cy="41910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0482" name="Text Box 7"/>
          <p:cNvSpPr txBox="1">
            <a:spLocks noChangeArrowheads="1"/>
          </p:cNvSpPr>
          <p:nvPr/>
        </p:nvSpPr>
        <p:spPr bwMode="auto">
          <a:xfrm>
            <a:off x="812800" y="457200"/>
            <a:ext cx="47752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苏联摄影师尤金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1945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年在奥斯维辛集中营拍摄的照片 </a:t>
            </a:r>
          </a:p>
          <a:p>
            <a:pPr>
              <a:spcBef>
                <a:spcPct val="50000"/>
              </a:spcBef>
            </a:pPr>
            <a:endParaRPr lang="en-US" altLang="zh-CN" sz="24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483" name="Text Box 8"/>
          <p:cNvSpPr txBox="1">
            <a:spLocks noChangeArrowheads="1"/>
          </p:cNvSpPr>
          <p:nvPr/>
        </p:nvSpPr>
        <p:spPr bwMode="auto">
          <a:xfrm>
            <a:off x="6096000" y="609600"/>
            <a:ext cx="48768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集中营里堆积如山的尸骨 </a:t>
            </a:r>
          </a:p>
          <a:p>
            <a:pPr>
              <a:spcBef>
                <a:spcPct val="50000"/>
              </a:spcBef>
            </a:pPr>
            <a:endParaRPr lang="en-US" altLang="zh-CN" sz="240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0484" name="Picture 9" descr="U28P27T1D262074F3DT200501271209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7600" y="1752600"/>
            <a:ext cx="5080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8" descr="F2005012622141500000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2600"/>
            <a:ext cx="5080000" cy="41910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1506" name="Picture 10" descr="F2005012622251600000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12000" y="1752600"/>
            <a:ext cx="5080000" cy="41910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1507" name="Text Box 11"/>
          <p:cNvSpPr txBox="1">
            <a:spLocks noChangeArrowheads="1"/>
          </p:cNvSpPr>
          <p:nvPr/>
        </p:nvSpPr>
        <p:spPr bwMode="auto">
          <a:xfrm>
            <a:off x="711200" y="609601"/>
            <a:ext cx="52832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latin typeface="Arial Unicode MS"/>
                <a:ea typeface="黑体" pitchFamily="49" charset="-122"/>
              </a:rPr>
              <a:t>纳粹警察正对大规模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 sz="2400" b="1">
                <a:latin typeface="Arial Unicode MS"/>
                <a:ea typeface="黑体" pitchFamily="49" charset="-122"/>
              </a:rPr>
              <a:t>解决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en-US" sz="2400" b="1">
                <a:latin typeface="Arial Unicode MS"/>
                <a:ea typeface="黑体" pitchFamily="49" charset="-122"/>
              </a:rPr>
              <a:t>后还活着的犹太妇女射杀</a:t>
            </a:r>
          </a:p>
          <a:p>
            <a:pPr>
              <a:spcBef>
                <a:spcPct val="50000"/>
              </a:spcBef>
            </a:pPr>
            <a:endParaRPr lang="en-US" sz="2400" b="1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21508" name="Text Box 12"/>
          <p:cNvSpPr txBox="1">
            <a:spLocks noChangeArrowheads="1"/>
          </p:cNvSpPr>
          <p:nvPr/>
        </p:nvSpPr>
        <p:spPr bwMode="auto">
          <a:xfrm>
            <a:off x="6197600" y="533401"/>
            <a:ext cx="52832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这是集中营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1945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日解放后被搬运埋葬的尸体。</a:t>
            </a:r>
          </a:p>
          <a:p>
            <a:pPr>
              <a:spcBef>
                <a:spcPct val="50000"/>
              </a:spcBef>
            </a:pPr>
            <a:endParaRPr lang="en-US" altLang="zh-CN" sz="24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6" descr="F2005012622384800000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71600"/>
            <a:ext cx="12192000" cy="52974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2530" name="Text Box 7"/>
          <p:cNvSpPr txBox="1">
            <a:spLocks noChangeArrowheads="1"/>
          </p:cNvSpPr>
          <p:nvPr/>
        </p:nvSpPr>
        <p:spPr bwMode="auto">
          <a:xfrm>
            <a:off x="406400" y="381001"/>
            <a:ext cx="11277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被处死的囚犯的尸体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照片上显示的仅为死难者的一半不到，他们大多数是饿死或被枪杀的。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spcBef>
                <a:spcPct val="50000"/>
              </a:spcBef>
            </a:pPr>
            <a:endParaRPr lang="en-US" sz="24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6" descr="F2005012622445800000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7338"/>
            <a:ext cx="4792133" cy="43862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3554" name="Picture 7" descr="F200501262246230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7600" y="1557338"/>
            <a:ext cx="5080000" cy="443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 Box 8"/>
          <p:cNvSpPr txBox="1">
            <a:spLocks noChangeArrowheads="1"/>
          </p:cNvSpPr>
          <p:nvPr/>
        </p:nvSpPr>
        <p:spPr bwMode="auto">
          <a:xfrm>
            <a:off x="334433" y="404814"/>
            <a:ext cx="53848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latin typeface="黑体" pitchFamily="49" charset="-122"/>
                <a:ea typeface="黑体" pitchFamily="49" charset="-122"/>
              </a:rPr>
              <a:t>1945</a:t>
            </a:r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000" b="1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月，美军进入了战败的德国，所见到的不禁令人触目惊心－大批的犹太人尸体。</a:t>
            </a:r>
          </a:p>
          <a:p>
            <a:pPr>
              <a:spcBef>
                <a:spcPct val="50000"/>
              </a:spcBef>
            </a:pPr>
            <a:endParaRPr lang="en-US" altLang="zh-CN" sz="20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556" name="Text Box 9"/>
          <p:cNvSpPr txBox="1">
            <a:spLocks noChangeArrowheads="1"/>
          </p:cNvSpPr>
          <p:nvPr/>
        </p:nvSpPr>
        <p:spPr bwMode="auto">
          <a:xfrm>
            <a:off x="6400800" y="457201"/>
            <a:ext cx="4673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latin typeface="Arial Unicode MS"/>
                <a:ea typeface="黑体" pitchFamily="49" charset="-122"/>
              </a:rPr>
              <a:t>这个囚犯还保持着被烧死时的姿势。</a:t>
            </a:r>
          </a:p>
          <a:p>
            <a:pPr>
              <a:spcBef>
                <a:spcPct val="50000"/>
              </a:spcBef>
            </a:pPr>
            <a:endParaRPr lang="en-US" altLang="zh-CN" sz="2400">
              <a:latin typeface="Times New Roman" pitchFamily="18" charset="0"/>
              <a:ea typeface="黑体" pitchFamily="49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1086</Words>
  <Application>Microsoft Office PowerPoint</Application>
  <PresentationFormat>自定义</PresentationFormat>
  <Paragraphs>49</Paragraphs>
  <Slides>19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奥斯维辛真的没有新闻吗？ </vt:lpstr>
      <vt:lpstr>幻灯片 13</vt:lpstr>
      <vt:lpstr>幻灯片 14</vt:lpstr>
      <vt:lpstr>幻灯片 15</vt:lpstr>
      <vt:lpstr>奥斯维辛真的有新闻吗？ 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>cqzbj0102</dc:creator>
  <cp:lastModifiedBy>Administrator</cp:lastModifiedBy>
  <cp:revision>154</cp:revision>
  <dcterms:created xsi:type="dcterms:W3CDTF">2017-09-07T07:57:33Z</dcterms:created>
  <dcterms:modified xsi:type="dcterms:W3CDTF">2017-11-16T11:04:32Z</dcterms:modified>
</cp:coreProperties>
</file>