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1" r:id="rId2"/>
    <p:sldId id="257" r:id="rId3"/>
    <p:sldId id="256" r:id="rId4"/>
    <p:sldId id="260" r:id="rId5"/>
    <p:sldId id="262" r:id="rId6"/>
    <p:sldId id="273" r:id="rId7"/>
    <p:sldId id="275" r:id="rId8"/>
    <p:sldId id="276" r:id="rId9"/>
    <p:sldId id="277" r:id="rId10"/>
    <p:sldId id="278" r:id="rId11"/>
    <p:sldId id="279" r:id="rId12"/>
    <p:sldId id="280" r:id="rId13"/>
    <p:sldId id="259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9B4A07"/>
    <a:srgbClr val="C35D09"/>
    <a:srgbClr val="FCD1A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523BA5-6A83-43F1-9458-B67E4C741B07}" type="datetimeFigureOut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79108E-AB1C-4724-8A15-0402A6E134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96585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1C6138-72C9-4613-8AD7-35080844A2EE}" type="slidenum">
              <a:rPr lang="zh-CN" altLang="en-US" smtClean="0"/>
              <a:pPr>
                <a:defRPr/>
              </a:pPr>
              <a:t>1</a:t>
            </a:fld>
            <a:endParaRPr lang="en-US" altLang="zh-CN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A483D-D3EA-4C25-895D-94DD10CBCE04}" type="datetime1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2DB20-2C66-4D59-9826-1FF4A81777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97941308"/>
      </p:ext>
    </p:extLst>
  </p:cSld>
  <p:clrMapOvr>
    <a:masterClrMapping/>
  </p:clrMapOvr>
  <p:transition advClick="0" advTm="12000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A8718-3F70-49D4-8B16-FAE70FE7989B}" type="datetime1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2DB20-2C66-4D59-9826-1FF4A81777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2243708"/>
      </p:ext>
    </p:extLst>
  </p:cSld>
  <p:clrMapOvr>
    <a:masterClrMapping/>
  </p:clrMapOvr>
  <p:transition advClick="0" advTm="12000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89E9E-F0F9-4034-8CA3-F22E5F711024}" type="datetime1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2DB20-2C66-4D59-9826-1FF4A81777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78178156"/>
      </p:ext>
    </p:extLst>
  </p:cSld>
  <p:clrMapOvr>
    <a:masterClrMapping/>
  </p:clrMapOvr>
  <p:transition advClick="0" advTm="12000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3" name="Picture 14" descr="image 6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6" descr="image 68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3163" y="879475"/>
            <a:ext cx="7502525" cy="50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7" descr="image 68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620713"/>
            <a:ext cx="679450" cy="537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8" descr="image 680"/>
          <p:cNvPicPr>
            <a:picLocks noChangeAspect="1" noChangeArrowheads="1"/>
          </p:cNvPicPr>
          <p:nvPr/>
        </p:nvPicPr>
        <p:blipFill>
          <a:blip r:embed="rId2" cstate="print"/>
          <a:srcRect r="93994"/>
          <a:stretch>
            <a:fillRect/>
          </a:stretch>
        </p:blipFill>
        <p:spPr bwMode="auto">
          <a:xfrm>
            <a:off x="0" y="0"/>
            <a:ext cx="549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9" descr="image 689"/>
          <p:cNvPicPr>
            <a:picLocks noChangeAspect="1" noChangeArrowheads="1"/>
          </p:cNvPicPr>
          <p:nvPr/>
        </p:nvPicPr>
        <p:blipFill>
          <a:blip r:embed="rId5" cstate="print"/>
          <a:srcRect r="7971"/>
          <a:stretch>
            <a:fillRect/>
          </a:stretch>
        </p:blipFill>
        <p:spPr bwMode="auto">
          <a:xfrm>
            <a:off x="3957638" y="1700213"/>
            <a:ext cx="403225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0" descr="image 7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757415">
            <a:off x="2843213" y="4005263"/>
            <a:ext cx="99060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C606E-9DD4-4B42-A048-A657506C0621}" type="datetime1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2DB20-2C66-4D59-9826-1FF4A81777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37562629"/>
      </p:ext>
    </p:extLst>
  </p:cSld>
  <p:clrMapOvr>
    <a:masterClrMapping/>
  </p:clrMapOvr>
  <p:transition advClick="0" advTm="12000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6744D-6226-4ED5-AEF8-FD64772AC3A1}" type="datetime1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2DB20-2C66-4D59-9826-1FF4A81777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72542094"/>
      </p:ext>
    </p:extLst>
  </p:cSld>
  <p:clrMapOvr>
    <a:masterClrMapping/>
  </p:clrMapOvr>
  <p:transition advClick="0" advTm="12000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6ACE3-65C0-49C6-895C-D6214CCEB1E9}" type="datetime1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2DB20-2C66-4D59-9826-1FF4A81777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8732605"/>
      </p:ext>
    </p:extLst>
  </p:cSld>
  <p:clrMapOvr>
    <a:masterClrMapping/>
  </p:clrMapOvr>
  <p:transition advClick="0" advTm="12000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6B9C8-5A96-4106-9426-45187B3BCA67}" type="datetime1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2DB20-2C66-4D59-9826-1FF4A81777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30318724"/>
      </p:ext>
    </p:extLst>
  </p:cSld>
  <p:clrMapOvr>
    <a:masterClrMapping/>
  </p:clrMapOvr>
  <p:transition advClick="0" advTm="12000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84809-FA8A-4DAE-B65B-990183F18F11}" type="datetime1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2DB20-2C66-4D59-9826-1FF4A81777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68370863"/>
      </p:ext>
    </p:extLst>
  </p:cSld>
  <p:clrMapOvr>
    <a:masterClrMapping/>
  </p:clrMapOvr>
  <p:transition advClick="0" advTm="12000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F6D9F-AB3A-486C-8E8A-9608633297BF}" type="datetime1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2DB20-2C66-4D59-9826-1FF4A81777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3550179"/>
      </p:ext>
    </p:extLst>
  </p:cSld>
  <p:clrMapOvr>
    <a:masterClrMapping/>
  </p:clrMapOvr>
  <p:transition advClick="0" advTm="12000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3DBD-050A-49A3-9F17-110FA357CF98}" type="datetime1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2DB20-2C66-4D59-9826-1FF4A81777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61371855"/>
      </p:ext>
    </p:extLst>
  </p:cSld>
  <p:clrMapOvr>
    <a:masterClrMapping/>
  </p:clrMapOvr>
  <p:transition advClick="0" advTm="12000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12953-2A72-4A9F-AEF7-8F8834F5C52B}" type="datetime1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2DB20-2C66-4D59-9826-1FF4A81777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80440886"/>
      </p:ext>
    </p:extLst>
  </p:cSld>
  <p:clrMapOvr>
    <a:masterClrMapping/>
  </p:clrMapOvr>
  <p:transition advClick="0" advTm="12000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A73AF5-4A76-46D8-B826-BE75E97E3182}" type="datetime1">
              <a:rPr lang="zh-CN" altLang="en-US" smtClean="0"/>
              <a:pPr/>
              <a:t>2017/11/16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62DB20-2C66-4D59-9826-1FF4A81777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86480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advClick="0" advTm="12000">
    <p:cover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microsoft.com/office/2007/relationships/hdphoto" Target="../media/hdphoto3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648" name="Picture 88" descr="PPT1封面-墨圈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40275" y="1219200"/>
            <a:ext cx="40227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650" name="Picture 90" descr="PPT1封面-祥云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3414713"/>
            <a:ext cx="919163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985963" y="1752600"/>
            <a:ext cx="677862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" pitchFamily="49" charset="-122"/>
              </a:rPr>
              <a:t>临泉县实验中学</a:t>
            </a: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2698750" y="2133600"/>
            <a:ext cx="615950" cy="234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ea typeface="仿宋" pitchFamily="49" charset="-122"/>
              </a:rPr>
              <a:t>程婷婷</a:t>
            </a:r>
            <a:endParaRPr lang="zh-CN" altLang="en-US" sz="4000" b="1">
              <a:solidFill>
                <a:srgbClr val="000000"/>
              </a:solidFill>
              <a:ea typeface="仿宋" pitchFamily="49" charset="-122"/>
            </a:endParaRPr>
          </a:p>
        </p:txBody>
      </p:sp>
    </p:spTree>
  </p:cSld>
  <p:clrMapOvr>
    <a:masterClrMapping/>
  </p:clrMapOvr>
  <p:transition advClick="0" advTm="1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b="1" smtClean="0"/>
              <a:t>有学问，有文采，有热心肠的学者，求之当世能有几人？</a:t>
            </a:r>
          </a:p>
          <a:p>
            <a:endParaRPr lang="zh-CN" altLang="en-US" b="1" smtClean="0"/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684213" y="3500438"/>
            <a:ext cx="4897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600" b="1"/>
              <a:t>如何理解“热心肠”？</a:t>
            </a:r>
          </a:p>
        </p:txBody>
      </p:sp>
    </p:spTree>
  </p:cSld>
  <p:clrMapOvr>
    <a:masterClrMapping/>
  </p:clrMapOvr>
  <p:transition advClick="0" advTm="12000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85775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b="1" smtClean="0"/>
              <a:t>少年中国说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41438"/>
            <a:ext cx="8229600" cy="54721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少年智则国智，</a:t>
            </a: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少年富则国富，</a:t>
            </a: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少年强则国强，</a:t>
            </a: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少年独立则国独立，</a:t>
            </a: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少年自由则国自由，</a:t>
            </a: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少年进步则国进步；</a:t>
            </a: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少年胜于欧洲则国胜于欧洲，</a:t>
            </a: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少年雄于地球则国雄于地球。</a:t>
            </a:r>
            <a:r>
              <a:rPr lang="zh-CN" altLang="en-US" sz="2800" smtClean="0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美哉，我少年中国，与天不老！</a:t>
            </a: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壮哉，我中国少年，与国无疆！</a:t>
            </a:r>
          </a:p>
          <a:p>
            <a:pPr>
              <a:lnSpc>
                <a:spcPct val="90000"/>
              </a:lnSpc>
            </a:pPr>
            <a:endParaRPr lang="zh-CN" altLang="en-US" sz="2800" b="1" smtClean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advClick="0" advTm="12000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1116013" y="765175"/>
            <a:ext cx="72009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/>
              <a:t>       作业设置</a:t>
            </a: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611188" y="2349500"/>
            <a:ext cx="76327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完成课后“研讨与练习”第三题。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2DB20-2C66-4D59-9826-1FF4A81777F1}" type="slidenum">
              <a:rPr lang="zh-CN" altLang="en-US" smtClean="0"/>
              <a:pPr/>
              <a:t>13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4854002"/>
            <a:ext cx="1483364" cy="18216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colorTemperature colorTemp="8625"/>
                    </a14:imgEffect>
                    <a14:imgEffect>
                      <a14:saturation sat="21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969" y="1412776"/>
            <a:ext cx="279907" cy="360040"/>
          </a:xfrm>
          <a:prstGeom prst="rect">
            <a:avLst/>
          </a:prstGeom>
          <a:effectLst>
            <a:glow>
              <a:schemeClr val="accent1">
                <a:alpha val="73000"/>
              </a:schemeClr>
            </a:glow>
            <a:softEdge rad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colorTemperature colorTemp="8625"/>
                    </a14:imgEffect>
                    <a14:imgEffect>
                      <a14:saturation sat="21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107" y="1846768"/>
            <a:ext cx="335889" cy="432048"/>
          </a:xfrm>
          <a:prstGeom prst="rect">
            <a:avLst/>
          </a:prstGeom>
          <a:effectLst>
            <a:glow>
              <a:schemeClr val="accent1">
                <a:alpha val="73000"/>
              </a:schemeClr>
            </a:glow>
            <a:softEdge rad="0"/>
          </a:effectLst>
        </p:spPr>
      </p:pic>
      <p:sp>
        <p:nvSpPr>
          <p:cNvPr id="2" name="矩形 1"/>
          <p:cNvSpPr/>
          <p:nvPr/>
        </p:nvSpPr>
        <p:spPr>
          <a:xfrm>
            <a:off x="2683136" y="2740508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行楷" pitchFamily="2" charset="-122"/>
                <a:ea typeface="华文行楷" pitchFamily="2" charset="-122"/>
              </a:rPr>
              <a:t>谢谢大家</a:t>
            </a:r>
            <a:endParaRPr lang="zh-CN" alt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1844692"/>
      </p:ext>
    </p:extLst>
  </p:cSld>
  <p:clrMapOvr>
    <a:masterClrMapping/>
  </p:clrMapOvr>
  <p:transition advClick="0" advTm="1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257 -0.72894 L -0.19531 -0.72894 C -0.1158 -0.72894 -0.01805 -0.56412 -0.01805 -0.42963 L -0.01805 -0.13056 " pathEditMode="relative" rAng="0" ptsTypes="FfFF">
                                      <p:cBhvr>
                                        <p:cTn id="6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26" y="2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9 -0.00509 L 0.01598 0.4303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" y="2176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98612E-6 L 0.00781 0.4301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2150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458 -0.72826 L -0.1835 -0.72826 C -0.10243 -0.72826 -0.00243 -0.54949 -0.00243 -0.4031 L -0.00243 -0.07794 " pathEditMode="relative" rAng="0" ptsTypes="FfFF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8" y="325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982" t="44436" r="57040"/>
          <a:stretch/>
        </p:blipFill>
        <p:spPr>
          <a:xfrm>
            <a:off x="6855357" y="2132856"/>
            <a:ext cx="2288643" cy="366573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03097" y="-26764"/>
            <a:ext cx="5936375" cy="5814633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7708994" y="3356992"/>
            <a:ext cx="615553" cy="2376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latin typeface="华文行楷" pitchFamily="2" charset="-122"/>
                <a:ea typeface="华文行楷"/>
              </a:rPr>
              <a:t>猜</a:t>
            </a:r>
            <a:r>
              <a:rPr lang="zh-CN" altLang="en-US" sz="2800" dirty="0" smtClean="0">
                <a:latin typeface="华文行楷" pitchFamily="2" charset="-122"/>
                <a:ea typeface="华文行楷"/>
              </a:rPr>
              <a:t>猜</a:t>
            </a:r>
            <a:r>
              <a:rPr lang="zh-CN" altLang="en-US" sz="2800" dirty="0" smtClean="0">
                <a:latin typeface="华文行楷" pitchFamily="2" charset="-122"/>
                <a:ea typeface="华文行楷"/>
              </a:rPr>
              <a:t>猜</a:t>
            </a:r>
            <a:endParaRPr lang="en-US" altLang="zh-CN" sz="2800" dirty="0" smtClean="0">
              <a:latin typeface="华文行楷" pitchFamily="2" charset="-122"/>
              <a:ea typeface="华文行楷"/>
            </a:endParaRPr>
          </a:p>
        </p:txBody>
      </p:sp>
      <p:sp useBgFill="1">
        <p:nvSpPr>
          <p:cNvPr id="23" name="圆角矩形 22"/>
          <p:cNvSpPr/>
          <p:nvPr/>
        </p:nvSpPr>
        <p:spPr>
          <a:xfrm>
            <a:off x="1043608" y="1340768"/>
            <a:ext cx="4824536" cy="5184576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①他聪颖过人，“八岁学为文，九岁能缀千言”。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16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岁时中举人，被誉为“岭南奇才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”。</a:t>
            </a:r>
            <a:endParaRPr lang="en-US" altLang="zh-CN" sz="2400" b="1" dirty="0" smtClean="0">
              <a:latin typeface="仿宋" pitchFamily="49" charset="-122"/>
              <a:ea typeface="仿宋" pitchFamily="49" charset="-122"/>
            </a:endParaRPr>
          </a:p>
          <a:p>
            <a:pPr algn="ctr"/>
            <a:endParaRPr lang="en-US" altLang="zh-CN" sz="2400" b="1" dirty="0" smtClean="0">
              <a:latin typeface="仿宋" pitchFamily="49" charset="-122"/>
              <a:ea typeface="仿宋" pitchFamily="49" charset="-122"/>
            </a:endParaRPr>
          </a:p>
          <a:p>
            <a:pPr algn="ctr"/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②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他是中国近代百年历史中，成就与贡献巨大的人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400" b="1" dirty="0" smtClean="0">
              <a:latin typeface="仿宋" pitchFamily="49" charset="-122"/>
              <a:ea typeface="仿宋" pitchFamily="49" charset="-122"/>
            </a:endParaRPr>
          </a:p>
          <a:p>
            <a:pPr algn="ctr"/>
            <a:endParaRPr lang="en-US" altLang="zh-CN" sz="24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③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他著作颇丰，著有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148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卷，长达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1000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余万字的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饮冰室合集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4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他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就是今天我们要认识的主人公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――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梁启超。</a:t>
            </a:r>
            <a:endParaRPr lang="zh-CN" altLang="en-US" sz="2400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9810129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2DB20-2C66-4D59-9826-1FF4A81777F1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835696" y="908720"/>
            <a:ext cx="738664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记梁任公先生的一次演讲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843808" y="4941168"/>
            <a:ext cx="800219" cy="143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defRPr/>
            </a:pPr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仿宋" pitchFamily="49" charset="-122"/>
              </a:rPr>
              <a:t> </a:t>
            </a:r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隶书" pitchFamily="49" charset="-122"/>
              </a:rPr>
              <a:t>实秋</a:t>
            </a:r>
            <a:endParaRPr lang="zh-CN" altLang="en-US" sz="4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76672"/>
            <a:ext cx="1551527" cy="2068702"/>
          </a:xfrm>
          <a:prstGeom prst="rect">
            <a:avLst/>
          </a:prstGeom>
        </p:spPr>
      </p:pic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2843808" y="4509120"/>
            <a:ext cx="1415772" cy="563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defRPr/>
            </a:pPr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仿宋" pitchFamily="49" charset="-122"/>
              </a:rPr>
              <a:t> </a:t>
            </a:r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隶书" pitchFamily="49" charset="-122"/>
              </a:rPr>
              <a:t>梁</a:t>
            </a:r>
            <a:endParaRPr lang="zh-CN" altLang="en-US" sz="4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2915816" y="3645024"/>
            <a:ext cx="800219" cy="68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defRPr/>
            </a:pPr>
            <a:r>
              <a:rPr lang="en-US" altLang="zh-CN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隶书" pitchFamily="49" charset="-122"/>
              </a:rPr>
              <a:t>— </a:t>
            </a:r>
            <a:endParaRPr lang="zh-CN" altLang="en-US" sz="4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仿宋" pitchFamily="49" charset="-122"/>
            </a:endParaRPr>
          </a:p>
        </p:txBody>
      </p:sp>
      <p:pic>
        <p:nvPicPr>
          <p:cNvPr id="1026" name="Picture 2" descr="C:\Users\Administrator\Desktop\60f5a9bejw1ewsa3bc1g4j20eh0hidi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124744"/>
            <a:ext cx="3245191" cy="45519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矩形 13"/>
          <p:cNvSpPr/>
          <p:nvPr/>
        </p:nvSpPr>
        <p:spPr>
          <a:xfrm>
            <a:off x="5940152" y="5589240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梁启超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2497899"/>
      </p:ext>
    </p:extLst>
  </p:cSld>
  <p:clrMapOvr>
    <a:masterClrMapping/>
  </p:clrMapOvr>
  <p:transition advClick="0" advTm="1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645 -0.0451 L -0.18298 -0.0525 L -0.1802 -0.0414 L -0.17708 -0.05597 L -0.17534 -0.0414 L -0.1868 0.13413 L -0.18368 0.1117 L -0.18194 0.13043 L -0.17916 0.10568 L -0.17673 0.1265 L -0.18715 0.30018 L -0.18402 0.28145 L -0.18159 0.30758 L -0.17951 0.28492 L -0.17708 0.30758 L -0.17465 0.27752 L -0.1618 0.36794 L -0.16041 0.34898 L -0.15937 0.36609 L -0.15763 0.34736 L -0.15729 0.36979 L -0.16145 0.48889 L -0.15902 0.47571 L -0.15798 0.49236 L -0.15694 0.46993 L -0.16284 0.6154 L -0.16006 0.59435 L -0.15902 0.60568 L -0.15625 0.59227 L -0.15555 0.60568 " pathEditMode="relative" rAng="0" ptsTypes="AAAAAAAAAAAAAAAAAAAAAAAAAAAAAA">
                                      <p:cBhvr>
                                        <p:cTn id="1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" y="32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对角圆角矩形 22"/>
          <p:cNvSpPr/>
          <p:nvPr/>
        </p:nvSpPr>
        <p:spPr>
          <a:xfrm>
            <a:off x="1187624" y="980728"/>
            <a:ext cx="5184576" cy="4896544"/>
          </a:xfrm>
          <a:prstGeom prst="round2Diag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358" y="4581128"/>
            <a:ext cx="1983642" cy="19836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40743" y="1328224"/>
            <a:ext cx="861774" cy="27363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教学目标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475656" y="1412776"/>
            <a:ext cx="460851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隶书" pitchFamily="49" charset="-122"/>
                <a:ea typeface="华文行楷"/>
              </a:rPr>
              <a:t> </a:t>
            </a:r>
            <a:r>
              <a:rPr lang="en-US" altLang="zh-CN" sz="3600" b="1" dirty="0" smtClean="0">
                <a:latin typeface="隶书" pitchFamily="49" charset="-122"/>
                <a:ea typeface="华文行楷"/>
              </a:rPr>
              <a:t>  </a:t>
            </a:r>
            <a:r>
              <a:rPr lang="zh-CN" altLang="en-US" sz="3600" b="1" dirty="0" smtClean="0">
                <a:latin typeface="隶书" pitchFamily="49" charset="-122"/>
                <a:ea typeface="华文行楷"/>
              </a:rPr>
              <a:t>掌</a:t>
            </a:r>
            <a:r>
              <a:rPr lang="zh-CN" altLang="en-US" sz="3600" b="1" dirty="0" smtClean="0">
                <a:latin typeface="隶书" pitchFamily="49" charset="-122"/>
                <a:ea typeface="华文行楷"/>
              </a:rPr>
              <a:t>握运用外貌、动作</a:t>
            </a:r>
            <a:r>
              <a:rPr lang="zh-CN" altLang="en-US" sz="3600" b="1" dirty="0" smtClean="0">
                <a:latin typeface="隶书" pitchFamily="49" charset="-122"/>
                <a:ea typeface="华文行楷"/>
              </a:rPr>
              <a:t>、语</a:t>
            </a:r>
            <a:r>
              <a:rPr lang="zh-CN" altLang="en-US" sz="3600" b="1" dirty="0" smtClean="0">
                <a:latin typeface="隶书" pitchFamily="49" charset="-122"/>
                <a:ea typeface="华文行楷"/>
              </a:rPr>
              <a:t>言及正侧面描写等方式刻画人物。</a:t>
            </a:r>
            <a:endParaRPr lang="en-US" altLang="zh-CN" sz="3600" b="1" dirty="0" smtClean="0">
              <a:latin typeface="隶书" pitchFamily="49" charset="-122"/>
              <a:ea typeface="华文行楷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隶书" pitchFamily="49" charset="-122"/>
                <a:ea typeface="华文行楷"/>
              </a:rPr>
              <a:t>   品</a:t>
            </a:r>
            <a:r>
              <a:rPr lang="zh-CN" altLang="en-US" sz="3600" b="1" dirty="0" smtClean="0">
                <a:latin typeface="隶书" pitchFamily="49" charset="-122"/>
                <a:ea typeface="华文行楷"/>
              </a:rPr>
              <a:t>味语言，感受作者的情感。</a:t>
            </a:r>
          </a:p>
        </p:txBody>
      </p:sp>
    </p:spTree>
    <p:extLst>
      <p:ext uri="{BB962C8B-B14F-4D97-AF65-F5344CB8AC3E}">
        <p14:creationId xmlns="" xmlns:p14="http://schemas.microsoft.com/office/powerpoint/2010/main" val="1428652349"/>
      </p:ext>
    </p:extLst>
  </p:cSld>
  <p:clrMapOvr>
    <a:masterClrMapping/>
  </p:clrMapOvr>
  <p:transition advClick="0" advTm="12000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-35000"/>
                    </a14:imgEffect>
                    <a14:imgEffect>
                      <a14:brightnessContrast bright="2000" contrast="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860" t="6414" r="55380" b="14846"/>
          <a:stretch/>
        </p:blipFill>
        <p:spPr>
          <a:xfrm rot="5400000">
            <a:off x="4585657" y="-1553207"/>
            <a:ext cx="864097" cy="492385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843808" y="62068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/>
              </a:rPr>
              <a:t>初读课文   品味魅力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行楷"/>
            </a:endParaRPr>
          </a:p>
        </p:txBody>
      </p:sp>
      <p:sp useBgFill="1">
        <p:nvSpPr>
          <p:cNvPr id="27" name="单圆角矩形 26"/>
          <p:cNvSpPr/>
          <p:nvPr/>
        </p:nvSpPr>
        <p:spPr>
          <a:xfrm>
            <a:off x="971600" y="2204864"/>
            <a:ext cx="7200800" cy="3024336"/>
          </a:xfrm>
          <a:prstGeom prst="round1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ea typeface="华文行楷"/>
              </a:rPr>
              <a:t>梁任公先生给你留下的最深刻的印象是什么？</a:t>
            </a:r>
            <a:endParaRPr lang="zh-CN" altLang="en-US" sz="2800" b="1" dirty="0">
              <a:solidFill>
                <a:schemeClr val="tx1"/>
              </a:solidFill>
              <a:ea typeface="华文行楷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4150289"/>
      </p:ext>
    </p:extLst>
  </p:cSld>
  <p:clrMapOvr>
    <a:masterClrMapping/>
  </p:clrMapOvr>
  <p:transition advClick="0" advTm="12000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-35000"/>
                    </a14:imgEffect>
                    <a14:imgEffect>
                      <a14:brightnessContrast bright="2000" contrast="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860" t="6414" r="55380" b="14846"/>
          <a:stretch/>
        </p:blipFill>
        <p:spPr>
          <a:xfrm rot="5400000">
            <a:off x="4585657" y="-1553206"/>
            <a:ext cx="864097" cy="4923858"/>
          </a:xfrm>
          <a:prstGeom prst="rect">
            <a:avLst/>
          </a:prstGeom>
        </p:spPr>
      </p:pic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71600" y="1700808"/>
            <a:ext cx="7715200" cy="442535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b="1" dirty="0" smtClean="0"/>
              <a:t>①通过描写外貌，写出任公的朴实、潇洒。</a:t>
            </a:r>
          </a:p>
          <a:p>
            <a:pPr>
              <a:buFont typeface="Arial" charset="0"/>
              <a:buNone/>
            </a:pPr>
            <a:r>
              <a:rPr lang="zh-CN" altLang="en-US" b="1" dirty="0" smtClean="0"/>
              <a:t>②用富有节奏的四字短语，写出了梁任公的自信、睿智、神采飞扬。</a:t>
            </a:r>
          </a:p>
          <a:p>
            <a:pPr>
              <a:buFont typeface="Arial" charset="0"/>
              <a:buNone/>
            </a:pPr>
            <a:r>
              <a:rPr lang="zh-CN" altLang="en-US" b="1" dirty="0" smtClean="0"/>
              <a:t>③通过肖像描写，可看出他是个精明的小老头。</a:t>
            </a:r>
          </a:p>
          <a:p>
            <a:pPr>
              <a:buFont typeface="Arial" charset="0"/>
              <a:buNone/>
            </a:pPr>
            <a:r>
              <a:rPr lang="zh-CN" altLang="en-US" b="1" dirty="0" smtClean="0"/>
              <a:t>④通过衣着看出他不拘小节，大方。</a:t>
            </a:r>
          </a:p>
          <a:p>
            <a:pPr>
              <a:buFont typeface="Arial" charset="0"/>
              <a:buNone/>
            </a:pPr>
            <a:r>
              <a:rPr lang="zh-CN" altLang="en-US" b="1" dirty="0" smtClean="0"/>
              <a:t>⑤任公啊，你是那么随性洒脱，智慧超群！</a:t>
            </a:r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 rot="7554735">
            <a:off x="7375525" y="3490913"/>
            <a:ext cx="1322388" cy="1541462"/>
          </a:xfrm>
          <a:prstGeom prst="wedgeEllipseCallout">
            <a:avLst>
              <a:gd name="adj1" fmla="val -8838"/>
              <a:gd name="adj2" fmla="val 586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/>
          <a:lstStyle/>
          <a:p>
            <a:pPr algn="ctr"/>
            <a:endParaRPr lang="zh-CN" altLang="en-US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7308850" y="3860800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/>
              <a:t>和蔼，和善</a:t>
            </a:r>
          </a:p>
        </p:txBody>
      </p:sp>
      <p:sp>
        <p:nvSpPr>
          <p:cNvPr id="7174" name="AutoShape 7"/>
          <p:cNvSpPr>
            <a:spLocks noChangeArrowheads="1"/>
          </p:cNvSpPr>
          <p:nvPr/>
        </p:nvSpPr>
        <p:spPr bwMode="auto">
          <a:xfrm rot="8725323">
            <a:off x="5984875" y="4930775"/>
            <a:ext cx="936625" cy="1081088"/>
          </a:xfrm>
          <a:prstGeom prst="cloudCallout">
            <a:avLst>
              <a:gd name="adj1" fmla="val -9167"/>
              <a:gd name="adj2" fmla="val 7242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/>
          <a:lstStyle/>
          <a:p>
            <a:pPr algn="ctr"/>
            <a:endParaRPr lang="zh-CN" altLang="en-US"/>
          </a:p>
        </p:txBody>
      </p:sp>
      <p:sp>
        <p:nvSpPr>
          <p:cNvPr id="7175" name="Text Box 8"/>
          <p:cNvSpPr txBox="1">
            <a:spLocks noChangeArrowheads="1"/>
          </p:cNvSpPr>
          <p:nvPr/>
        </p:nvSpPr>
        <p:spPr bwMode="auto">
          <a:xfrm>
            <a:off x="5940425" y="5218113"/>
            <a:ext cx="1368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/>
              <a:t>学识渊博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71800" y="620688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/>
              </a:rPr>
              <a:t>品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/>
              </a:rPr>
              <a:t>味旁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/>
              </a:rPr>
              <a:t>批   评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/>
              </a:rPr>
              <a:t>价感受 </a:t>
            </a:r>
          </a:p>
        </p:txBody>
      </p:sp>
    </p:spTree>
  </p:cSld>
  <p:clrMapOvr>
    <a:masterClrMapping/>
  </p:clrMapOvr>
  <p:transition advClick="0" advTm="12000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7624" y="2060848"/>
            <a:ext cx="7499176" cy="4065315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endParaRPr lang="en-US" altLang="zh-CN" sz="2800" b="1" dirty="0" smtClean="0"/>
          </a:p>
          <a:p>
            <a:pPr>
              <a:buFont typeface="Arial" charset="0"/>
              <a:buNone/>
            </a:pPr>
            <a:endParaRPr lang="en-US" altLang="zh-CN" sz="2800" b="1" dirty="0" smtClean="0"/>
          </a:p>
        </p:txBody>
      </p:sp>
      <p:sp useBgFill="1">
        <p:nvSpPr>
          <p:cNvPr id="6" name="对角圆角矩形 5"/>
          <p:cNvSpPr/>
          <p:nvPr/>
        </p:nvSpPr>
        <p:spPr>
          <a:xfrm>
            <a:off x="827584" y="2492896"/>
            <a:ext cx="7632848" cy="396044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charset="0"/>
              <a:buNone/>
            </a:pPr>
            <a:r>
              <a:rPr lang="zh-CN" altLang="en-US" sz="3200" b="1" dirty="0" smtClean="0">
                <a:solidFill>
                  <a:schemeClr val="tx1"/>
                </a:solidFill>
              </a:rPr>
              <a:t>①应该针对自己喜欢的语言或是文中描写精彩生动的地方加以批注。</a:t>
            </a:r>
          </a:p>
          <a:p>
            <a:pPr>
              <a:buFont typeface="Arial" charset="0"/>
              <a:buNone/>
            </a:pPr>
            <a:r>
              <a:rPr lang="zh-CN" altLang="en-US" sz="3200" b="1" dirty="0" smtClean="0">
                <a:solidFill>
                  <a:schemeClr val="tx1"/>
                </a:solidFill>
              </a:rPr>
              <a:t>②可以结合自己对内容的理解解读作者的情感和主人公的情感。</a:t>
            </a:r>
          </a:p>
          <a:p>
            <a:pPr>
              <a:buFont typeface="Arial" charset="0"/>
              <a:buNone/>
            </a:pPr>
            <a:r>
              <a:rPr lang="zh-CN" altLang="en-US" sz="3200" b="1" dirty="0" smtClean="0">
                <a:solidFill>
                  <a:schemeClr val="tx1"/>
                </a:solidFill>
              </a:rPr>
              <a:t>③还可以批注作者的写作技巧，也可以是自己对人物的评价。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560" y="16288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b="1" dirty="0" smtClean="0"/>
              <a:t>如何进行旁批呢？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-35000"/>
                    </a14:imgEffect>
                    <a14:imgEffect>
                      <a14:brightnessContrast bright="2000" contrast="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860" t="6414" r="55380" b="14846"/>
          <a:stretch/>
        </p:blipFill>
        <p:spPr>
          <a:xfrm rot="5400000">
            <a:off x="4513649" y="-1481200"/>
            <a:ext cx="864097" cy="49238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99792" y="692696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/>
              </a:rPr>
              <a:t>品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/>
              </a:rPr>
              <a:t>味旁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/>
              </a:rPr>
              <a:t>批   评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/>
              </a:rPr>
              <a:t>价感受 </a:t>
            </a:r>
          </a:p>
        </p:txBody>
      </p:sp>
    </p:spTree>
  </p:cSld>
  <p:clrMapOvr>
    <a:masterClrMapping/>
  </p:clrMapOvr>
  <p:transition advClick="0" advTm="12000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49275"/>
            <a:ext cx="8229600" cy="8683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b="1" dirty="0" smtClean="0"/>
              <a:t>品读细节，精彩旁批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3568" y="1412776"/>
            <a:ext cx="8136904" cy="5085184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zh-CN" altLang="en-US" sz="2400" dirty="0" smtClean="0">
                <a:latin typeface="宋体" charset="-122"/>
              </a:rPr>
              <a:t>   </a:t>
            </a:r>
            <a:r>
              <a:rPr lang="zh-CN" altLang="en-US" sz="2400" b="1" dirty="0" smtClean="0">
                <a:latin typeface="宋体" charset="-122"/>
              </a:rPr>
              <a:t>①“启超没有什么学问</a:t>
            </a:r>
            <a:r>
              <a:rPr lang="en-US" altLang="zh-CN" sz="2400" b="1" dirty="0" smtClean="0">
                <a:latin typeface="宋体" charset="-122"/>
              </a:rPr>
              <a:t>——”“</a:t>
            </a:r>
            <a:r>
              <a:rPr lang="zh-CN" altLang="en-US" sz="2400" b="1" dirty="0" smtClean="0">
                <a:latin typeface="宋体" charset="-122"/>
              </a:rPr>
              <a:t>可是也有一点喽！”如此开场白，真是闻所未闻，通过语言一下子就将其谦逊而自负、俏皮幽默又睿智爽直的形象刻画得栩栩如生。而且配合他演讲时的动作</a:t>
            </a:r>
            <a:r>
              <a:rPr lang="en-US" altLang="zh-CN" sz="2400" b="1" dirty="0" smtClean="0">
                <a:latin typeface="宋体" charset="-122"/>
              </a:rPr>
              <a:t>——</a:t>
            </a:r>
            <a:r>
              <a:rPr lang="zh-CN" altLang="en-US" sz="2400" b="1" dirty="0" smtClean="0">
                <a:latin typeface="宋体" charset="-122"/>
              </a:rPr>
              <a:t>“走上”“打开”“一扫”“一翻”“一点”</a:t>
            </a:r>
            <a:r>
              <a:rPr lang="zh-CN" altLang="en-US" sz="2400" dirty="0" smtClean="0">
                <a:latin typeface="宋体" charset="-122"/>
              </a:rPr>
              <a:t> </a:t>
            </a:r>
            <a:r>
              <a:rPr lang="zh-CN" altLang="en-US" sz="2400" b="1" dirty="0" smtClean="0">
                <a:latin typeface="宋体" charset="-122"/>
              </a:rPr>
              <a:t>，好一个自信满满的腹有诗书的学者！</a:t>
            </a:r>
          </a:p>
          <a:p>
            <a:pPr>
              <a:lnSpc>
                <a:spcPct val="80000"/>
              </a:lnSpc>
            </a:pPr>
            <a:endParaRPr lang="zh-CN" altLang="en-US" sz="2400" b="1" dirty="0" smtClean="0">
              <a:latin typeface="宋体" charset="-122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zh-CN" altLang="en-US" sz="2400" b="1" dirty="0" smtClean="0">
                <a:latin typeface="宋体" charset="-122"/>
              </a:rPr>
              <a:t>   ②“活画出一出悲剧，其中有起承转合，有情节，有背景，有人物，有情感”，可以看出先生知识渊博、文采出众、表达到位、有声有色、技巧纯熟；并且作者二十余年后渡河时仍能触景生情，从侧面可见先生的演讲内容、效果深入人心。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zh-CN" altLang="en-US" sz="2400" b="1" dirty="0" smtClean="0">
              <a:latin typeface="宋体" charset="-122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zh-CN" altLang="en-US" sz="2400" b="1" dirty="0" smtClean="0">
                <a:latin typeface="宋体" charset="-122"/>
              </a:rPr>
              <a:t>   ③“随时引证”可见学识之深广，用 “酣畅”来形容先生的背诵，不仅仅是说先生博闻强识、记忆力出色，更主要的是体现出演讲对于先生来说是一种享受。又写观众的反映：他记不起来时，观众屏息以待；他记起来时，观众跟着他欢喜。可见他的背诵十分牵动人心，让观众的情感跟着他起伏。</a:t>
            </a:r>
          </a:p>
        </p:txBody>
      </p:sp>
    </p:spTree>
  </p:cSld>
  <p:clrMapOvr>
    <a:masterClrMapping/>
  </p:clrMapOvr>
  <p:transition advClick="0" advTm="12000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76250"/>
            <a:ext cx="8229600" cy="94138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b="1" smtClean="0"/>
              <a:t>结合材料，探究讨论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6868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09600" indent="-609600">
              <a:buFont typeface="Arial" charset="0"/>
              <a:buNone/>
            </a:pPr>
            <a:r>
              <a:rPr lang="en-US" altLang="zh-CN" sz="2800" b="1" dirty="0" smtClean="0"/>
              <a:t>1.</a:t>
            </a:r>
            <a:r>
              <a:rPr lang="zh-CN" altLang="en-US" sz="2800" b="1" dirty="0" smtClean="0"/>
              <a:t>先生读到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桃花扇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时，为何痛哭流涕不能自已？</a:t>
            </a:r>
          </a:p>
          <a:p>
            <a:pPr marL="609600" indent="-609600">
              <a:buFont typeface="Arial" charset="0"/>
              <a:buNone/>
            </a:pPr>
            <a:endParaRPr lang="zh-CN" altLang="en-US" sz="2800" b="1" dirty="0" smtClean="0"/>
          </a:p>
          <a:p>
            <a:pPr marL="609600" indent="-609600">
              <a:buFont typeface="Arial" charset="0"/>
              <a:buNone/>
            </a:pPr>
            <a:endParaRPr lang="zh-CN" altLang="en-US" sz="2800" b="1" dirty="0" smtClean="0"/>
          </a:p>
          <a:p>
            <a:pPr marL="609600" indent="-609600">
              <a:buFont typeface="Arial" charset="0"/>
              <a:buNone/>
            </a:pPr>
            <a:r>
              <a:rPr lang="en-US" altLang="zh-CN" sz="2800" b="1" dirty="0" smtClean="0"/>
              <a:t>2.</a:t>
            </a:r>
            <a:r>
              <a:rPr lang="zh-CN" altLang="en-US" sz="2800" b="1" dirty="0" smtClean="0"/>
              <a:t>读到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闻官军收河南河北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时，为何又张口大笑了？</a:t>
            </a:r>
          </a:p>
        </p:txBody>
      </p:sp>
    </p:spTree>
  </p:cSld>
  <p:clrMapOvr>
    <a:masterClrMapping/>
  </p:clrMapOvr>
  <p:transition advClick="0" advTm="12000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1060</TotalTime>
  <Words>1020</Words>
  <Application>Microsoft Office PowerPoint</Application>
  <PresentationFormat>全屏显示(4:3)</PresentationFormat>
  <Paragraphs>62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如何进行旁批呢？</vt:lpstr>
      <vt:lpstr>品读细节，精彩旁批</vt:lpstr>
      <vt:lpstr>结合材料，探究讨论</vt:lpstr>
      <vt:lpstr>幻灯片 10</vt:lpstr>
      <vt:lpstr>少年中国说</vt:lpstr>
      <vt:lpstr>幻灯片 12</vt:lpstr>
      <vt:lpstr>幻灯片 13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2017-10-18T01:27:34Z</dcterms:created>
  <dcterms:modified xsi:type="dcterms:W3CDTF">2017-11-16T03:50:43Z</dcterms:modified>
</cp:coreProperties>
</file>