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63" r:id="rId3"/>
    <p:sldId id="264" r:id="rId4"/>
    <p:sldId id="318" r:id="rId5"/>
    <p:sldId id="323" r:id="rId6"/>
    <p:sldId id="324" r:id="rId7"/>
    <p:sldId id="325" r:id="rId8"/>
    <p:sldId id="326" r:id="rId9"/>
    <p:sldId id="327" r:id="rId10"/>
    <p:sldId id="265" r:id="rId11"/>
    <p:sldId id="328" r:id="rId12"/>
    <p:sldId id="329" r:id="rId13"/>
    <p:sldId id="330" r:id="rId14"/>
    <p:sldId id="331" r:id="rId15"/>
    <p:sldId id="332" r:id="rId16"/>
    <p:sldId id="333" r:id="rId17"/>
    <p:sldId id="322" r:id="rId18"/>
    <p:sldId id="334" r:id="rId19"/>
    <p:sldId id="335" r:id="rId20"/>
    <p:sldId id="336" r:id="rId21"/>
    <p:sldId id="275" r:id="rId22"/>
    <p:sldId id="337" r:id="rId23"/>
    <p:sldId id="338" r:id="rId24"/>
    <p:sldId id="285" r:id="rId25"/>
    <p:sldId id="339" r:id="rId26"/>
    <p:sldId id="340" r:id="rId27"/>
    <p:sldId id="341" r:id="rId28"/>
    <p:sldId id="342" r:id="rId29"/>
    <p:sldId id="343" r:id="rId30"/>
    <p:sldId id="270" r:id="rId31"/>
    <p:sldId id="271" r:id="rId32"/>
    <p:sldId id="344" r:id="rId33"/>
    <p:sldId id="276" r:id="rId34"/>
    <p:sldId id="345" r:id="rId35"/>
    <p:sldId id="277" r:id="rId36"/>
    <p:sldId id="346" r:id="rId37"/>
    <p:sldId id="347"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95494" autoAdjust="0"/>
  </p:normalViewPr>
  <p:slideViewPr>
    <p:cSldViewPr showGuides="1">
      <p:cViewPr varScale="1">
        <p:scale>
          <a:sx n="88" d="100"/>
          <a:sy n="88" d="100"/>
        </p:scale>
        <p:origin x="1458"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30.xml"/><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30.xml"/><Relationship Id="rId4" Type="http://schemas.openxmlformats.org/officeDocument/2006/relationships/slide" Target="../slides/slide1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image" Target="../media/image5.png"/><Relationship Id="rId4" Type="http://schemas.openxmlformats.org/officeDocument/2006/relationships/slide" Target="../slides/slide3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30.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栏目一">
    <p:spTree>
      <p:nvGrpSpPr>
        <p:cNvPr id="1" name=""/>
        <p:cNvGrpSpPr/>
        <p:nvPr/>
      </p:nvGrpSpPr>
      <p:grpSpPr>
        <a:xfrm>
          <a:off x="0" y="0"/>
          <a:ext cx="0" cy="0"/>
          <a:chOff x="0" y="0"/>
          <a:chExt cx="0" cy="0"/>
        </a:xfrm>
      </p:grpSpPr>
      <p:grpSp>
        <p:nvGrpSpPr>
          <p:cNvPr id="2" name="组合 1"/>
          <p:cNvGrpSpPr/>
          <p:nvPr userDrawn="1"/>
        </p:nvGrpSpPr>
        <p:grpSpPr>
          <a:xfrm>
            <a:off x="2916589" y="-1"/>
            <a:ext cx="1359409" cy="833261"/>
            <a:chOff x="32335" y="943643"/>
            <a:chExt cx="1332621" cy="694385"/>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335" y="943643"/>
              <a:ext cx="1332621" cy="694385"/>
            </a:xfrm>
            <a:prstGeom prst="rect">
              <a:avLst/>
            </a:prstGeom>
          </p:spPr>
        </p:pic>
        <p:sp>
          <p:nvSpPr>
            <p:cNvPr id="8" name="TextBox 7">
              <a:hlinkClick r:id="rId3" action="ppaction://hlinksldjump"/>
            </p:cNvPr>
            <p:cNvSpPr txBox="1"/>
            <p:nvPr userDrawn="1"/>
          </p:nvSpPr>
          <p:spPr>
            <a:xfrm>
              <a:off x="189378" y="1093987"/>
              <a:ext cx="885020"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3" name="组合 22"/>
          <p:cNvGrpSpPr/>
          <p:nvPr userDrawn="1"/>
        </p:nvGrpSpPr>
        <p:grpSpPr>
          <a:xfrm>
            <a:off x="4264090" y="29754"/>
            <a:ext cx="1134492" cy="584775"/>
            <a:chOff x="29482" y="1624653"/>
            <a:chExt cx="1204286" cy="487312"/>
          </a:xfrm>
        </p:grpSpPr>
        <p:sp>
          <p:nvSpPr>
            <p:cNvPr id="24" name="TextBox 23"/>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25" name="TextBox 24">
              <a:hlinkClick r:id="rId4"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6" name="组合 25"/>
          <p:cNvGrpSpPr/>
          <p:nvPr userDrawn="1"/>
        </p:nvGrpSpPr>
        <p:grpSpPr>
          <a:xfrm>
            <a:off x="5389407" y="29755"/>
            <a:ext cx="1220206" cy="584775"/>
            <a:chOff x="41325" y="2276803"/>
            <a:chExt cx="1374958" cy="487312"/>
          </a:xfrm>
        </p:grpSpPr>
        <p:sp>
          <p:nvSpPr>
            <p:cNvPr id="27" name="TextBox 26"/>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28" name="TextBox 27">
              <a:hlinkClick r:id="rId5"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956376" y="39693"/>
            <a:ext cx="1187624" cy="584775"/>
            <a:chOff x="29482" y="2927145"/>
            <a:chExt cx="1463620" cy="487312"/>
          </a:xfrm>
        </p:grpSpPr>
        <p:sp>
          <p:nvSpPr>
            <p:cNvPr id="30" name="TextBox 29"/>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31" name="TextBox 30">
              <a:hlinkClick r:id="rId6"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6819864" y="39693"/>
            <a:ext cx="1102368" cy="584775"/>
            <a:chOff x="379186" y="2927145"/>
            <a:chExt cx="1358552" cy="487312"/>
          </a:xfrm>
        </p:grpSpPr>
        <p:sp>
          <p:nvSpPr>
            <p:cNvPr id="16" name="TextBox 15"/>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17" name="TextBox 16">
              <a:hlinkClick r:id="rId7" action="ppaction://hlinksldjump"/>
            </p:cNvPr>
            <p:cNvSpPr txBox="1"/>
            <p:nvPr userDrawn="1"/>
          </p:nvSpPr>
          <p:spPr>
            <a:xfrm>
              <a:off x="625121" y="3030392"/>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29908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4" name="组合 3"/>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grpSp>
          <p:nvGrpSpPr>
            <p:cNvPr id="23" name="组合 22"/>
            <p:cNvGrpSpPr/>
            <p:nvPr userDrawn="1"/>
          </p:nvGrpSpPr>
          <p:grpSpPr>
            <a:xfrm>
              <a:off x="4264090" y="29754"/>
              <a:ext cx="1134492" cy="584775"/>
              <a:chOff x="29482" y="1624653"/>
              <a:chExt cx="1204286" cy="487312"/>
            </a:xfrm>
          </p:grpSpPr>
          <p:sp>
            <p:nvSpPr>
              <p:cNvPr id="32" name="TextBox 31"/>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HISHISHULI</a:t>
                </a:r>
                <a:endParaRPr lang="zh-CN" altLang="en-US" sz="1000" dirty="0">
                  <a:solidFill>
                    <a:schemeClr val="bg1"/>
                  </a:solidFill>
                </a:endParaRPr>
              </a:p>
            </p:txBody>
          </p:sp>
          <p:sp>
            <p:nvSpPr>
              <p:cNvPr id="33" name="TextBox 32">
                <a:hlinkClick r:id="rId3"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4" name="组合 33"/>
          <p:cNvGrpSpPr/>
          <p:nvPr userDrawn="1"/>
        </p:nvGrpSpPr>
        <p:grpSpPr>
          <a:xfrm>
            <a:off x="5389407" y="29755"/>
            <a:ext cx="1220206" cy="584775"/>
            <a:chOff x="41325" y="2276803"/>
            <a:chExt cx="1374958" cy="487312"/>
          </a:xfrm>
        </p:grpSpPr>
        <p:sp>
          <p:nvSpPr>
            <p:cNvPr id="35" name="TextBox 34"/>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36" name="TextBox 35">
              <a:hlinkClick r:id="rId4"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956376" y="39693"/>
            <a:ext cx="1187624" cy="584775"/>
            <a:chOff x="29482" y="2927145"/>
            <a:chExt cx="1463620" cy="487312"/>
          </a:xfrm>
        </p:grpSpPr>
        <p:sp>
          <p:nvSpPr>
            <p:cNvPr id="38" name="TextBox 37"/>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39" name="TextBox 38">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819864" y="39693"/>
            <a:ext cx="1102368" cy="584775"/>
            <a:chOff x="379186" y="2927145"/>
            <a:chExt cx="1358553" cy="487312"/>
          </a:xfrm>
        </p:grpSpPr>
        <p:sp>
          <p:nvSpPr>
            <p:cNvPr id="41" name="TextBox 40"/>
            <p:cNvSpPr txBox="1"/>
            <p:nvPr userDrawn="1"/>
          </p:nvSpPr>
          <p:spPr>
            <a:xfrm>
              <a:off x="379186" y="2927145"/>
              <a:ext cx="1225226"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2" name="TextBox 41">
              <a:hlinkClick r:id="rId6" action="ppaction://hlinksldjump"/>
            </p:cNvPr>
            <p:cNvSpPr txBox="1"/>
            <p:nvPr userDrawn="1"/>
          </p:nvSpPr>
          <p:spPr>
            <a:xfrm>
              <a:off x="625122" y="3030391"/>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21" name="TextBox 20">
            <a:hlinkClick r:id="rId7" action="ppaction://hlinksldjump"/>
          </p:cNvPr>
          <p:cNvSpPr txBox="1"/>
          <p:nvPr userDrawn="1"/>
        </p:nvSpPr>
        <p:spPr>
          <a:xfrm>
            <a:off x="3075375"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3" name="组合 32"/>
          <p:cNvGrpSpPr/>
          <p:nvPr userDrawn="1"/>
        </p:nvGrpSpPr>
        <p:grpSpPr>
          <a:xfrm>
            <a:off x="4264090" y="29754"/>
            <a:ext cx="1134492" cy="584775"/>
            <a:chOff x="29482" y="1624653"/>
            <a:chExt cx="1204286" cy="487312"/>
          </a:xfrm>
        </p:grpSpPr>
        <p:sp>
          <p:nvSpPr>
            <p:cNvPr id="34" name="TextBox 33"/>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5" name="TextBox 34">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 name="组合 2"/>
          <p:cNvGrpSpPr/>
          <p:nvPr userDrawn="1"/>
        </p:nvGrpSpPr>
        <p:grpSpPr>
          <a:xfrm>
            <a:off x="5389407" y="-4182"/>
            <a:ext cx="1426668" cy="845079"/>
            <a:chOff x="5389407" y="-4182"/>
            <a:chExt cx="1426668" cy="845079"/>
          </a:xfrm>
        </p:grpSpPr>
        <p:pic>
          <p:nvPicPr>
            <p:cNvPr id="45" name="图片 4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42575" y="-4182"/>
              <a:ext cx="1373500" cy="845079"/>
            </a:xfrm>
            <a:prstGeom prst="rect">
              <a:avLst/>
            </a:prstGeom>
          </p:spPr>
        </p:pic>
        <p:grpSp>
          <p:nvGrpSpPr>
            <p:cNvPr id="36" name="组合 35"/>
            <p:cNvGrpSpPr/>
            <p:nvPr userDrawn="1"/>
          </p:nvGrpSpPr>
          <p:grpSpPr>
            <a:xfrm>
              <a:off x="5389407" y="29755"/>
              <a:ext cx="1220206" cy="584775"/>
              <a:chOff x="41325" y="2276803"/>
              <a:chExt cx="1374959" cy="487312"/>
            </a:xfrm>
          </p:grpSpPr>
          <p:sp>
            <p:nvSpPr>
              <p:cNvPr id="37" name="TextBox 36"/>
              <p:cNvSpPr txBox="1"/>
              <p:nvPr userDrawn="1"/>
            </p:nvSpPr>
            <p:spPr>
              <a:xfrm>
                <a:off x="41325" y="2276803"/>
                <a:ext cx="137495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HONGNANJUJIAO</a:t>
                </a:r>
                <a:endParaRPr lang="zh-CN" altLang="en-US" sz="900" dirty="0">
                  <a:solidFill>
                    <a:schemeClr val="bg1"/>
                  </a:solidFill>
                </a:endParaRPr>
              </a:p>
            </p:txBody>
          </p:sp>
          <p:sp>
            <p:nvSpPr>
              <p:cNvPr id="38" name="TextBox 37">
                <a:hlinkClick r:id="rId4"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956376" y="39693"/>
            <a:ext cx="1187624" cy="584775"/>
            <a:chOff x="29482" y="2927145"/>
            <a:chExt cx="1463620" cy="487312"/>
          </a:xfrm>
        </p:grpSpPr>
        <p:sp>
          <p:nvSpPr>
            <p:cNvPr id="40" name="TextBox 39"/>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41" name="TextBox 40">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819864" y="39693"/>
            <a:ext cx="1102368" cy="584775"/>
            <a:chOff x="379186" y="2927145"/>
            <a:chExt cx="1358552" cy="487312"/>
          </a:xfrm>
        </p:grpSpPr>
        <p:sp>
          <p:nvSpPr>
            <p:cNvPr id="43" name="TextBox 42"/>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4" name="TextBox 43">
              <a:hlinkClick r:id="rId6" action="ppaction://hlinksldjump"/>
            </p:cNvPr>
            <p:cNvSpPr txBox="1"/>
            <p:nvPr userDrawn="1"/>
          </p:nvSpPr>
          <p:spPr>
            <a:xfrm>
              <a:off x="625120"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47" name="TextBox 46">
            <a:hlinkClick r:id="rId7" action="ppaction://hlinksldjump"/>
          </p:cNvPr>
          <p:cNvSpPr txBox="1"/>
          <p:nvPr userDrawn="1"/>
        </p:nvSpPr>
        <p:spPr>
          <a:xfrm>
            <a:off x="3253543" y="271432"/>
            <a:ext cx="184731" cy="307777"/>
          </a:xfrm>
          <a:prstGeom prst="rect">
            <a:avLst/>
          </a:prstGeom>
          <a:noFill/>
        </p:spPr>
        <p:txBody>
          <a:bodyPr wrap="none" rtlCol="0">
            <a:spAutoFit/>
          </a:bodyPr>
          <a:lstStyle/>
          <a:p>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19">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down)">
                                      <p:cBhvr>
                                        <p:cTn id="20" dur="500"/>
                                        <p:tgtEl>
                                          <p:spTgt spid="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2" name="组合 31"/>
          <p:cNvGrpSpPr/>
          <p:nvPr userDrawn="1"/>
        </p:nvGrpSpPr>
        <p:grpSpPr>
          <a:xfrm>
            <a:off x="4264090" y="29754"/>
            <a:ext cx="1134492" cy="584775"/>
            <a:chOff x="29482" y="1624653"/>
            <a:chExt cx="1204286" cy="487312"/>
          </a:xfrm>
        </p:grpSpPr>
        <p:sp>
          <p:nvSpPr>
            <p:cNvPr id="33" name="TextBox 32"/>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4" name="TextBox 33">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5" name="组合 34"/>
          <p:cNvGrpSpPr/>
          <p:nvPr userDrawn="1"/>
        </p:nvGrpSpPr>
        <p:grpSpPr>
          <a:xfrm>
            <a:off x="5389407" y="29755"/>
            <a:ext cx="1220206" cy="584775"/>
            <a:chOff x="41325" y="2276803"/>
            <a:chExt cx="1374958" cy="487312"/>
          </a:xfrm>
        </p:grpSpPr>
        <p:sp>
          <p:nvSpPr>
            <p:cNvPr id="36" name="TextBox 35"/>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HONGNANJUJIAO</a:t>
              </a:r>
              <a:endParaRPr lang="zh-CN" altLang="en-US" sz="900" dirty="0">
                <a:solidFill>
                  <a:schemeClr val="tx1"/>
                </a:solidFill>
              </a:endParaRPr>
            </a:p>
          </p:txBody>
        </p:sp>
        <p:sp>
          <p:nvSpPr>
            <p:cNvPr id="37" name="TextBox 36">
              <a:hlinkClick r:id="rId3"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重难聚焦</a:t>
              </a:r>
              <a:endParaRPr lang="zh-CN" altLang="en-US" sz="1400" dirty="0">
                <a:solidFill>
                  <a:schemeClr val="tx1"/>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723335" y="-2608"/>
            <a:ext cx="1326069" cy="839320"/>
            <a:chOff x="6723335" y="-2608"/>
            <a:chExt cx="1326069" cy="839320"/>
          </a:xfrm>
        </p:grpSpPr>
        <p:pic>
          <p:nvPicPr>
            <p:cNvPr id="44" name="图片 4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23335" y="-2608"/>
              <a:ext cx="1326069" cy="839320"/>
            </a:xfrm>
            <a:prstGeom prst="rect">
              <a:avLst/>
            </a:prstGeom>
          </p:spPr>
        </p:pic>
        <p:grpSp>
          <p:nvGrpSpPr>
            <p:cNvPr id="41" name="组合 40"/>
            <p:cNvGrpSpPr/>
            <p:nvPr userDrawn="1"/>
          </p:nvGrpSpPr>
          <p:grpSpPr>
            <a:xfrm>
              <a:off x="6819864" y="39693"/>
              <a:ext cx="1102368" cy="584775"/>
              <a:chOff x="379186" y="2927145"/>
              <a:chExt cx="1358553" cy="487312"/>
            </a:xfrm>
          </p:grpSpPr>
          <p:sp>
            <p:nvSpPr>
              <p:cNvPr id="42" name="TextBox 41"/>
              <p:cNvSpPr txBox="1"/>
              <p:nvPr userDrawn="1"/>
            </p:nvSpPr>
            <p:spPr>
              <a:xfrm>
                <a:off x="379186" y="2927145"/>
                <a:ext cx="1225226"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IANLITOUXI</a:t>
                </a:r>
                <a:endParaRPr lang="zh-CN" altLang="en-US" sz="1000" dirty="0">
                  <a:solidFill>
                    <a:schemeClr val="bg1"/>
                  </a:solidFill>
                </a:endParaRPr>
              </a:p>
            </p:txBody>
          </p:sp>
          <p:sp>
            <p:nvSpPr>
              <p:cNvPr id="43" name="TextBox 42">
                <a:hlinkClick r:id="rId6" action="ppaction://hlinksldjump"/>
              </p:cNvPr>
              <p:cNvSpPr txBox="1"/>
              <p:nvPr userDrawn="1"/>
            </p:nvSpPr>
            <p:spPr>
              <a:xfrm>
                <a:off x="625122"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
        <p:nvSpPr>
          <p:cNvPr id="20" name="TextBox 19">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down)">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2" name="组合 31"/>
          <p:cNvGrpSpPr/>
          <p:nvPr userDrawn="1"/>
        </p:nvGrpSpPr>
        <p:grpSpPr>
          <a:xfrm>
            <a:off x="4264090" y="29754"/>
            <a:ext cx="1134492" cy="584775"/>
            <a:chOff x="29482" y="1624653"/>
            <a:chExt cx="1204286" cy="487312"/>
          </a:xfrm>
        </p:grpSpPr>
        <p:sp>
          <p:nvSpPr>
            <p:cNvPr id="33" name="TextBox 32"/>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4" name="TextBox 33">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5" name="组合 34"/>
          <p:cNvGrpSpPr/>
          <p:nvPr userDrawn="1"/>
        </p:nvGrpSpPr>
        <p:grpSpPr>
          <a:xfrm>
            <a:off x="5389407" y="29755"/>
            <a:ext cx="1220206" cy="584775"/>
            <a:chOff x="41325" y="2276803"/>
            <a:chExt cx="1374958" cy="487312"/>
          </a:xfrm>
        </p:grpSpPr>
        <p:sp>
          <p:nvSpPr>
            <p:cNvPr id="36" name="TextBox 35"/>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37" name="TextBox 36">
              <a:hlinkClick r:id="rId3"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956376" y="0"/>
            <a:ext cx="1264049" cy="838521"/>
            <a:chOff x="7956376" y="0"/>
            <a:chExt cx="1264049" cy="838521"/>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977464" y="0"/>
              <a:ext cx="1242961" cy="838521"/>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a:t>
                </a:r>
                <a:r>
                  <a:rPr lang="en-US" altLang="zh-CN" sz="1000" baseline="0" dirty="0" smtClean="0">
                    <a:solidFill>
                      <a:schemeClr val="bg1"/>
                    </a:solidFill>
                    <a:latin typeface="+mn-lt"/>
                    <a:ea typeface="+mn-ea"/>
                  </a:rPr>
                  <a:t>LIANXI</a:t>
                </a:r>
                <a:endParaRPr lang="zh-CN" altLang="en-US" sz="1000" dirty="0">
                  <a:solidFill>
                    <a:schemeClr val="bg1"/>
                  </a:solidFill>
                </a:endParaRPr>
              </a:p>
            </p:txBody>
          </p:sp>
          <p:sp>
            <p:nvSpPr>
              <p:cNvPr id="40" name="TextBox 39">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819864" y="39693"/>
            <a:ext cx="1102368" cy="584775"/>
            <a:chOff x="379186" y="2927145"/>
            <a:chExt cx="1358552" cy="487312"/>
          </a:xfrm>
        </p:grpSpPr>
        <p:sp>
          <p:nvSpPr>
            <p:cNvPr id="42" name="TextBox 41"/>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3" name="TextBox 42">
              <a:hlinkClick r:id="rId6" action="ppaction://hlinksldjump"/>
            </p:cNvPr>
            <p:cNvSpPr txBox="1"/>
            <p:nvPr userDrawn="1"/>
          </p:nvSpPr>
          <p:spPr>
            <a:xfrm>
              <a:off x="625121" y="3030391"/>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19" name="TextBox 18">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down)">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538"/>
            <a:ext cx="9143998" cy="799908"/>
            <a:chOff x="2" y="-2948"/>
            <a:chExt cx="9143998" cy="66659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408240" y="33964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65225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184578" y="-2948"/>
              <a:ext cx="0" cy="63768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1816"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75165" y="137180"/>
            <a:ext cx="215836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200" dirty="0" smtClean="0"/>
              <a:t>课题三　综合实验设计</a:t>
            </a:r>
            <a:r>
              <a:rPr lang="en-US" altLang="zh-CN" sz="1200" dirty="0" smtClean="0"/>
              <a:t>(</a:t>
            </a:r>
            <a:r>
              <a:rPr lang="zh-CN" altLang="zh-CN" sz="1200" dirty="0" smtClean="0"/>
              <a:t>选学</a:t>
            </a:r>
            <a:r>
              <a:rPr lang="en-US" altLang="zh-CN" sz="1200" dirty="0" smtClean="0"/>
              <a:t>)</a:t>
            </a:r>
            <a:endParaRPr lang="zh-CN" altLang="zh-CN" sz="12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4" r:id="rId4"/>
    <p:sldLayoutId id="2147483662"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13.emf"/><Relationship Id="rId5" Type="http://schemas.openxmlformats.org/officeDocument/2006/relationships/package" Target="../embeddings/Microsoft_Word___7.docx"/><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14.emf"/><Relationship Id="rId5" Type="http://schemas.openxmlformats.org/officeDocument/2006/relationships/package" Target="../embeddings/Microsoft_Word___8.docx"/><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15.emf"/><Relationship Id="rId5" Type="http://schemas.openxmlformats.org/officeDocument/2006/relationships/package" Target="../embeddings/Microsoft_Word___9.docx"/><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16.emf"/><Relationship Id="rId5" Type="http://schemas.openxmlformats.org/officeDocument/2006/relationships/package" Target="../embeddings/Microsoft_Word___10.docx"/><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17.emf"/><Relationship Id="rId5" Type="http://schemas.openxmlformats.org/officeDocument/2006/relationships/package" Target="../embeddings/Microsoft_Word___11.docx"/><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image" Target="../media/image18.emf"/><Relationship Id="rId5" Type="http://schemas.openxmlformats.org/officeDocument/2006/relationships/package" Target="../embeddings/Microsoft_Word___12.docx"/><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image" Target="../media/image19.emf"/><Relationship Id="rId5" Type="http://schemas.openxmlformats.org/officeDocument/2006/relationships/package" Target="../embeddings/Microsoft_Word___13.docx"/><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0.emf"/><Relationship Id="rId5" Type="http://schemas.openxmlformats.org/officeDocument/2006/relationships/package" Target="../embeddings/Microsoft_Word___14.docx"/><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1.emf"/><Relationship Id="rId5" Type="http://schemas.openxmlformats.org/officeDocument/2006/relationships/package" Target="../embeddings/Microsoft_Word___15.docx"/><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2.emf"/><Relationship Id="rId5" Type="http://schemas.openxmlformats.org/officeDocument/2006/relationships/package" Target="../embeddings/Microsoft_Word___16.docx"/><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8.xml"/><Relationship Id="rId6" Type="http://schemas.openxmlformats.org/officeDocument/2006/relationships/image" Target="../media/image25.jpeg"/><Relationship Id="rId5" Type="http://schemas.openxmlformats.org/officeDocument/2006/relationships/slide" Target="slide35.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slide" Target="slide30.xml"/><Relationship Id="rId7" Type="http://schemas.openxmlformats.org/officeDocument/2006/relationships/package" Target="../embeddings/Microsoft_Word___17.docx"/><Relationship Id="rId2" Type="http://schemas.openxmlformats.org/officeDocument/2006/relationships/slideLayout" Target="../slideLayouts/slideLayout8.xml"/><Relationship Id="rId1" Type="http://schemas.openxmlformats.org/officeDocument/2006/relationships/vmlDrawing" Target="../drawings/vmlDrawing17.vml"/><Relationship Id="rId6" Type="http://schemas.openxmlformats.org/officeDocument/2006/relationships/slide" Target="slide35.xml"/><Relationship Id="rId5" Type="http://schemas.openxmlformats.org/officeDocument/2006/relationships/slide" Target="slide33.xml"/><Relationship Id="rId10" Type="http://schemas.openxmlformats.org/officeDocument/2006/relationships/image" Target="../media/image27.emf"/><Relationship Id="rId4" Type="http://schemas.openxmlformats.org/officeDocument/2006/relationships/slide" Target="slide31.xml"/><Relationship Id="rId9" Type="http://schemas.openxmlformats.org/officeDocument/2006/relationships/package" Target="../embeddings/Microsoft_Word___18.docx"/></Relationships>
</file>

<file path=ppt/slides/_rels/slide32.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slide" Target="slide30.xml"/><Relationship Id="rId7" Type="http://schemas.openxmlformats.org/officeDocument/2006/relationships/package" Target="../embeddings/Microsoft_Word___19.docx"/><Relationship Id="rId2" Type="http://schemas.openxmlformats.org/officeDocument/2006/relationships/slideLayout" Target="../slideLayouts/slideLayout8.xml"/><Relationship Id="rId1" Type="http://schemas.openxmlformats.org/officeDocument/2006/relationships/vmlDrawing" Target="../drawings/vmlDrawing18.v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8.xml"/><Relationship Id="rId6" Type="http://schemas.openxmlformats.org/officeDocument/2006/relationships/image" Target="../media/image29.jpeg"/><Relationship Id="rId5" Type="http://schemas.openxmlformats.org/officeDocument/2006/relationships/slide" Target="slide35.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8.xml"/><Relationship Id="rId5" Type="http://schemas.openxmlformats.org/officeDocument/2006/relationships/slide" Target="slide35.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slide" Target="slide30.xml"/><Relationship Id="rId7" Type="http://schemas.openxmlformats.org/officeDocument/2006/relationships/package" Target="../embeddings/Microsoft_Word___20.docx"/><Relationship Id="rId2" Type="http://schemas.openxmlformats.org/officeDocument/2006/relationships/slideLayout" Target="../slideLayouts/slideLayout8.xml"/><Relationship Id="rId1" Type="http://schemas.openxmlformats.org/officeDocument/2006/relationships/vmlDrawing" Target="../drawings/vmlDrawing19.v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1.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8.xml"/><Relationship Id="rId5" Type="http://schemas.openxmlformats.org/officeDocument/2006/relationships/slide" Target="slide35.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slide" Target="slide30.xml"/><Relationship Id="rId7" Type="http://schemas.openxmlformats.org/officeDocument/2006/relationships/image" Target="../media/image32.jpeg"/><Relationship Id="rId2" Type="http://schemas.openxmlformats.org/officeDocument/2006/relationships/slideLayout" Target="../slideLayouts/slideLayout8.xml"/><Relationship Id="rId1" Type="http://schemas.openxmlformats.org/officeDocument/2006/relationships/vmlDrawing" Target="../drawings/vmlDrawing20.v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1.xml"/><Relationship Id="rId9" Type="http://schemas.openxmlformats.org/officeDocument/2006/relationships/image" Target="../media/image31.emf"/></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Word___1.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package" Target="../embeddings/Microsoft_Word___2.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Word___3.docx"/><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9.emf"/><Relationship Id="rId5" Type="http://schemas.openxmlformats.org/officeDocument/2006/relationships/package" Target="../embeddings/Microsoft_Word___4.docx"/><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0.emf"/><Relationship Id="rId5" Type="http://schemas.openxmlformats.org/officeDocument/2006/relationships/package" Target="../embeddings/Microsoft_Word___5.docx"/><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jpeg"/><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1.emf"/><Relationship Id="rId5" Type="http://schemas.openxmlformats.org/officeDocument/2006/relationships/package" Target="../embeddings/Microsoft_Word___6.docx"/><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课题三　综合实验设计</a:t>
            </a:r>
            <a:r>
              <a:rPr lang="en-US" altLang="zh-CN" dirty="0"/>
              <a:t>(</a:t>
            </a:r>
            <a:r>
              <a:rPr lang="zh-CN" altLang="zh-CN" dirty="0"/>
              <a:t>选学</a:t>
            </a:r>
            <a:r>
              <a:rPr lang="en-US" altLang="zh-CN" dirty="0"/>
              <a:t>)</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一、化学实验设计的要求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设计一个实验应从以下几方面入手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根据实验目的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阐明实验原理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选择合适的仪器和药品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根据实验的特点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设计实验装置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画出装置图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根据实验的要求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设计可行的操作步骤和观察重点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分析实验中应注意的事项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实验结束后应写出完整的实验报告。在设计实验时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应在各种所设计的方案中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通过对比和归纳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选择出具有安全性好、药品易得、操作简便、装置简单而现象明显的最佳方案。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一个实验目的的达到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往往有多个可以选择的方案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但我们总是选择最优的实验方案。实验方案的选择要遵循以下原则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科学性是化学实验方案设计的首要原则。所谓科学性是指实验原理、实验操作程序和方法必须正确。例如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鉴别</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err="1">
                <a:solidFill>
                  <a:srgbClr val="000000"/>
                </a:solidFill>
                <a:latin typeface="Times New Roman" panose="02020603050405020304" pitchFamily="18" charset="0"/>
                <a:cs typeface="Times New Roman" panose="02020603050405020304" pitchFamily="18" charset="0"/>
              </a:rPr>
              <a:t>NaI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在试剂的选择上就不宜选用硝酸等具有氧化性的酸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在操作程序的设计上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应取少量固体先溶解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然后再取少量配成的溶液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接着再加入试剂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而不能将样品全部溶解或在溶解后的全部溶液中加入试剂。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实验原理的科学性。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例如检验</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中是否含有</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如果把气体直接通入澄清的石灰水中检验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也会使澄清的石灰水变浑浊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因此无法判断气体中是否含有</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。正确的实验方案图示为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44266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429118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以上实验中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如果在品红溶液不褪色的情况下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澄清的石灰水变浑浊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可以判断气体中含有</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否则没有</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92471608"/>
              </p:ext>
            </p:extLst>
          </p:nvPr>
        </p:nvGraphicFramePr>
        <p:xfrm>
          <a:off x="508000" y="1698898"/>
          <a:ext cx="8128000" cy="2440417"/>
        </p:xfrm>
        <a:graphic>
          <a:graphicData uri="http://schemas.openxmlformats.org/presentationml/2006/ole">
            <mc:AlternateContent xmlns:mc="http://schemas.openxmlformats.org/markup-compatibility/2006">
              <mc:Choice xmlns:v="urn:schemas-microsoft-com:vml" Requires="v">
                <p:oleObj spid="_x0000_s7178" name="文档" r:id="rId5" imgW="3839157" imgH="1152926" progId="Word.Document.12">
                  <p:embed/>
                </p:oleObj>
              </mc:Choice>
              <mc:Fallback>
                <p:oleObj name="文档" r:id="rId5" imgW="3839157" imgH="1152926" progId="Word.Document.12">
                  <p:embed/>
                  <p:pic>
                    <p:nvPicPr>
                      <p:cNvPr id="0" name=""/>
                      <p:cNvPicPr/>
                      <p:nvPr/>
                    </p:nvPicPr>
                    <p:blipFill>
                      <a:blip r:embed="rId6"/>
                      <a:stretch>
                        <a:fillRect/>
                      </a:stretch>
                    </p:blipFill>
                    <p:spPr>
                      <a:xfrm>
                        <a:off x="508000" y="1698898"/>
                        <a:ext cx="8128000" cy="2440417"/>
                      </a:xfrm>
                      <a:prstGeom prst="rect">
                        <a:avLst/>
                      </a:prstGeom>
                    </p:spPr>
                  </p:pic>
                </p:oleObj>
              </mc:Fallback>
            </mc:AlternateContent>
          </a:graphicData>
        </a:graphic>
      </p:graphicFrame>
    </p:spTree>
    <p:extLst>
      <p:ext uri="{BB962C8B-B14F-4D97-AF65-F5344CB8AC3E}">
        <p14:creationId xmlns:p14="http://schemas.microsoft.com/office/powerpoint/2010/main" val="36632497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操作程序和方法的科学性。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请看下列除杂方法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用点燃法除去</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中混有的少量</a:t>
            </a:r>
            <a:r>
              <a:rPr lang="en-US" altLang="zh-CN" sz="2200" dirty="0">
                <a:solidFill>
                  <a:srgbClr val="000000"/>
                </a:solidFill>
                <a:latin typeface="Times New Roman" panose="02020603050405020304" pitchFamily="18" charset="0"/>
                <a:cs typeface="Times New Roman" panose="02020603050405020304" pitchFamily="18" charset="0"/>
              </a:rPr>
              <a:t>CO;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用加入乙醇、浓硫酸加热的方法除去乙酸乙酯中的少量乙酸。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如果单从化学原理方面去看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以上两个实验方案是没有问题的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因此许多同学在实验设计上对于这种思路也是乐此不疲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其实这些实验方案是根本无法实施的。方案</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在大量</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氛围下的少量</a:t>
            </a:r>
            <a:r>
              <a:rPr lang="en-US" altLang="zh-CN" sz="2200" dirty="0">
                <a:solidFill>
                  <a:srgbClr val="000000"/>
                </a:solidFill>
                <a:latin typeface="Times New Roman" panose="02020603050405020304" pitchFamily="18" charset="0"/>
                <a:cs typeface="Times New Roman" panose="02020603050405020304" pitchFamily="18" charset="0"/>
              </a:rPr>
              <a:t>CO</a:t>
            </a:r>
            <a:r>
              <a:rPr lang="zh-CN" altLang="zh-CN" sz="2200" dirty="0">
                <a:solidFill>
                  <a:srgbClr val="000000"/>
                </a:solidFill>
                <a:latin typeface="Times New Roman" panose="02020603050405020304" pitchFamily="18" charset="0"/>
                <a:cs typeface="Times New Roman" panose="02020603050405020304" pitchFamily="18" charset="0"/>
              </a:rPr>
              <a:t>是不可能被点燃的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同时点燃必然还引入空气或</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等杂质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方案</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自然要引入乙醇和浓硫酸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同时由于反应可逆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此法也不可能除尽乙酸。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99698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方案</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正确的方法是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方案</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正确的实验方法是用饱和</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溶液洗涤后进行分液操作。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安全性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实验设计时应尽量避免使用有毒药品和进行具有一定危险性的实验操作。如果必须使用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应在所设计的化学实验方案中详细写明注意事项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以防造成环境污染和人身伤害。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90511650"/>
              </p:ext>
            </p:extLst>
          </p:nvPr>
        </p:nvGraphicFramePr>
        <p:xfrm>
          <a:off x="508000" y="1715296"/>
          <a:ext cx="8128000" cy="2228646"/>
        </p:xfrm>
        <a:graphic>
          <a:graphicData uri="http://schemas.openxmlformats.org/presentationml/2006/ole">
            <mc:AlternateContent xmlns:mc="http://schemas.openxmlformats.org/markup-compatibility/2006">
              <mc:Choice xmlns:v="urn:schemas-microsoft-com:vml" Requires="v">
                <p:oleObj spid="_x0000_s8202" name="文档" r:id="rId5" imgW="3839157" imgH="1051748" progId="Word.Document.12">
                  <p:embed/>
                </p:oleObj>
              </mc:Choice>
              <mc:Fallback>
                <p:oleObj name="文档" r:id="rId5" imgW="3839157" imgH="1051748" progId="Word.Document.12">
                  <p:embed/>
                  <p:pic>
                    <p:nvPicPr>
                      <p:cNvPr id="0" name=""/>
                      <p:cNvPicPr/>
                      <p:nvPr/>
                    </p:nvPicPr>
                    <p:blipFill>
                      <a:blip r:embed="rId6"/>
                      <a:stretch>
                        <a:fillRect/>
                      </a:stretch>
                    </p:blipFill>
                    <p:spPr>
                      <a:xfrm>
                        <a:off x="508000" y="1715296"/>
                        <a:ext cx="8128000" cy="2228646"/>
                      </a:xfrm>
                      <a:prstGeom prst="rect">
                        <a:avLst/>
                      </a:prstGeom>
                    </p:spPr>
                  </p:pic>
                </p:oleObj>
              </mc:Fallback>
            </mc:AlternateContent>
          </a:graphicData>
        </a:graphic>
      </p:graphicFrame>
    </p:spTree>
    <p:extLst>
      <p:ext uri="{BB962C8B-B14F-4D97-AF65-F5344CB8AC3E}">
        <p14:creationId xmlns:p14="http://schemas.microsoft.com/office/powerpoint/2010/main" val="32540003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实验设计要符合实际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药品、仪器等应是中学实验室能提供的。当然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实验是否可行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关键还是在于设计。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乙烷气体中含有少量乙烯杂质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如何除去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有同学设计用加入</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的方法让乙烯转化为乙烷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反应原理</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的量难以控制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且所采用的催化剂条件在当前的中学化学实验室是难以达到的。因此我们通常采用比较简单的用溴水洗气、浓硫酸干燥的方法。大多数气体中的杂质一般都是通过液体或固体吸收来除去的。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40215836"/>
              </p:ext>
            </p:extLst>
          </p:nvPr>
        </p:nvGraphicFramePr>
        <p:xfrm>
          <a:off x="166644" y="3361083"/>
          <a:ext cx="8128000" cy="715989"/>
        </p:xfrm>
        <a:graphic>
          <a:graphicData uri="http://schemas.openxmlformats.org/presentationml/2006/ole">
            <mc:AlternateContent xmlns:mc="http://schemas.openxmlformats.org/markup-compatibility/2006">
              <mc:Choice xmlns:v="urn:schemas-microsoft-com:vml" Requires="v">
                <p:oleObj spid="_x0000_s9226" name="文档" r:id="rId5" imgW="3839157" imgH="338460" progId="Word.Document.12">
                  <p:embed/>
                </p:oleObj>
              </mc:Choice>
              <mc:Fallback>
                <p:oleObj name="文档" r:id="rId5" imgW="3839157" imgH="338460" progId="Word.Document.12">
                  <p:embed/>
                  <p:pic>
                    <p:nvPicPr>
                      <p:cNvPr id="0" name=""/>
                      <p:cNvPicPr/>
                      <p:nvPr/>
                    </p:nvPicPr>
                    <p:blipFill>
                      <a:blip r:embed="rId6"/>
                      <a:stretch>
                        <a:fillRect/>
                      </a:stretch>
                    </p:blipFill>
                    <p:spPr>
                      <a:xfrm>
                        <a:off x="166644" y="3361083"/>
                        <a:ext cx="8128000" cy="715989"/>
                      </a:xfrm>
                      <a:prstGeom prst="rect">
                        <a:avLst/>
                      </a:prstGeom>
                    </p:spPr>
                  </p:pic>
                </p:oleObj>
              </mc:Fallback>
            </mc:AlternateContent>
          </a:graphicData>
        </a:graphic>
      </p:graphicFrame>
    </p:spTree>
    <p:extLst>
      <p:ext uri="{BB962C8B-B14F-4D97-AF65-F5344CB8AC3E}">
        <p14:creationId xmlns:p14="http://schemas.microsoft.com/office/powerpoint/2010/main" val="23740610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简约性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实验设计应尽可能简单易行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应采用简单的实验装置、用较少的实验步骤和实验药品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并能在较短的时间内完成实验。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对同一个化学实验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可以设计出多种实验方案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并对它们进行选择。选择采用的实验设计方案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应具有效果明显、操作安全、装置简单、用药少、步骤少、时间短等优点。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欲鉴别</a:t>
            </a:r>
            <a:r>
              <a:rPr lang="en-US" altLang="zh-CN" sz="2200" dirty="0">
                <a:solidFill>
                  <a:srgbClr val="000000"/>
                </a:solidFill>
                <a:latin typeface="Times New Roman" panose="02020603050405020304" pitchFamily="18" charset="0"/>
                <a:cs typeface="Times New Roman" panose="02020603050405020304" pitchFamily="18" charset="0"/>
              </a:rPr>
              <a:t>0.5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Times New Roman" panose="02020603050405020304" pitchFamily="18" charset="0"/>
                <a:cs typeface="Times New Roman" panose="02020603050405020304" pitchFamily="18" charset="0"/>
              </a:rPr>
              <a:t>KCl</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溶液、氨水四瓶无色溶液。尽管有多种实验方案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但用</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试纸鉴别无疑是最简单的。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23386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8478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二、具有特殊作用的实验改进装置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为使分液漏斗中的液体能顺利流出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可用橡皮管连接成连通装置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55631009"/>
              </p:ext>
            </p:extLst>
          </p:nvPr>
        </p:nvGraphicFramePr>
        <p:xfrm>
          <a:off x="508000" y="3219049"/>
          <a:ext cx="8128000" cy="2010151"/>
        </p:xfrm>
        <a:graphic>
          <a:graphicData uri="http://schemas.openxmlformats.org/presentationml/2006/ole">
            <mc:AlternateContent xmlns:mc="http://schemas.openxmlformats.org/markup-compatibility/2006">
              <mc:Choice xmlns:v="urn:schemas-microsoft-com:vml" Requires="v">
                <p:oleObj spid="_x0000_s10249" name="文档" r:id="rId5" imgW="3839157" imgH="949489" progId="Word.Document.12">
                  <p:embed/>
                </p:oleObj>
              </mc:Choice>
              <mc:Fallback>
                <p:oleObj name="文档" r:id="rId5" imgW="3839157" imgH="949489" progId="Word.Document.12">
                  <p:embed/>
                  <p:pic>
                    <p:nvPicPr>
                      <p:cNvPr id="0" name=""/>
                      <p:cNvPicPr/>
                      <p:nvPr/>
                    </p:nvPicPr>
                    <p:blipFill>
                      <a:blip r:embed="rId6"/>
                      <a:stretch>
                        <a:fillRect/>
                      </a:stretch>
                    </p:blipFill>
                    <p:spPr>
                      <a:xfrm>
                        <a:off x="508000" y="3219049"/>
                        <a:ext cx="8128000" cy="2010151"/>
                      </a:xfrm>
                      <a:prstGeom prst="rect">
                        <a:avLst/>
                      </a:prstGeom>
                    </p:spPr>
                  </p:pic>
                </p:oleObj>
              </mc:Fallback>
            </mc:AlternateContent>
          </a:graphicData>
        </a:graphic>
      </p:graphicFrame>
    </p:spTree>
    <p:extLst>
      <p:ext uri="{BB962C8B-B14F-4D97-AF65-F5344CB8AC3E}">
        <p14:creationId xmlns:p14="http://schemas.microsoft.com/office/powerpoint/2010/main" val="22379894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08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为防止气体从长颈漏斗中逸出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可在发生装置中的漏斗末端套一支小试管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77261897"/>
              </p:ext>
            </p:extLst>
          </p:nvPr>
        </p:nvGraphicFramePr>
        <p:xfrm>
          <a:off x="508000" y="2888574"/>
          <a:ext cx="8128000" cy="2628658"/>
        </p:xfrm>
        <a:graphic>
          <a:graphicData uri="http://schemas.openxmlformats.org/presentationml/2006/ole">
            <mc:AlternateContent xmlns:mc="http://schemas.openxmlformats.org/markup-compatibility/2006">
              <mc:Choice xmlns:v="urn:schemas-microsoft-com:vml" Requires="v">
                <p:oleObj spid="_x0000_s11273" name="文档" r:id="rId5" imgW="3839157" imgH="1241862" progId="Word.Document.12">
                  <p:embed/>
                </p:oleObj>
              </mc:Choice>
              <mc:Fallback>
                <p:oleObj name="文档" r:id="rId5" imgW="3839157" imgH="1241862" progId="Word.Document.12">
                  <p:embed/>
                  <p:pic>
                    <p:nvPicPr>
                      <p:cNvPr id="0" name=""/>
                      <p:cNvPicPr/>
                      <p:nvPr/>
                    </p:nvPicPr>
                    <p:blipFill>
                      <a:blip r:embed="rId6"/>
                      <a:stretch>
                        <a:fillRect/>
                      </a:stretch>
                    </p:blipFill>
                    <p:spPr>
                      <a:xfrm>
                        <a:off x="508000" y="2888574"/>
                        <a:ext cx="8128000" cy="2628658"/>
                      </a:xfrm>
                      <a:prstGeom prst="rect">
                        <a:avLst/>
                      </a:prstGeom>
                    </p:spPr>
                  </p:pic>
                </p:oleObj>
              </mc:Fallback>
            </mc:AlternateContent>
          </a:graphicData>
        </a:graphic>
      </p:graphicFrame>
    </p:spTree>
    <p:extLst>
      <p:ext uri="{BB962C8B-B14F-4D97-AF65-F5344CB8AC3E}">
        <p14:creationId xmlns:p14="http://schemas.microsoft.com/office/powerpoint/2010/main" val="2298024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861"/>
            <a:ext cx="8128000" cy="4985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下图中的装置使用方便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可以随时使反应发生或停止</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36862255"/>
              </p:ext>
            </p:extLst>
          </p:nvPr>
        </p:nvGraphicFramePr>
        <p:xfrm>
          <a:off x="929340" y="1722652"/>
          <a:ext cx="7285320" cy="5079838"/>
        </p:xfrm>
        <a:graphic>
          <a:graphicData uri="http://schemas.openxmlformats.org/presentationml/2006/ole">
            <mc:AlternateContent xmlns:mc="http://schemas.openxmlformats.org/markup-compatibility/2006">
              <mc:Choice xmlns:v="urn:schemas-microsoft-com:vml" Requires="v">
                <p:oleObj spid="_x0000_s12297" name="文档" r:id="rId5" imgW="3839157" imgH="2675997" progId="Word.Document.12">
                  <p:embed/>
                </p:oleObj>
              </mc:Choice>
              <mc:Fallback>
                <p:oleObj name="文档" r:id="rId5" imgW="3839157" imgH="2675997" progId="Word.Document.12">
                  <p:embed/>
                  <p:pic>
                    <p:nvPicPr>
                      <p:cNvPr id="0" name=""/>
                      <p:cNvPicPr/>
                      <p:nvPr/>
                    </p:nvPicPr>
                    <p:blipFill>
                      <a:blip r:embed="rId6"/>
                      <a:stretch>
                        <a:fillRect/>
                      </a:stretch>
                    </p:blipFill>
                    <p:spPr>
                      <a:xfrm>
                        <a:off x="929340" y="1722652"/>
                        <a:ext cx="7285320" cy="5079838"/>
                      </a:xfrm>
                      <a:prstGeom prst="rect">
                        <a:avLst/>
                      </a:prstGeom>
                    </p:spPr>
                  </p:pic>
                </p:oleObj>
              </mc:Fallback>
            </mc:AlternateContent>
          </a:graphicData>
        </a:graphic>
      </p:graphicFrame>
    </p:spTree>
    <p:extLst>
      <p:ext uri="{BB962C8B-B14F-4D97-AF65-F5344CB8AC3E}">
        <p14:creationId xmlns:p14="http://schemas.microsoft.com/office/powerpoint/2010/main" val="38495656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鼓励学生在实验设计中从实验原理、装置组合、实验步骤等方面对实验进行创新设计。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培养学生在实验操作中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合理巧妙地组织和改进实验操作顺序和方法。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培养学生对实验现象进行化学用语化、表格化、线图化处理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并对其进行合理的理论说明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发现新问题。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在实验创新过程中使学生体验创新的乐趣。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11241"/>
            <a:ext cx="3919343"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下图装置可测量气体体积</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3000126"/>
              </p:ext>
            </p:extLst>
          </p:nvPr>
        </p:nvGraphicFramePr>
        <p:xfrm>
          <a:off x="508000" y="1716793"/>
          <a:ext cx="8128000" cy="5035461"/>
        </p:xfrm>
        <a:graphic>
          <a:graphicData uri="http://schemas.openxmlformats.org/presentationml/2006/ole">
            <mc:AlternateContent xmlns:mc="http://schemas.openxmlformats.org/markup-compatibility/2006">
              <mc:Choice xmlns:v="urn:schemas-microsoft-com:vml" Requires="v">
                <p:oleObj spid="_x0000_s13321" name="文档" r:id="rId5" imgW="3839157" imgH="2377864" progId="Word.Document.12">
                  <p:embed/>
                </p:oleObj>
              </mc:Choice>
              <mc:Fallback>
                <p:oleObj name="文档" r:id="rId5" imgW="3839157" imgH="2377864" progId="Word.Document.12">
                  <p:embed/>
                  <p:pic>
                    <p:nvPicPr>
                      <p:cNvPr id="0" name=""/>
                      <p:cNvPicPr/>
                      <p:nvPr/>
                    </p:nvPicPr>
                    <p:blipFill>
                      <a:blip r:embed="rId6"/>
                      <a:stretch>
                        <a:fillRect/>
                      </a:stretch>
                    </p:blipFill>
                    <p:spPr>
                      <a:xfrm>
                        <a:off x="508000" y="1716793"/>
                        <a:ext cx="8128000" cy="5035461"/>
                      </a:xfrm>
                      <a:prstGeom prst="rect">
                        <a:avLst/>
                      </a:prstGeom>
                    </p:spPr>
                  </p:pic>
                </p:oleObj>
              </mc:Fallback>
            </mc:AlternateContent>
          </a:graphicData>
        </a:graphic>
      </p:graphicFrame>
    </p:spTree>
    <p:extLst>
      <p:ext uri="{BB962C8B-B14F-4D97-AF65-F5344CB8AC3E}">
        <p14:creationId xmlns:p14="http://schemas.microsoft.com/office/powerpoint/2010/main" val="21838243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861"/>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1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实验中的气压差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为探究</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确实发生了化学反应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某实验小组的同学设计了下列</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种实验装置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请回答下列问题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24112616"/>
              </p:ext>
            </p:extLst>
          </p:nvPr>
        </p:nvGraphicFramePr>
        <p:xfrm>
          <a:off x="1001115" y="2522887"/>
          <a:ext cx="7141770" cy="4262025"/>
        </p:xfrm>
        <a:graphic>
          <a:graphicData uri="http://schemas.openxmlformats.org/presentationml/2006/ole">
            <mc:AlternateContent xmlns:mc="http://schemas.openxmlformats.org/markup-compatibility/2006">
              <mc:Choice xmlns:v="urn:schemas-microsoft-com:vml" Requires="v">
                <p:oleObj spid="_x0000_s14344" name="文档" r:id="rId5" imgW="3839157" imgH="2291089" progId="Word.Document.12">
                  <p:embed/>
                </p:oleObj>
              </mc:Choice>
              <mc:Fallback>
                <p:oleObj name="文档" r:id="rId5" imgW="3839157" imgH="2291089" progId="Word.Document.12">
                  <p:embed/>
                  <p:pic>
                    <p:nvPicPr>
                      <p:cNvPr id="0" name=""/>
                      <p:cNvPicPr/>
                      <p:nvPr/>
                    </p:nvPicPr>
                    <p:blipFill>
                      <a:blip r:embed="rId6"/>
                      <a:stretch>
                        <a:fillRect/>
                      </a:stretch>
                    </p:blipFill>
                    <p:spPr>
                      <a:xfrm>
                        <a:off x="1001115" y="2522887"/>
                        <a:ext cx="7141770" cy="4262025"/>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选择实验装置</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简述出现的实验现象以及产生该实验现象的原因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某同学质疑上述所有实验设计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该同学质疑的依据是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在原实验</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请你设计实验证明</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肯定发生了化学反应。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本题考查了</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的性质</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能与</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能溶于水。</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可用</a:t>
            </a:r>
            <a:r>
              <a:rPr lang="en-US" altLang="zh-CN" sz="2200" dirty="0">
                <a:solidFill>
                  <a:srgbClr val="000000"/>
                </a:solidFill>
                <a:latin typeface="Times New Roman" panose="02020603050405020304" pitchFamily="18" charset="0"/>
                <a:cs typeface="Times New Roman" panose="02020603050405020304" pitchFamily="18" charset="0"/>
              </a:rPr>
              <a:t>CaCl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溶液检验生成物。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气球变大</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使锥形瓶内压强减小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上述四种装置只能说明</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也可能是</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溶解于水所致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并不能说明</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一定与</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发生了反应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取上述实验后的液体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滴加</a:t>
            </a:r>
            <a:r>
              <a:rPr lang="en-US" altLang="zh-CN" sz="2200" dirty="0">
                <a:solidFill>
                  <a:srgbClr val="000000"/>
                </a:solidFill>
                <a:latin typeface="Times New Roman" panose="02020603050405020304" pitchFamily="18" charset="0"/>
                <a:cs typeface="Times New Roman" panose="02020603050405020304" pitchFamily="18" charset="0"/>
              </a:rPr>
              <a:t>CaCl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若出现白色沉淀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说明原实验中生成</a:t>
            </a:r>
            <a:r>
              <a:rPr lang="zh-CN" altLang="zh-CN" sz="2200" dirty="0" smtClean="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16524479"/>
              </p:ext>
            </p:extLst>
          </p:nvPr>
        </p:nvGraphicFramePr>
        <p:xfrm>
          <a:off x="207976" y="6057300"/>
          <a:ext cx="8128000" cy="457158"/>
        </p:xfrm>
        <a:graphic>
          <a:graphicData uri="http://schemas.openxmlformats.org/presentationml/2006/ole">
            <mc:AlternateContent xmlns:mc="http://schemas.openxmlformats.org/markup-compatibility/2006">
              <mc:Choice xmlns:v="urn:schemas-microsoft-com:vml" Requires="v">
                <p:oleObj spid="_x0000_s15368" name="文档" r:id="rId5" imgW="3839157" imgH="216039" progId="Word.Document.12">
                  <p:embed/>
                </p:oleObj>
              </mc:Choice>
              <mc:Fallback>
                <p:oleObj name="文档" r:id="rId5" imgW="3839157" imgH="216039" progId="Word.Document.12">
                  <p:embed/>
                  <p:pic>
                    <p:nvPicPr>
                      <p:cNvPr id="0" name=""/>
                      <p:cNvPicPr/>
                      <p:nvPr/>
                    </p:nvPicPr>
                    <p:blipFill>
                      <a:blip r:embed="rId6"/>
                      <a:stretch>
                        <a:fillRect/>
                      </a:stretch>
                    </p:blipFill>
                    <p:spPr>
                      <a:xfrm>
                        <a:off x="207976" y="6057300"/>
                        <a:ext cx="8128000" cy="457158"/>
                      </a:xfrm>
                      <a:prstGeom prst="rect">
                        <a:avLst/>
                      </a:prstGeom>
                    </p:spPr>
                  </p:pic>
                </p:oleObj>
              </mc:Fallback>
            </mc:AlternateContent>
          </a:graphicData>
        </a:graphic>
      </p:graphicFrame>
    </p:spTree>
    <p:extLst>
      <p:ext uri="{BB962C8B-B14F-4D97-AF65-F5344CB8AC3E}">
        <p14:creationId xmlns:p14="http://schemas.microsoft.com/office/powerpoint/2010/main" val="22429662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326482"/>
            <a:ext cx="8128000" cy="459036"/>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装置内温度升高、气体物质的量增多都会使气体压强增大。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36559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2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综合实验设计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在一定条件下用普通铁粉与水蒸气反应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可以得到铁的氧化物。该氧化物又可以经过此反应的逆反应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生成颗粒很细的铁粉。这种铁粉具有很高的反应活性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在空气中受撞击或受热时会燃烧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引火铁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。请分别用图中示意的两套仪器装置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制取上述铁的氧化物和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引火铁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。实验中必须使用普通铁粉和</a:t>
            </a:r>
            <a:r>
              <a:rPr lang="en-US" altLang="zh-CN" sz="2200" dirty="0">
                <a:solidFill>
                  <a:srgbClr val="000000"/>
                </a:solidFill>
                <a:latin typeface="Times New Roman" panose="02020603050405020304" pitchFamily="18" charset="0"/>
                <a:cs typeface="Times New Roman" panose="02020603050405020304" pitchFamily="18" charset="0"/>
              </a:rPr>
              <a:t>6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的盐酸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其他试剂自选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装置中必要的铁架台、铁夹、铁圈、石棉网、加热设备等在图中均已略去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68419068"/>
              </p:ext>
            </p:extLst>
          </p:nvPr>
        </p:nvGraphicFramePr>
        <p:xfrm>
          <a:off x="508000" y="1365145"/>
          <a:ext cx="8128000" cy="4800159"/>
        </p:xfrm>
        <a:graphic>
          <a:graphicData uri="http://schemas.openxmlformats.org/presentationml/2006/ole">
            <mc:AlternateContent xmlns:mc="http://schemas.openxmlformats.org/markup-compatibility/2006">
              <mc:Choice xmlns:v="urn:schemas-microsoft-com:vml" Requires="v">
                <p:oleObj spid="_x0000_s16391" name="文档" r:id="rId5" imgW="3839157" imgH="2267685" progId="Word.Document.12">
                  <p:embed/>
                </p:oleObj>
              </mc:Choice>
              <mc:Fallback>
                <p:oleObj name="文档" r:id="rId5" imgW="3839157" imgH="2267685" progId="Word.Document.12">
                  <p:embed/>
                  <p:pic>
                    <p:nvPicPr>
                      <p:cNvPr id="0" name=""/>
                      <p:cNvPicPr/>
                      <p:nvPr/>
                    </p:nvPicPr>
                    <p:blipFill>
                      <a:blip r:embed="rId6"/>
                      <a:stretch>
                        <a:fillRect/>
                      </a:stretch>
                    </p:blipFill>
                    <p:spPr>
                      <a:xfrm>
                        <a:off x="508000" y="1365145"/>
                        <a:ext cx="8128000" cy="4800159"/>
                      </a:xfrm>
                      <a:prstGeom prst="rect">
                        <a:avLst/>
                      </a:prstGeom>
                    </p:spPr>
                  </p:pic>
                </p:oleObj>
              </mc:Fallback>
            </mc:AlternateContent>
          </a:graphicData>
        </a:graphic>
      </p:graphicFrame>
    </p:spTree>
    <p:extLst>
      <p:ext uri="{BB962C8B-B14F-4D97-AF65-F5344CB8AC3E}">
        <p14:creationId xmlns:p14="http://schemas.microsoft.com/office/powerpoint/2010/main" val="2464655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填写下列空白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实验进行时试管</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中应加入的试剂是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实验时先加热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进行加热。分析下列装置的作用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烧瓶</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的作用是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烧瓶</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的作用是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在试管</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中收集得到的主要是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实验时</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形管</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中应加入的试剂是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长颈漏斗</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中应加入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第二套装置中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在实验时需要加热的仪器是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填该仪器对应的字母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试管</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中发生反应的化学方程式是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26899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为了安全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管中的反应发生前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出口处必须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管中的反应开始后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出口处应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从第一套装置来看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用排水法收集的气体应是难溶性气体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是水蒸气发生器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中发生</a:t>
            </a:r>
            <a:r>
              <a:rPr lang="en-US" altLang="zh-CN" sz="2200" dirty="0">
                <a:solidFill>
                  <a:srgbClr val="000000"/>
                </a:solidFill>
                <a:latin typeface="Times New Roman" panose="02020603050405020304" pitchFamily="18" charset="0"/>
                <a:cs typeface="Times New Roman" panose="02020603050405020304" pitchFamily="18" charset="0"/>
              </a:rPr>
              <a:t>:3Fe+4H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en-US" altLang="zh-CN" sz="2200" dirty="0" smtClean="0">
                <a:solidFill>
                  <a:srgbClr val="000000"/>
                </a:solidFill>
                <a:latin typeface="Times New Roman" panose="02020603050405020304" pitchFamily="18" charset="0"/>
                <a:cs typeface="Times New Roman" panose="02020603050405020304" pitchFamily="18" charset="0"/>
              </a:rPr>
              <a:t>)  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+4H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是安全瓶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防止停止加热时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水槽中的水倒吸入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中使</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试管炸裂。第二套装置是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与铁的氧化物反应制取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引火铁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的装置</a:t>
            </a: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用锌粒与</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盐酸反应。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Picture 1133"/>
          <p:cNvPicPr/>
          <p:nvPr/>
        </p:nvPicPr>
        <p:blipFill>
          <a:blip r:embed="rId4"/>
          <a:stretch>
            <a:fillRect/>
          </a:stretch>
        </p:blipFill>
        <p:spPr>
          <a:xfrm>
            <a:off x="7552792" y="3573016"/>
            <a:ext cx="443181" cy="391537"/>
          </a:xfrm>
          <a:prstGeom prst="rect">
            <a:avLst/>
          </a:prstGeom>
        </p:spPr>
      </p:pic>
    </p:spTree>
    <p:extLst>
      <p:ext uri="{BB962C8B-B14F-4D97-AF65-F5344CB8AC3E}">
        <p14:creationId xmlns:p14="http://schemas.microsoft.com/office/powerpoint/2010/main" val="27366981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试管加热之前必须检验</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的纯度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中混有空气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当达到爆炸极限时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则会发生爆炸。检验</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用试管在</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口处收集</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再进行检验。制得的</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否则还原出来的铁又会与水蒸气反应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生成铁的氧化物。因此在</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发生装置与还原铁的氧化物装置之间加一个干燥装置</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形管</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形管内可盛碱石灰、氧化钙或固体</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等碱性固体干燥剂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它既可干燥</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又可除去混在</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中的氯化氢气体。纯净的</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管内还原</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未参加反应的</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口排出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并被点燃。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79289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普通铁粉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或铁粉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作为水蒸气发生器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或用来产生水蒸气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防止水倒吸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或用作安全瓶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氢气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固体</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或碱石灰、</a:t>
            </a:r>
            <a:r>
              <a:rPr lang="en-US" altLang="zh-CN" sz="2200" dirty="0" err="1">
                <a:solidFill>
                  <a:srgbClr val="000000"/>
                </a:solidFill>
                <a:latin typeface="Times New Roman" panose="02020603050405020304" pitchFamily="18" charset="0"/>
                <a:cs typeface="Times New Roman" panose="02020603050405020304" pitchFamily="18" charset="0"/>
              </a:rPr>
              <a:t>CaO</a:t>
            </a:r>
            <a:r>
              <a:rPr lang="zh-CN" altLang="zh-CN" sz="2200" dirty="0">
                <a:solidFill>
                  <a:srgbClr val="000000"/>
                </a:solidFill>
                <a:latin typeface="Times New Roman" panose="02020603050405020304" pitchFamily="18" charset="0"/>
                <a:cs typeface="Times New Roman" panose="02020603050405020304" pitchFamily="18" charset="0"/>
              </a:rPr>
              <a:t>等碱性干燥剂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盐酸　</a:t>
            </a:r>
            <a:r>
              <a:rPr lang="en-US" altLang="zh-CN" sz="2200" dirty="0">
                <a:solidFill>
                  <a:srgbClr val="000000"/>
                </a:solidFill>
                <a:latin typeface="Times New Roman" panose="02020603050405020304" pitchFamily="18" charset="0"/>
                <a:cs typeface="Times New Roman" panose="02020603050405020304" pitchFamily="18" charset="0"/>
              </a:rPr>
              <a:t>(3)E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+4H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            </a:t>
            </a:r>
            <a:r>
              <a:rPr lang="en-US" altLang="zh-CN" sz="2200" dirty="0" smtClean="0">
                <a:solidFill>
                  <a:srgbClr val="000000"/>
                </a:solidFill>
                <a:latin typeface="Times New Roman" panose="02020603050405020304" pitchFamily="18" charset="0"/>
                <a:cs typeface="Times New Roman" panose="02020603050405020304" pitchFamily="18" charset="0"/>
              </a:rPr>
              <a:t>3Fe+4H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检验氢气的纯度　点燃氢气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本题是一道基于</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与水蒸气高温下产生</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两原理而设计的实验题。符合课程标准强调实验探究及树立实验安全意识的要求。本题给出的实验装置不完整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也未指明仪器中所加的试剂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这就为本题的解答增大了难度。因此需要利用信息观察、全面分析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得出合理的结论。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134"/>
          <p:cNvPicPr/>
          <p:nvPr/>
        </p:nvPicPr>
        <p:blipFill>
          <a:blip r:embed="rId4"/>
          <a:stretch>
            <a:fillRect/>
          </a:stretch>
        </p:blipFill>
        <p:spPr>
          <a:xfrm>
            <a:off x="2505540" y="2842050"/>
            <a:ext cx="443181" cy="391537"/>
          </a:xfrm>
          <a:prstGeom prst="rect">
            <a:avLst/>
          </a:prstGeom>
        </p:spPr>
      </p:pic>
    </p:spTree>
    <p:extLst>
      <p:ext uri="{BB962C8B-B14F-4D97-AF65-F5344CB8AC3E}">
        <p14:creationId xmlns:p14="http://schemas.microsoft.com/office/powerpoint/2010/main" val="23731476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一、启普发生器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启普发生器由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球形漏斗、容器、导气管</a:t>
            </a:r>
            <a:r>
              <a:rPr lang="zh-CN" altLang="zh-CN" sz="2200" dirty="0">
                <a:solidFill>
                  <a:srgbClr val="000000"/>
                </a:solidFill>
                <a:latin typeface="Times New Roman" panose="02020603050405020304" pitchFamily="18" charset="0"/>
                <a:cs typeface="Times New Roman" panose="02020603050405020304" pitchFamily="18" charset="0"/>
              </a:rPr>
              <a:t>三部分组成。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以稀硫酸和锌粒制</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活塞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容器内压强与外界大气压相同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球形漏斗</a:t>
            </a:r>
            <a:r>
              <a:rPr lang="zh-CN" altLang="zh-CN" sz="2200" dirty="0">
                <a:solidFill>
                  <a:srgbClr val="000000"/>
                </a:solidFill>
                <a:latin typeface="Times New Roman" panose="02020603050405020304" pitchFamily="18" charset="0"/>
                <a:cs typeface="Times New Roman" panose="02020603050405020304" pitchFamily="18" charset="0"/>
              </a:rPr>
              <a:t>内的稀硫酸流到容器内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与锌粒接触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产生氢气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活塞</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氢气继续生成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此时容器内的压强大于外界大气压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压力将酸液压回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球形漏斗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使酸液与锌粒脱离接触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氢气不再产生。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块状固体</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液体试剂</a:t>
            </a:r>
            <a:r>
              <a:rPr lang="zh-CN" altLang="zh-CN" sz="2200" dirty="0">
                <a:solidFill>
                  <a:srgbClr val="000000"/>
                </a:solidFill>
                <a:latin typeface="Times New Roman" panose="02020603050405020304" pitchFamily="18" charset="0"/>
                <a:cs typeface="Times New Roman" panose="02020603050405020304" pitchFamily="18" charset="0"/>
              </a:rPr>
              <a:t>在常温条件下制取气体。如氢气、二氧化碳、硫化氢等气体。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使用前应先检查装置的气密性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活塞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球形漏斗</a:t>
            </a:r>
            <a:r>
              <a:rPr lang="zh-CN" altLang="zh-CN" sz="2200" dirty="0">
                <a:solidFill>
                  <a:srgbClr val="000000"/>
                </a:solidFill>
                <a:latin typeface="Times New Roman" panose="02020603050405020304" pitchFamily="18" charset="0"/>
                <a:cs typeface="Times New Roman" panose="02020603050405020304" pitchFamily="18" charset="0"/>
              </a:rPr>
              <a:t>中加水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当水充满容器下部的半球体时关闭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活塞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继续加水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使水上升到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球形漏斗</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静置片刻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观察水面是否下降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如下降说明漏气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反之不漏气。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756679" y="1672344"/>
            <a:ext cx="305457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12632" y="2070511"/>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43571" y="2464028"/>
            <a:ext cx="1097044" cy="30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3492" y="2883304"/>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92093" y="3264432"/>
            <a:ext cx="1097044" cy="307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77280" y="4067861"/>
            <a:ext cx="1097044" cy="307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81016" y="4067861"/>
            <a:ext cx="1097044" cy="307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72836" y="4890932"/>
            <a:ext cx="527604"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70980" y="4890932"/>
            <a:ext cx="132769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19134" y="5297633"/>
            <a:ext cx="527604"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69350" y="5684142"/>
            <a:ext cx="1097044" cy="30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6" name="矩形 5">
            <a:hlinkClick r:id="rId2" action="ppaction://hlinksldjump"/>
          </p:cNvPr>
          <p:cNvSpPr/>
          <p:nvPr/>
        </p:nvSpPr>
        <p:spPr>
          <a:xfrm>
            <a:off x="6435522" y="869763"/>
            <a:ext cx="277319"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如图的装置中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干燥的烧瓶内盛有某种气体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烧杯和滴管内盛放某种溶液。挤压滴管的胶头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下列与实验事实不相符的是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(NaHCO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无色喷泉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B.NH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中含酚酞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红色喷泉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黑色喷泉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D.HCl</a:t>
            </a:r>
            <a:r>
              <a:rPr lang="en-US" altLang="zh-CN" sz="2200" dirty="0">
                <a:solidFill>
                  <a:srgbClr val="000000"/>
                </a:solidFill>
                <a:latin typeface="Times New Roman" panose="02020603050405020304" pitchFamily="18" charset="0"/>
                <a:cs typeface="Times New Roman" panose="02020603050405020304" pitchFamily="18" charset="0"/>
              </a:rPr>
              <a:t>(AgNO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白色喷泉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NaHCO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溶液中的溶解度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比在水中更小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不能形成喷泉</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水形成氨水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使酚酞变红</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生成黑色沉淀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CuS;HCl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AgNO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反应生成白色沉淀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AgCl,B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项均正确。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R28.eps" descr="id:2147503136;FounderCES"/>
          <p:cNvPicPr/>
          <p:nvPr/>
        </p:nvPicPr>
        <p:blipFill>
          <a:blip r:embed="rId6"/>
          <a:stretch>
            <a:fillRect/>
          </a:stretch>
        </p:blipFill>
        <p:spPr>
          <a:xfrm>
            <a:off x="6082694" y="2222128"/>
            <a:ext cx="1609990" cy="2286992"/>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8" name="矩形 7">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4" action="ppaction://hlinksldjump"/>
          </p:cNvPr>
          <p:cNvSpPr/>
          <p:nvPr/>
        </p:nvSpPr>
        <p:spPr>
          <a:xfrm>
            <a:off x="6909749" y="882249"/>
            <a:ext cx="288032" cy="27300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6"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下列实验方案不合理的是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制硫酸和氢氧化钠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可用如图所示</a:t>
            </a:r>
            <a:r>
              <a:rPr lang="zh-CN" altLang="zh-CN" sz="2200" dirty="0" smtClean="0">
                <a:solidFill>
                  <a:srgbClr val="000000"/>
                </a:solidFill>
                <a:latin typeface="Times New Roman" panose="02020603050405020304" pitchFamily="18" charset="0"/>
                <a:cs typeface="Times New Roman" panose="02020603050405020304" pitchFamily="18" charset="0"/>
              </a:rPr>
              <a:t>装置</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检验</a:t>
            </a:r>
            <a:r>
              <a:rPr lang="en-US" altLang="zh-CN" sz="2200" dirty="0">
                <a:solidFill>
                  <a:srgbClr val="000000"/>
                </a:solidFill>
                <a:latin typeface="Times New Roman" panose="02020603050405020304" pitchFamily="18" charset="0"/>
                <a:cs typeface="Times New Roman" panose="02020603050405020304" pitchFamily="18" charset="0"/>
              </a:rPr>
              <a:t>Fe(NO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试样是否变质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取少量试样加水溶解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用稀硫酸酸化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滴加</a:t>
            </a:r>
            <a:r>
              <a:rPr lang="en-US" altLang="zh-CN" sz="2200" dirty="0">
                <a:solidFill>
                  <a:srgbClr val="000000"/>
                </a:solidFill>
                <a:latin typeface="Times New Roman" panose="02020603050405020304" pitchFamily="18" charset="0"/>
                <a:cs typeface="Times New Roman" panose="02020603050405020304" pitchFamily="18" charset="0"/>
              </a:rPr>
              <a:t>KSCN</a:t>
            </a:r>
            <a:r>
              <a:rPr lang="zh-CN" altLang="zh-CN" sz="2200" dirty="0">
                <a:solidFill>
                  <a:srgbClr val="000000"/>
                </a:solidFill>
                <a:latin typeface="Times New Roman" panose="02020603050405020304" pitchFamily="18" charset="0"/>
                <a:cs typeface="Times New Roman" panose="02020603050405020304" pitchFamily="18" charset="0"/>
              </a:rPr>
              <a:t>溶液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乙醛的氧化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在试管里加入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2 mL,</a:t>
            </a:r>
            <a:r>
              <a:rPr lang="zh-CN" altLang="zh-CN" sz="2200" dirty="0">
                <a:solidFill>
                  <a:srgbClr val="000000"/>
                </a:solidFill>
                <a:latin typeface="Times New Roman" panose="02020603050405020304" pitchFamily="18" charset="0"/>
                <a:cs typeface="Times New Roman" panose="02020603050405020304" pitchFamily="18" charset="0"/>
              </a:rPr>
              <a:t>滴入</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cs typeface="Times New Roman" panose="02020603050405020304" pitchFamily="18" charset="0"/>
              </a:rPr>
              <a:t>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振荡后加入乙醛溶液</a:t>
            </a:r>
            <a:r>
              <a:rPr lang="en-US" altLang="zh-CN" sz="2200" dirty="0">
                <a:solidFill>
                  <a:srgbClr val="000000"/>
                </a:solidFill>
                <a:latin typeface="Times New Roman" panose="02020603050405020304" pitchFamily="18" charset="0"/>
                <a:cs typeface="Times New Roman" panose="02020603050405020304" pitchFamily="18" charset="0"/>
              </a:rPr>
              <a:t>0.5 mL,</a:t>
            </a:r>
            <a:r>
              <a:rPr lang="zh-CN" altLang="zh-CN" sz="2200" dirty="0">
                <a:solidFill>
                  <a:srgbClr val="000000"/>
                </a:solidFill>
                <a:latin typeface="Times New Roman" panose="02020603050405020304" pitchFamily="18" charset="0"/>
                <a:cs typeface="Times New Roman" panose="02020603050405020304" pitchFamily="18" charset="0"/>
              </a:rPr>
              <a:t>加热至沸腾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79719389"/>
              </p:ext>
            </p:extLst>
          </p:nvPr>
        </p:nvGraphicFramePr>
        <p:xfrm>
          <a:off x="598692" y="3980935"/>
          <a:ext cx="8128000" cy="877339"/>
        </p:xfrm>
        <a:graphic>
          <a:graphicData uri="http://schemas.openxmlformats.org/presentationml/2006/ole">
            <mc:AlternateContent xmlns:mc="http://schemas.openxmlformats.org/markup-compatibility/2006">
              <mc:Choice xmlns:v="urn:schemas-microsoft-com:vml" Requires="v">
                <p:oleObj spid="_x0000_s17420" name="文档" r:id="rId7" imgW="3839157" imgH="414794" progId="Word.Document.12">
                  <p:embed/>
                </p:oleObj>
              </mc:Choice>
              <mc:Fallback>
                <p:oleObj name="文档" r:id="rId7" imgW="3839157" imgH="414794" progId="Word.Document.12">
                  <p:embed/>
                  <p:pic>
                    <p:nvPicPr>
                      <p:cNvPr id="0" name=""/>
                      <p:cNvPicPr/>
                      <p:nvPr/>
                    </p:nvPicPr>
                    <p:blipFill>
                      <a:blip r:embed="rId8"/>
                      <a:stretch>
                        <a:fillRect/>
                      </a:stretch>
                    </p:blipFill>
                    <p:spPr>
                      <a:xfrm>
                        <a:off x="598692" y="3980935"/>
                        <a:ext cx="8128000" cy="877339"/>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146583747"/>
              </p:ext>
            </p:extLst>
          </p:nvPr>
        </p:nvGraphicFramePr>
        <p:xfrm>
          <a:off x="508000" y="2082620"/>
          <a:ext cx="8128000" cy="1848801"/>
        </p:xfrm>
        <a:graphic>
          <a:graphicData uri="http://schemas.openxmlformats.org/presentationml/2006/ole">
            <mc:AlternateContent xmlns:mc="http://schemas.openxmlformats.org/markup-compatibility/2006">
              <mc:Choice xmlns:v="urn:schemas-microsoft-com:vml" Requires="v">
                <p:oleObj spid="_x0000_s17421" name="文档" r:id="rId9" imgW="3839157" imgH="873516" progId="Word.Document.12">
                  <p:embed/>
                </p:oleObj>
              </mc:Choice>
              <mc:Fallback>
                <p:oleObj name="文档" r:id="rId9" imgW="3839157" imgH="873516" progId="Word.Document.12">
                  <p:embed/>
                  <p:pic>
                    <p:nvPicPr>
                      <p:cNvPr id="0" name=""/>
                      <p:cNvPicPr/>
                      <p:nvPr/>
                    </p:nvPicPr>
                    <p:blipFill>
                      <a:blip r:embed="rId10"/>
                      <a:stretch>
                        <a:fillRect/>
                      </a:stretch>
                    </p:blipFill>
                    <p:spPr>
                      <a:xfrm>
                        <a:off x="508000" y="2082620"/>
                        <a:ext cx="8128000" cy="1848801"/>
                      </a:xfrm>
                      <a:prstGeom prst="rect">
                        <a:avLst/>
                      </a:prstGeom>
                    </p:spPr>
                  </p:pic>
                </p:oleObj>
              </mc:Fallback>
            </mc:AlternateContent>
          </a:graphicData>
        </a:graphic>
      </p:graphicFrame>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8" name="矩形 7">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4" action="ppaction://hlinksldjump"/>
          </p:cNvPr>
          <p:cNvSpPr/>
          <p:nvPr/>
        </p:nvSpPr>
        <p:spPr>
          <a:xfrm>
            <a:off x="6909749" y="882249"/>
            <a:ext cx="288032" cy="27300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6"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248832374"/>
              </p:ext>
            </p:extLst>
          </p:nvPr>
        </p:nvGraphicFramePr>
        <p:xfrm>
          <a:off x="620464" y="1484784"/>
          <a:ext cx="8128000" cy="3956432"/>
        </p:xfrm>
        <a:graphic>
          <a:graphicData uri="http://schemas.openxmlformats.org/presentationml/2006/ole">
            <mc:AlternateContent xmlns:mc="http://schemas.openxmlformats.org/markup-compatibility/2006">
              <mc:Choice xmlns:v="urn:schemas-microsoft-com:vml" Requires="v">
                <p:oleObj spid="_x0000_s18439" name="文档" r:id="rId7" imgW="3839157" imgH="1868373" progId="Word.Document.12">
                  <p:embed/>
                </p:oleObj>
              </mc:Choice>
              <mc:Fallback>
                <p:oleObj name="文档" r:id="rId7" imgW="3839157" imgH="1868373" progId="Word.Document.12">
                  <p:embed/>
                  <p:pic>
                    <p:nvPicPr>
                      <p:cNvPr id="0" name=""/>
                      <p:cNvPicPr/>
                      <p:nvPr/>
                    </p:nvPicPr>
                    <p:blipFill>
                      <a:blip r:embed="rId8"/>
                      <a:stretch>
                        <a:fillRect/>
                      </a:stretch>
                    </p:blipFill>
                    <p:spPr>
                      <a:xfrm>
                        <a:off x="620464" y="1484784"/>
                        <a:ext cx="8128000" cy="3956432"/>
                      </a:xfrm>
                      <a:prstGeom prst="rect">
                        <a:avLst/>
                      </a:prstGeom>
                    </p:spPr>
                  </p:pic>
                </p:oleObj>
              </mc:Fallback>
            </mc:AlternateContent>
          </a:graphicData>
        </a:graphic>
      </p:graphicFrame>
      <p:sp>
        <p:nvSpPr>
          <p:cNvPr id="12" name="矩形 11"/>
          <p:cNvSpPr>
            <a:spLocks noChangeAspect="1"/>
          </p:cNvSpPr>
          <p:nvPr/>
        </p:nvSpPr>
        <p:spPr>
          <a:xfrm>
            <a:off x="508000" y="5346796"/>
            <a:ext cx="108555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012386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下图为实验室制氢气的简易装置。若在加稀硫酸时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发现锌粒与稀硫酸没有接触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而稀硫酸准备的又不够了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为使该反应顺利进行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则可以从长颈漏斗中加入的试剂是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食盐水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KNO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适量硫酸铜稀溶液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CCl</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浓氨水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①③⑤</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③⑤</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R29.eps" descr="id:2147503164;FounderCES"/>
          <p:cNvPicPr/>
          <p:nvPr/>
        </p:nvPicPr>
        <p:blipFill>
          <a:blip r:embed="rId6"/>
          <a:stretch>
            <a:fillRect/>
          </a:stretch>
        </p:blipFill>
        <p:spPr>
          <a:xfrm>
            <a:off x="5285660" y="2708920"/>
            <a:ext cx="2279717" cy="2755992"/>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原装置是锌粒与稀硫酸制氢气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从长颈漏斗中加入的试剂不能消耗硫酸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不能引发产生其他气体的副反应。</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溶液、浓氨水会消耗稀硫酸</a:t>
            </a:r>
            <a:r>
              <a:rPr lang="en-US" altLang="zh-CN" sz="2200" dirty="0">
                <a:solidFill>
                  <a:srgbClr val="000000"/>
                </a:solidFill>
                <a:latin typeface="Times New Roman" panose="02020603050405020304" pitchFamily="18" charset="0"/>
                <a:cs typeface="Times New Roman" panose="02020603050405020304" pitchFamily="18" charset="0"/>
              </a:rPr>
              <a:t>,KNO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溶液会与锌粒、稀硫酸共同反应产生一氧化氮气体。可以选用的是食盐水、适量硫酸铜稀溶液、</a:t>
            </a:r>
            <a:r>
              <a:rPr lang="en-US" altLang="zh-CN" sz="2200" dirty="0">
                <a:solidFill>
                  <a:srgbClr val="000000"/>
                </a:solidFill>
                <a:latin typeface="Times New Roman" panose="02020603050405020304" pitchFamily="18" charset="0"/>
                <a:cs typeface="Times New Roman" panose="02020603050405020304" pitchFamily="18" charset="0"/>
              </a:rPr>
              <a:t>CCl</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适量硫酸铜稀溶液还会加快反应生成氢气的速率。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858776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某化学课外兴趣小组为探究铜与浓硫酸的反应情况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用下图所示装置进行有关实验。请回答</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装置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中发生反应的化学方程式为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装置</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中试管口放置的棉花中应浸一种液体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这种液体是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70087641"/>
              </p:ext>
            </p:extLst>
          </p:nvPr>
        </p:nvGraphicFramePr>
        <p:xfrm>
          <a:off x="508000" y="2264283"/>
          <a:ext cx="8128000" cy="2305959"/>
        </p:xfrm>
        <a:graphic>
          <a:graphicData uri="http://schemas.openxmlformats.org/presentationml/2006/ole">
            <mc:AlternateContent xmlns:mc="http://schemas.openxmlformats.org/markup-compatibility/2006">
              <mc:Choice xmlns:v="urn:schemas-microsoft-com:vml" Requires="v">
                <p:oleObj spid="_x0000_s19463" name="文档" r:id="rId7" imgW="3839157" imgH="1088834" progId="Word.Document.12">
                  <p:embed/>
                </p:oleObj>
              </mc:Choice>
              <mc:Fallback>
                <p:oleObj name="文档" r:id="rId7" imgW="3839157" imgH="1088834" progId="Word.Document.12">
                  <p:embed/>
                  <p:pic>
                    <p:nvPicPr>
                      <p:cNvPr id="0" name=""/>
                      <p:cNvPicPr/>
                      <p:nvPr/>
                    </p:nvPicPr>
                    <p:blipFill>
                      <a:blip r:embed="rId8"/>
                      <a:stretch>
                        <a:fillRect/>
                      </a:stretch>
                    </p:blipFill>
                    <p:spPr>
                      <a:xfrm>
                        <a:off x="508000" y="2264283"/>
                        <a:ext cx="8128000" cy="2305959"/>
                      </a:xfrm>
                      <a:prstGeom prst="rect">
                        <a:avLst/>
                      </a:prstGeom>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20763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装置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的作用是贮存多余的气体。当</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处有明显的现象后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关闭旋塞</a:t>
            </a:r>
            <a:r>
              <a:rPr lang="en-US" altLang="zh-CN" sz="2200"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移去酒精灯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但由于余热的作用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处仍有气体产生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中现象是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中应放置的液体是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酸性</a:t>
            </a:r>
            <a:r>
              <a:rPr lang="en-US" altLang="zh-CN" sz="2200" dirty="0">
                <a:solidFill>
                  <a:srgbClr val="000000"/>
                </a:solidFill>
                <a:latin typeface="Times New Roman" panose="02020603050405020304" pitchFamily="18" charset="0"/>
                <a:cs typeface="Times New Roman" panose="02020603050405020304" pitchFamily="18" charset="0"/>
              </a:rPr>
              <a:t>KMnO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浓溴水</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饱和</a:t>
            </a:r>
            <a:r>
              <a:rPr lang="en-US" altLang="zh-CN" sz="2200" dirty="0">
                <a:solidFill>
                  <a:srgbClr val="000000"/>
                </a:solidFill>
                <a:latin typeface="Times New Roman" panose="02020603050405020304" pitchFamily="18" charset="0"/>
                <a:cs typeface="Times New Roman" panose="02020603050405020304" pitchFamily="18" charset="0"/>
              </a:rPr>
              <a:t>NaHSO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实验中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取一定质量的铜片和一定体积</a:t>
            </a:r>
            <a:r>
              <a:rPr lang="en-US" altLang="zh-CN" sz="2200" dirty="0">
                <a:solidFill>
                  <a:srgbClr val="000000"/>
                </a:solidFill>
                <a:latin typeface="Times New Roman" panose="02020603050405020304" pitchFamily="18" charset="0"/>
                <a:cs typeface="Times New Roman" panose="02020603050405020304" pitchFamily="18" charset="0"/>
              </a:rPr>
              <a:t>18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的浓硫酸放在圆底烧瓶中共热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直到反应完毕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发现烧瓶中还有铜片剩余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该小组学生根据所学的化学知识认为还有一定量的硫酸剩余。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有一定量的余酸但未能使铜片完全溶解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下列药品中能用来证明反应结束后的烧瓶中确有余酸的是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铁粉</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B.BaCl</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银粉</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D.Na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CO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2992090"/>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由于装置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的作用是贮存多余的气体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故该液体不宜溶解</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也不能与</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饱和</a:t>
            </a:r>
            <a:r>
              <a:rPr lang="en-US" altLang="zh-CN" sz="2200" dirty="0">
                <a:solidFill>
                  <a:srgbClr val="000000"/>
                </a:solidFill>
                <a:latin typeface="Times New Roman" panose="02020603050405020304" pitchFamily="18" charset="0"/>
                <a:cs typeface="Times New Roman" panose="02020603050405020304" pitchFamily="18" charset="0"/>
              </a:rPr>
              <a:t>NaHSO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证明有余酸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加铁粉有氢气产生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加入</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而加</a:t>
            </a:r>
            <a:r>
              <a:rPr lang="en-US" altLang="zh-CN" sz="2200" dirty="0">
                <a:solidFill>
                  <a:srgbClr val="000000"/>
                </a:solidFill>
                <a:latin typeface="Times New Roman" panose="02020603050405020304" pitchFamily="18" charset="0"/>
                <a:cs typeface="Times New Roman" panose="02020603050405020304" pitchFamily="18" charset="0"/>
              </a:rPr>
              <a:t>BaCl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只能</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证明</a:t>
            </a:r>
            <a:endPar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(1)Cu+2H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a:t>
            </a:r>
            <a:r>
              <a:rPr lang="en-US" altLang="zh-CN" sz="2200" dirty="0" smtClean="0">
                <a:solidFill>
                  <a:srgbClr val="000000"/>
                </a:solidFill>
                <a:latin typeface="Times New Roman" panose="02020603050405020304" pitchFamily="18" charset="0"/>
                <a:cs typeface="Times New Roman" panose="02020603050405020304" pitchFamily="18" charset="0"/>
              </a:rPr>
              <a:t>)          CuSO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+SO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溶液　吸收多余的二氧化硫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防止污染空气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试剂瓶中液面下降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而长颈漏斗中液面上升　</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反应过程中浓硫酸被消耗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逐渐变稀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而铜不与稀硫酸反应　</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Picture 1145"/>
          <p:cNvPicPr/>
          <p:nvPr/>
        </p:nvPicPr>
        <p:blipFill>
          <a:blip r:embed="rId7"/>
          <a:stretch>
            <a:fillRect/>
          </a:stretch>
        </p:blipFill>
        <p:spPr>
          <a:xfrm>
            <a:off x="3485188" y="3295870"/>
            <a:ext cx="524687" cy="463545"/>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79283179"/>
              </p:ext>
            </p:extLst>
          </p:nvPr>
        </p:nvGraphicFramePr>
        <p:xfrm>
          <a:off x="-1278361" y="2924944"/>
          <a:ext cx="8128000" cy="457158"/>
        </p:xfrm>
        <a:graphic>
          <a:graphicData uri="http://schemas.openxmlformats.org/presentationml/2006/ole">
            <mc:AlternateContent xmlns:mc="http://schemas.openxmlformats.org/markup-compatibility/2006">
              <mc:Choice xmlns:v="urn:schemas-microsoft-com:vml" Requires="v">
                <p:oleObj spid="_x0000_s20487" name="文档" r:id="rId8" imgW="3839157" imgH="216039" progId="Word.Document.12">
                  <p:embed/>
                </p:oleObj>
              </mc:Choice>
              <mc:Fallback>
                <p:oleObj name="文档" r:id="rId8" imgW="3839157" imgH="216039" progId="Word.Document.12">
                  <p:embed/>
                  <p:pic>
                    <p:nvPicPr>
                      <p:cNvPr id="0" name=""/>
                      <p:cNvPicPr/>
                      <p:nvPr/>
                    </p:nvPicPr>
                    <p:blipFill>
                      <a:blip r:embed="rId9"/>
                      <a:stretch>
                        <a:fillRect/>
                      </a:stretch>
                    </p:blipFill>
                    <p:spPr>
                      <a:xfrm>
                        <a:off x="-1278361" y="2924944"/>
                        <a:ext cx="8128000" cy="457158"/>
                      </a:xfrm>
                      <a:prstGeom prst="rect">
                        <a:avLst/>
                      </a:prstGeom>
                    </p:spPr>
                  </p:pic>
                </p:oleObj>
              </mc:Fallback>
            </mc:AlternateContent>
          </a:graphicData>
        </a:graphic>
      </p:graphicFrame>
    </p:spTree>
    <p:extLst>
      <p:ext uri="{BB962C8B-B14F-4D97-AF65-F5344CB8AC3E}">
        <p14:creationId xmlns:p14="http://schemas.microsoft.com/office/powerpoint/2010/main" val="70902499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556792"/>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二、化学实验中气压差的应用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喷泉实验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喷泉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04855186"/>
              </p:ext>
            </p:extLst>
          </p:nvPr>
        </p:nvGraphicFramePr>
        <p:xfrm>
          <a:off x="508000" y="2329373"/>
          <a:ext cx="8128000" cy="2897575"/>
        </p:xfrm>
        <a:graphic>
          <a:graphicData uri="http://schemas.openxmlformats.org/presentationml/2006/ole">
            <mc:AlternateContent xmlns:mc="http://schemas.openxmlformats.org/markup-compatibility/2006">
              <mc:Choice xmlns:v="urn:schemas-microsoft-com:vml" Requires="v">
                <p:oleObj spid="_x0000_s1035" name="文档" r:id="rId5" imgW="3839157" imgH="1368964" progId="Word.Document.12">
                  <p:embed/>
                </p:oleObj>
              </mc:Choice>
              <mc:Fallback>
                <p:oleObj name="文档" r:id="rId5" imgW="3839157" imgH="1368964" progId="Word.Document.12">
                  <p:embed/>
                  <p:pic>
                    <p:nvPicPr>
                      <p:cNvPr id="0" name=""/>
                      <p:cNvPicPr/>
                      <p:nvPr/>
                    </p:nvPicPr>
                    <p:blipFill>
                      <a:blip r:embed="rId6"/>
                      <a:stretch>
                        <a:fillRect/>
                      </a:stretch>
                    </p:blipFill>
                    <p:spPr>
                      <a:xfrm>
                        <a:off x="508000" y="2329373"/>
                        <a:ext cx="8128000" cy="2897575"/>
                      </a:xfrm>
                      <a:prstGeom prst="rect">
                        <a:avLst/>
                      </a:prstGeom>
                    </p:spPr>
                  </p:pic>
                </p:oleObj>
              </mc:Fallback>
            </mc:AlternateContent>
          </a:graphicData>
        </a:graphic>
      </p:graphicFrame>
    </p:spTree>
    <p:extLst>
      <p:ext uri="{BB962C8B-B14F-4D97-AF65-F5344CB8AC3E}">
        <p14:creationId xmlns:p14="http://schemas.microsoft.com/office/powerpoint/2010/main" val="272590225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40768"/>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气球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准备好装置和试剂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确信烧瓶塞紧后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将滴管内水滴入烧瓶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观察到的现象是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烧瓶内的气球膨胀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滴入水后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大量气体溶解于水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使烧瓶内压强减小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小于大气压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利用大气压使气球在烧瓶内膨胀</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50436367"/>
              </p:ext>
            </p:extLst>
          </p:nvPr>
        </p:nvGraphicFramePr>
        <p:xfrm>
          <a:off x="508000" y="3690382"/>
          <a:ext cx="8128000" cy="2258898"/>
        </p:xfrm>
        <a:graphic>
          <a:graphicData uri="http://schemas.openxmlformats.org/presentationml/2006/ole">
            <mc:AlternateContent xmlns:mc="http://schemas.openxmlformats.org/markup-compatibility/2006">
              <mc:Choice xmlns:v="urn:schemas-microsoft-com:vml" Requires="v">
                <p:oleObj spid="_x0000_s2059" name="文档" r:id="rId5" imgW="3839157" imgH="1066510" progId="Word.Document.12">
                  <p:embed/>
                </p:oleObj>
              </mc:Choice>
              <mc:Fallback>
                <p:oleObj name="文档" r:id="rId5" imgW="3839157" imgH="1066510" progId="Word.Document.12">
                  <p:embed/>
                  <p:pic>
                    <p:nvPicPr>
                      <p:cNvPr id="0" name=""/>
                      <p:cNvPicPr/>
                      <p:nvPr/>
                    </p:nvPicPr>
                    <p:blipFill>
                      <a:blip r:embed="rId6"/>
                      <a:stretch>
                        <a:fillRect/>
                      </a:stretch>
                    </p:blipFill>
                    <p:spPr>
                      <a:xfrm>
                        <a:off x="508000" y="3690382"/>
                        <a:ext cx="8128000" cy="2258898"/>
                      </a:xfrm>
                      <a:prstGeom prst="rect">
                        <a:avLst/>
                      </a:prstGeom>
                    </p:spPr>
                  </p:pic>
                </p:oleObj>
              </mc:Fallback>
            </mc:AlternateContent>
          </a:graphicData>
        </a:graphic>
      </p:graphicFrame>
      <p:sp>
        <p:nvSpPr>
          <p:cNvPr id="6" name="矩形 5"/>
          <p:cNvSpPr/>
          <p:nvPr/>
        </p:nvSpPr>
        <p:spPr>
          <a:xfrm>
            <a:off x="3193024" y="2209235"/>
            <a:ext cx="220366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45252" y="2209235"/>
            <a:ext cx="220366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6033" y="2611970"/>
            <a:ext cx="8028892"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6033" y="3015545"/>
            <a:ext cx="148367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30943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40768"/>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形气压计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用玻璃管弯制成的</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形管、</a:t>
            </a:r>
            <a:r>
              <a:rPr lang="en-US" altLang="zh-CN" sz="2200"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形管、软胶管、弹簧夹等连接成如图所示装置</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形管中加入适量红色水溶液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简易</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U</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形气压计</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将</a:t>
            </a:r>
            <a:r>
              <a:rPr lang="zh-CN" altLang="zh-CN" sz="2200" dirty="0">
                <a:solidFill>
                  <a:srgbClr val="000000"/>
                </a:solidFill>
                <a:latin typeface="Times New Roman" panose="02020603050405020304" pitchFamily="18" charset="0"/>
                <a:cs typeface="Times New Roman" panose="02020603050405020304" pitchFamily="18" charset="0"/>
              </a:rPr>
              <a:t>此装置用于以下实验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溶解热效应、反应热效应实验。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先按图示将实验装置连接好。在</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形管内加入少量品红溶液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或红墨水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。打开</a:t>
            </a:r>
            <a:r>
              <a:rPr lang="en-US" altLang="zh-CN" sz="2200"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形管上的弹簧夹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形管内两边的液面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处于同一水平面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再夹紧弹簧夹。然后将</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逐滴滴入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47688412"/>
              </p:ext>
            </p:extLst>
          </p:nvPr>
        </p:nvGraphicFramePr>
        <p:xfrm>
          <a:off x="508000" y="2669570"/>
          <a:ext cx="8128000" cy="1018522"/>
        </p:xfrm>
        <a:graphic>
          <a:graphicData uri="http://schemas.openxmlformats.org/presentationml/2006/ole">
            <mc:AlternateContent xmlns:mc="http://schemas.openxmlformats.org/markup-compatibility/2006">
              <mc:Choice xmlns:v="urn:schemas-microsoft-com:vml" Requires="v">
                <p:oleObj spid="_x0000_s3083" name="文档" r:id="rId5" imgW="3839157" imgH="480326" progId="Word.Document.12">
                  <p:embed/>
                </p:oleObj>
              </mc:Choice>
              <mc:Fallback>
                <p:oleObj name="文档" r:id="rId5" imgW="3839157" imgH="480326" progId="Word.Document.12">
                  <p:embed/>
                  <p:pic>
                    <p:nvPicPr>
                      <p:cNvPr id="0" name=""/>
                      <p:cNvPicPr/>
                      <p:nvPr/>
                    </p:nvPicPr>
                    <p:blipFill>
                      <a:blip r:embed="rId6"/>
                      <a:stretch>
                        <a:fillRect/>
                      </a:stretch>
                    </p:blipFill>
                    <p:spPr>
                      <a:xfrm>
                        <a:off x="508000" y="2669570"/>
                        <a:ext cx="8128000" cy="1018522"/>
                      </a:xfrm>
                      <a:prstGeom prst="rect">
                        <a:avLst/>
                      </a:prstGeom>
                    </p:spPr>
                  </p:pic>
                </p:oleObj>
              </mc:Fallback>
            </mc:AlternateContent>
          </a:graphicData>
        </a:graphic>
      </p:graphicFrame>
      <p:sp>
        <p:nvSpPr>
          <p:cNvPr id="6" name="矩形 5"/>
          <p:cNvSpPr/>
          <p:nvPr/>
        </p:nvSpPr>
        <p:spPr>
          <a:xfrm>
            <a:off x="6268401" y="2199325"/>
            <a:ext cx="1835318"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222636" y="5031228"/>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3316" y="5422040"/>
            <a:ext cx="1687736"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068254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4" name="矩形 3"/>
          <p:cNvSpPr>
            <a:spLocks noChangeAspect="1"/>
          </p:cNvSpPr>
          <p:nvPr/>
        </p:nvSpPr>
        <p:spPr>
          <a:xfrm>
            <a:off x="508000" y="4481427"/>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用上图所示装置实施放热、吸热反应的方法及现象如下表所示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46436034"/>
              </p:ext>
            </p:extLst>
          </p:nvPr>
        </p:nvGraphicFramePr>
        <p:xfrm>
          <a:off x="508000" y="1772816"/>
          <a:ext cx="8128000" cy="2430334"/>
        </p:xfrm>
        <a:graphic>
          <a:graphicData uri="http://schemas.openxmlformats.org/presentationml/2006/ole">
            <mc:AlternateContent xmlns:mc="http://schemas.openxmlformats.org/markup-compatibility/2006">
              <mc:Choice xmlns:v="urn:schemas-microsoft-com:vml" Requires="v">
                <p:oleObj spid="_x0000_s4107" name="文档" r:id="rId5" imgW="3839157" imgH="1147885" progId="Word.Document.12">
                  <p:embed/>
                </p:oleObj>
              </mc:Choice>
              <mc:Fallback>
                <p:oleObj name="文档" r:id="rId5" imgW="3839157" imgH="1147885" progId="Word.Document.12">
                  <p:embed/>
                  <p:pic>
                    <p:nvPicPr>
                      <p:cNvPr id="0" name=""/>
                      <p:cNvPicPr/>
                      <p:nvPr/>
                    </p:nvPicPr>
                    <p:blipFill>
                      <a:blip r:embed="rId6"/>
                      <a:stretch>
                        <a:fillRect/>
                      </a:stretch>
                    </p:blipFill>
                    <p:spPr>
                      <a:xfrm>
                        <a:off x="508000" y="1772816"/>
                        <a:ext cx="8128000" cy="2430334"/>
                      </a:xfrm>
                      <a:prstGeom prst="rect">
                        <a:avLst/>
                      </a:prstGeom>
                    </p:spPr>
                  </p:pic>
                </p:oleObj>
              </mc:Fallback>
            </mc:AlternateContent>
          </a:graphicData>
        </a:graphic>
      </p:graphicFrame>
    </p:spTree>
    <p:extLst>
      <p:ext uri="{BB962C8B-B14F-4D97-AF65-F5344CB8AC3E}">
        <p14:creationId xmlns:p14="http://schemas.microsoft.com/office/powerpoint/2010/main" val="3224287936"/>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graphicFrame>
        <p:nvGraphicFramePr>
          <p:cNvPr id="2" name="对象 1"/>
          <p:cNvGraphicFramePr>
            <a:graphicFrameLocks noChangeAspect="1"/>
          </p:cNvGraphicFramePr>
          <p:nvPr>
            <p:extLst>
              <p:ext uri="{D42A27DB-BD31-4B8C-83A1-F6EECF244321}">
                <p14:modId xmlns:p14="http://schemas.microsoft.com/office/powerpoint/2010/main" val="2335353707"/>
              </p:ext>
            </p:extLst>
          </p:nvPr>
        </p:nvGraphicFramePr>
        <p:xfrm>
          <a:off x="508000" y="1534084"/>
          <a:ext cx="8128000" cy="4043832"/>
        </p:xfrm>
        <a:graphic>
          <a:graphicData uri="http://schemas.openxmlformats.org/presentationml/2006/ole">
            <mc:AlternateContent xmlns:mc="http://schemas.openxmlformats.org/markup-compatibility/2006">
              <mc:Choice xmlns:v="urn:schemas-microsoft-com:vml" Requires="v">
                <p:oleObj spid="_x0000_s5131" name="文档" r:id="rId5" imgW="3839157" imgH="1909061" progId="Word.Document.12">
                  <p:embed/>
                </p:oleObj>
              </mc:Choice>
              <mc:Fallback>
                <p:oleObj name="文档" r:id="rId5" imgW="3839157" imgH="1909061" progId="Word.Document.12">
                  <p:embed/>
                  <p:pic>
                    <p:nvPicPr>
                      <p:cNvPr id="0" name=""/>
                      <p:cNvPicPr/>
                      <p:nvPr/>
                    </p:nvPicPr>
                    <p:blipFill>
                      <a:blip r:embed="rId6"/>
                      <a:stretch>
                        <a:fillRect/>
                      </a:stretch>
                    </p:blipFill>
                    <p:spPr>
                      <a:xfrm>
                        <a:off x="508000" y="1534084"/>
                        <a:ext cx="8128000" cy="4043832"/>
                      </a:xfrm>
                      <a:prstGeom prst="rect">
                        <a:avLst/>
                      </a:prstGeom>
                    </p:spPr>
                  </p:pic>
                </p:oleObj>
              </mc:Fallback>
            </mc:AlternateContent>
          </a:graphicData>
        </a:graphic>
      </p:graphicFrame>
      <p:sp>
        <p:nvSpPr>
          <p:cNvPr id="5" name="矩形 4"/>
          <p:cNvSpPr/>
          <p:nvPr/>
        </p:nvSpPr>
        <p:spPr>
          <a:xfrm>
            <a:off x="3426564" y="2863822"/>
            <a:ext cx="122413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90616" y="2668759"/>
            <a:ext cx="24843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3612" y="3738804"/>
            <a:ext cx="122413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90615" y="3525751"/>
            <a:ext cx="24843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53612" y="4600820"/>
            <a:ext cx="122413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34983" y="4398653"/>
            <a:ext cx="24843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216250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21130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证明、测定空气中的氧气参与氧化还原反应实验。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将铁钉放在如下图所示的试剂瓶中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用饱和食盐水浸泡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过一段时间观察</a:t>
            </a:r>
            <a:r>
              <a:rPr lang="en-US" altLang="zh-CN" sz="2200"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形管中液面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左高右低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说明发生的是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吸氧</a:t>
            </a:r>
            <a:r>
              <a:rPr lang="zh-CN" altLang="zh-CN" sz="2200" dirty="0">
                <a:solidFill>
                  <a:srgbClr val="000000"/>
                </a:solidFill>
                <a:latin typeface="Times New Roman" panose="02020603050405020304" pitchFamily="18" charset="0"/>
                <a:cs typeface="Times New Roman" panose="02020603050405020304" pitchFamily="18" charset="0"/>
              </a:rPr>
              <a:t>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相关的电极反应式为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负极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2Fe-4e</a:t>
            </a:r>
            <a:r>
              <a:rPr lang="en-US" altLang="zh-CN" sz="2200" u="sng" baseline="30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2Fe</a:t>
            </a:r>
            <a:r>
              <a:rPr lang="en-US" altLang="zh-CN" sz="2200" u="sng" baseline="30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正极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O</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+2H</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O+4e</a:t>
            </a:r>
            <a:r>
              <a:rPr lang="en-US" altLang="zh-CN" sz="2200" u="sng" baseline="30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4OH</a:t>
            </a:r>
            <a:r>
              <a:rPr lang="en-US" altLang="zh-CN" sz="2200" u="sng" baseline="30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此装置的应用可以归纳为两类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有气体量的变化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增加或减少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如上述实验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填序号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有温度变化从而使气体体积发生变化的实验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如上述实验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12789994"/>
              </p:ext>
            </p:extLst>
          </p:nvPr>
        </p:nvGraphicFramePr>
        <p:xfrm>
          <a:off x="508000" y="2914058"/>
          <a:ext cx="8128000" cy="1983259"/>
        </p:xfrm>
        <a:graphic>
          <a:graphicData uri="http://schemas.openxmlformats.org/presentationml/2006/ole">
            <mc:AlternateContent xmlns:mc="http://schemas.openxmlformats.org/markup-compatibility/2006">
              <mc:Choice xmlns:v="urn:schemas-microsoft-com:vml" Requires="v">
                <p:oleObj spid="_x0000_s6155" name="文档" r:id="rId5" imgW="3839157" imgH="936167" progId="Word.Document.12">
                  <p:embed/>
                </p:oleObj>
              </mc:Choice>
              <mc:Fallback>
                <p:oleObj name="文档" r:id="rId5" imgW="3839157" imgH="936167" progId="Word.Document.12">
                  <p:embed/>
                  <p:pic>
                    <p:nvPicPr>
                      <p:cNvPr id="0" name=""/>
                      <p:cNvPicPr/>
                      <p:nvPr/>
                    </p:nvPicPr>
                    <p:blipFill>
                      <a:blip r:embed="rId6"/>
                      <a:stretch>
                        <a:fillRect/>
                      </a:stretch>
                    </p:blipFill>
                    <p:spPr>
                      <a:xfrm>
                        <a:off x="508000" y="2914058"/>
                        <a:ext cx="8128000" cy="1983259"/>
                      </a:xfrm>
                      <a:prstGeom prst="rect">
                        <a:avLst/>
                      </a:prstGeom>
                    </p:spPr>
                  </p:pic>
                </p:oleObj>
              </mc:Fallback>
            </mc:AlternateContent>
          </a:graphicData>
        </a:graphic>
      </p:graphicFrame>
      <p:pic>
        <p:nvPicPr>
          <p:cNvPr id="7" name="Picture 131"/>
          <p:cNvPicPr/>
          <p:nvPr/>
        </p:nvPicPr>
        <p:blipFill>
          <a:blip r:embed="rId7"/>
          <a:stretch>
            <a:fillRect/>
          </a:stretch>
        </p:blipFill>
        <p:spPr>
          <a:xfrm>
            <a:off x="3779912" y="2567361"/>
            <a:ext cx="375128" cy="209421"/>
          </a:xfrm>
          <a:prstGeom prst="rect">
            <a:avLst/>
          </a:prstGeom>
        </p:spPr>
      </p:pic>
      <p:pic>
        <p:nvPicPr>
          <p:cNvPr id="10" name="Picture 131"/>
          <p:cNvPicPr/>
          <p:nvPr/>
        </p:nvPicPr>
        <p:blipFill>
          <a:blip r:embed="rId7"/>
          <a:stretch>
            <a:fillRect/>
          </a:stretch>
        </p:blipFill>
        <p:spPr>
          <a:xfrm>
            <a:off x="7164288" y="2567361"/>
            <a:ext cx="375128" cy="209421"/>
          </a:xfrm>
          <a:prstGeom prst="rect">
            <a:avLst/>
          </a:prstGeom>
        </p:spPr>
      </p:pic>
      <p:sp>
        <p:nvSpPr>
          <p:cNvPr id="11" name="矩形 10"/>
          <p:cNvSpPr/>
          <p:nvPr/>
        </p:nvSpPr>
        <p:spPr>
          <a:xfrm>
            <a:off x="3395624" y="2072820"/>
            <a:ext cx="1087704"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57901" y="2071005"/>
            <a:ext cx="538209"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0965" y="2472022"/>
            <a:ext cx="2519920"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05920" y="2472022"/>
            <a:ext cx="3263942"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93096" y="5303244"/>
            <a:ext cx="300448"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11332" y="5700440"/>
            <a:ext cx="300448"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05763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268</TotalTime>
  <Words>2428</Words>
  <Application>Microsoft Office PowerPoint</Application>
  <PresentationFormat>全屏显示(4:3)</PresentationFormat>
  <Paragraphs>221</Paragraphs>
  <Slides>37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9"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课题三　综合实验设计(选学)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62</cp:revision>
  <dcterms:created xsi:type="dcterms:W3CDTF">2014-04-23T05:53:17Z</dcterms:created>
  <dcterms:modified xsi:type="dcterms:W3CDTF">2016-06-30T08:29:49Z</dcterms:modified>
</cp:coreProperties>
</file>