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73" r:id="rId2"/>
    <p:sldId id="263" r:id="rId3"/>
    <p:sldId id="264" r:id="rId4"/>
    <p:sldId id="323" r:id="rId5"/>
    <p:sldId id="324" r:id="rId6"/>
    <p:sldId id="318" r:id="rId7"/>
    <p:sldId id="325" r:id="rId8"/>
    <p:sldId id="319" r:id="rId9"/>
    <p:sldId id="326" r:id="rId10"/>
    <p:sldId id="265" r:id="rId11"/>
    <p:sldId id="327" r:id="rId12"/>
    <p:sldId id="328" r:id="rId13"/>
    <p:sldId id="329" r:id="rId14"/>
    <p:sldId id="322" r:id="rId15"/>
    <p:sldId id="330" r:id="rId16"/>
    <p:sldId id="331" r:id="rId17"/>
    <p:sldId id="275" r:id="rId18"/>
    <p:sldId id="332" r:id="rId19"/>
    <p:sldId id="333" r:id="rId20"/>
    <p:sldId id="334" r:id="rId21"/>
    <p:sldId id="335" r:id="rId22"/>
    <p:sldId id="285" r:id="rId23"/>
    <p:sldId id="336" r:id="rId24"/>
    <p:sldId id="337" r:id="rId25"/>
    <p:sldId id="338" r:id="rId26"/>
    <p:sldId id="339" r:id="rId27"/>
    <p:sldId id="340" r:id="rId28"/>
    <p:sldId id="286" r:id="rId29"/>
    <p:sldId id="341" r:id="rId30"/>
    <p:sldId id="342" r:id="rId31"/>
    <p:sldId id="343" r:id="rId32"/>
    <p:sldId id="344" r:id="rId33"/>
    <p:sldId id="270" r:id="rId34"/>
    <p:sldId id="271" r:id="rId35"/>
    <p:sldId id="276" r:id="rId36"/>
    <p:sldId id="345" r:id="rId37"/>
    <p:sldId id="277" r:id="rId38"/>
    <p:sldId id="346" r:id="rId3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47" autoAdjust="0"/>
    <p:restoredTop sz="95494" autoAdjust="0"/>
  </p:normalViewPr>
  <p:slideViewPr>
    <p:cSldViewPr showGuides="1">
      <p:cViewPr varScale="1">
        <p:scale>
          <a:sx n="88" d="100"/>
          <a:sy n="88" d="100"/>
        </p:scale>
        <p:origin x="1458"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2016-06-30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17.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33.xml"/><Relationship Id="rId5" Type="http://schemas.openxmlformats.org/officeDocument/2006/relationships/slide" Target="../slides/slide10.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7.xml"/><Relationship Id="rId5" Type="http://schemas.openxmlformats.org/officeDocument/2006/relationships/slide" Target="../slides/slide33.xml"/><Relationship Id="rId4" Type="http://schemas.openxmlformats.org/officeDocument/2006/relationships/slide" Target="../slides/slide10.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17.xml"/><Relationship Id="rId5" Type="http://schemas.openxmlformats.org/officeDocument/2006/relationships/slide" Target="../slides/slide33.xml"/><Relationship Id="rId4" Type="http://schemas.openxmlformats.org/officeDocument/2006/relationships/slide" Target="../slides/slide10.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0.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17.xml"/><Relationship Id="rId5" Type="http://schemas.openxmlformats.org/officeDocument/2006/relationships/image" Target="../media/image5.png"/><Relationship Id="rId4" Type="http://schemas.openxmlformats.org/officeDocument/2006/relationships/slide" Target="../slides/slide33.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0.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17.xml"/><Relationship Id="rId5" Type="http://schemas.openxmlformats.org/officeDocument/2006/relationships/slide" Target="../slides/slide33.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栏目一">
    <p:spTree>
      <p:nvGrpSpPr>
        <p:cNvPr id="1" name=""/>
        <p:cNvGrpSpPr/>
        <p:nvPr/>
      </p:nvGrpSpPr>
      <p:grpSpPr>
        <a:xfrm>
          <a:off x="0" y="0"/>
          <a:ext cx="0" cy="0"/>
          <a:chOff x="0" y="0"/>
          <a:chExt cx="0" cy="0"/>
        </a:xfrm>
      </p:grpSpPr>
      <p:grpSp>
        <p:nvGrpSpPr>
          <p:cNvPr id="2" name="组合 1"/>
          <p:cNvGrpSpPr/>
          <p:nvPr userDrawn="1"/>
        </p:nvGrpSpPr>
        <p:grpSpPr>
          <a:xfrm>
            <a:off x="2916589" y="-1"/>
            <a:ext cx="1359409" cy="833261"/>
            <a:chOff x="32335" y="943643"/>
            <a:chExt cx="1332621" cy="694385"/>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335" y="943643"/>
              <a:ext cx="1332621" cy="694385"/>
            </a:xfrm>
            <a:prstGeom prst="rect">
              <a:avLst/>
            </a:prstGeom>
          </p:spPr>
        </p:pic>
        <p:sp>
          <p:nvSpPr>
            <p:cNvPr id="8" name="TextBox 7">
              <a:hlinkClick r:id="rId3" action="ppaction://hlinksldjump"/>
            </p:cNvPr>
            <p:cNvSpPr txBox="1"/>
            <p:nvPr userDrawn="1"/>
          </p:nvSpPr>
          <p:spPr>
            <a:xfrm>
              <a:off x="189378" y="1093987"/>
              <a:ext cx="885020"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23" name="组合 22"/>
          <p:cNvGrpSpPr/>
          <p:nvPr userDrawn="1"/>
        </p:nvGrpSpPr>
        <p:grpSpPr>
          <a:xfrm>
            <a:off x="4264090" y="29754"/>
            <a:ext cx="1134492" cy="584775"/>
            <a:chOff x="29482" y="1624653"/>
            <a:chExt cx="1204286" cy="487312"/>
          </a:xfrm>
        </p:grpSpPr>
        <p:sp>
          <p:nvSpPr>
            <p:cNvPr id="24" name="TextBox 23"/>
            <p:cNvSpPr txBox="1"/>
            <p:nvPr userDrawn="1"/>
          </p:nvSpPr>
          <p:spPr>
            <a:xfrm>
              <a:off x="29482" y="1624653"/>
              <a:ext cx="104173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1000" dirty="0" smtClean="0">
                  <a:solidFill>
                    <a:srgbClr val="333333"/>
                  </a:solidFill>
                  <a:latin typeface="+mn-lt"/>
                  <a:ea typeface="+mn-ea"/>
                </a:rPr>
                <a:t>HISHISHULI</a:t>
              </a:r>
              <a:endParaRPr lang="zh-CN" altLang="en-US" sz="1000" dirty="0">
                <a:solidFill>
                  <a:srgbClr val="333333"/>
                </a:solidFill>
              </a:endParaRPr>
            </a:p>
          </p:txBody>
        </p:sp>
        <p:sp>
          <p:nvSpPr>
            <p:cNvPr id="25" name="TextBox 24">
              <a:hlinkClick r:id="rId4" action="ppaction://hlinksldjump"/>
            </p:cNvPr>
            <p:cNvSpPr txBox="1"/>
            <p:nvPr userDrawn="1"/>
          </p:nvSpPr>
          <p:spPr>
            <a:xfrm>
              <a:off x="275416" y="1728180"/>
              <a:ext cx="958352"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6" name="组合 25"/>
          <p:cNvGrpSpPr/>
          <p:nvPr userDrawn="1"/>
        </p:nvGrpSpPr>
        <p:grpSpPr>
          <a:xfrm>
            <a:off x="5389407" y="29755"/>
            <a:ext cx="1220206" cy="584775"/>
            <a:chOff x="41325" y="2276803"/>
            <a:chExt cx="1374958" cy="487312"/>
          </a:xfrm>
        </p:grpSpPr>
        <p:sp>
          <p:nvSpPr>
            <p:cNvPr id="27" name="TextBox 26"/>
            <p:cNvSpPr txBox="1"/>
            <p:nvPr userDrawn="1"/>
          </p:nvSpPr>
          <p:spPr>
            <a:xfrm>
              <a:off x="41325" y="2276803"/>
              <a:ext cx="137495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HONGNANJUJIAO</a:t>
              </a:r>
              <a:endParaRPr lang="zh-CN" altLang="en-US" sz="900" dirty="0">
                <a:solidFill>
                  <a:srgbClr val="333333"/>
                </a:solidFill>
              </a:endParaRPr>
            </a:p>
          </p:txBody>
        </p:sp>
        <p:sp>
          <p:nvSpPr>
            <p:cNvPr id="28" name="TextBox 27">
              <a:hlinkClick r:id="rId5" action="ppaction://hlinksldjump"/>
            </p:cNvPr>
            <p:cNvSpPr txBox="1"/>
            <p:nvPr userDrawn="1"/>
          </p:nvSpPr>
          <p:spPr>
            <a:xfrm>
              <a:off x="287259"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9" name="组合 28"/>
          <p:cNvGrpSpPr/>
          <p:nvPr userDrawn="1"/>
        </p:nvGrpSpPr>
        <p:grpSpPr>
          <a:xfrm>
            <a:off x="7956376" y="39693"/>
            <a:ext cx="1187624" cy="584775"/>
            <a:chOff x="29482" y="2927145"/>
            <a:chExt cx="1463620" cy="487312"/>
          </a:xfrm>
        </p:grpSpPr>
        <p:sp>
          <p:nvSpPr>
            <p:cNvPr id="30" name="TextBox 29"/>
            <p:cNvSpPr txBox="1"/>
            <p:nvPr userDrawn="1"/>
          </p:nvSpPr>
          <p:spPr>
            <a:xfrm>
              <a:off x="29482" y="2927145"/>
              <a:ext cx="1412900"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a:t>
              </a:r>
              <a:r>
                <a:rPr lang="en-US" altLang="zh-CN" sz="1000" baseline="0" dirty="0" smtClean="0">
                  <a:solidFill>
                    <a:srgbClr val="333333"/>
                  </a:solidFill>
                  <a:latin typeface="+mn-lt"/>
                  <a:ea typeface="+mn-ea"/>
                </a:rPr>
                <a:t>LIANXI</a:t>
              </a:r>
              <a:endParaRPr lang="zh-CN" altLang="en-US" sz="1000" dirty="0">
                <a:solidFill>
                  <a:srgbClr val="333333"/>
                </a:solidFill>
              </a:endParaRPr>
            </a:p>
          </p:txBody>
        </p:sp>
        <p:sp>
          <p:nvSpPr>
            <p:cNvPr id="31" name="TextBox 30">
              <a:hlinkClick r:id="rId6"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6819864" y="39693"/>
            <a:ext cx="1102368" cy="584775"/>
            <a:chOff x="379186" y="2927145"/>
            <a:chExt cx="1358552" cy="487312"/>
          </a:xfrm>
        </p:grpSpPr>
        <p:sp>
          <p:nvSpPr>
            <p:cNvPr id="16" name="TextBox 15"/>
            <p:cNvSpPr txBox="1"/>
            <p:nvPr userDrawn="1"/>
          </p:nvSpPr>
          <p:spPr>
            <a:xfrm>
              <a:off x="379186" y="2927145"/>
              <a:ext cx="1225225"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IANLITOUXI</a:t>
              </a:r>
              <a:endParaRPr lang="zh-CN" altLang="en-US" sz="1000" dirty="0">
                <a:solidFill>
                  <a:srgbClr val="333333"/>
                </a:solidFill>
              </a:endParaRPr>
            </a:p>
          </p:txBody>
        </p:sp>
        <p:sp>
          <p:nvSpPr>
            <p:cNvPr id="17" name="TextBox 16">
              <a:hlinkClick r:id="rId7" action="ppaction://hlinksldjump"/>
            </p:cNvPr>
            <p:cNvSpPr txBox="1"/>
            <p:nvPr userDrawn="1"/>
          </p:nvSpPr>
          <p:spPr>
            <a:xfrm>
              <a:off x="625121" y="3030392"/>
              <a:ext cx="111261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1299080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fill="hold"/>
                                        <p:tgtEl>
                                          <p:spTgt spid="15"/>
                                        </p:tgtEl>
                                        <p:attrNameLst>
                                          <p:attrName>ppt_w</p:attrName>
                                        </p:attrNameLst>
                                      </p:cBhvr>
                                      <p:tavLst>
                                        <p:tav tm="0">
                                          <p:val>
                                            <p:fltVal val="0"/>
                                          </p:val>
                                        </p:tav>
                                        <p:tav tm="100000">
                                          <p:val>
                                            <p:strVal val="#ppt_w"/>
                                          </p:val>
                                        </p:tav>
                                      </p:tavLst>
                                    </p:anim>
                                    <p:anim calcmode="lin" valueType="num">
                                      <p:cBhvr>
                                        <p:cTn id="25" dur="500" fill="hold"/>
                                        <p:tgtEl>
                                          <p:spTgt spid="15"/>
                                        </p:tgtEl>
                                        <p:attrNameLst>
                                          <p:attrName>ppt_h</p:attrName>
                                        </p:attrNameLst>
                                      </p:cBhvr>
                                      <p:tavLst>
                                        <p:tav tm="0">
                                          <p:val>
                                            <p:fltVal val="0"/>
                                          </p:val>
                                        </p:tav>
                                        <p:tav tm="100000">
                                          <p:val>
                                            <p:strVal val="#ppt_h"/>
                                          </p:val>
                                        </p:tav>
                                      </p:tavLst>
                                    </p:anim>
                                    <p:animEffect transition="in" filter="fade">
                                      <p:cBhvr>
                                        <p:cTn id="26" dur="500"/>
                                        <p:tgtEl>
                                          <p:spTgt spid="15"/>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p:cTn id="30" dur="500" fill="hold"/>
                                        <p:tgtEl>
                                          <p:spTgt spid="29"/>
                                        </p:tgtEl>
                                        <p:attrNameLst>
                                          <p:attrName>ppt_w</p:attrName>
                                        </p:attrNameLst>
                                      </p:cBhvr>
                                      <p:tavLst>
                                        <p:tav tm="0">
                                          <p:val>
                                            <p:fltVal val="0"/>
                                          </p:val>
                                        </p:tav>
                                        <p:tav tm="100000">
                                          <p:val>
                                            <p:strVal val="#ppt_w"/>
                                          </p:val>
                                        </p:tav>
                                      </p:tavLst>
                                    </p:anim>
                                    <p:anim calcmode="lin" valueType="num">
                                      <p:cBhvr>
                                        <p:cTn id="31" dur="500" fill="hold"/>
                                        <p:tgtEl>
                                          <p:spTgt spid="29"/>
                                        </p:tgtEl>
                                        <p:attrNameLst>
                                          <p:attrName>ppt_h</p:attrName>
                                        </p:attrNameLst>
                                      </p:cBhvr>
                                      <p:tavLst>
                                        <p:tav tm="0">
                                          <p:val>
                                            <p:fltVal val="0"/>
                                          </p:val>
                                        </p:tav>
                                        <p:tav tm="100000">
                                          <p:val>
                                            <p:strVal val="#ppt_h"/>
                                          </p:val>
                                        </p:tav>
                                      </p:tavLst>
                                    </p:anim>
                                    <p:animEffect transition="in" filter="fade">
                                      <p:cBhvr>
                                        <p:cTn id="3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4" name="组合 3"/>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grpSp>
          <p:nvGrpSpPr>
            <p:cNvPr id="23" name="组合 22"/>
            <p:cNvGrpSpPr/>
            <p:nvPr userDrawn="1"/>
          </p:nvGrpSpPr>
          <p:grpSpPr>
            <a:xfrm>
              <a:off x="4264090" y="29754"/>
              <a:ext cx="1134492" cy="584775"/>
              <a:chOff x="29482" y="1624653"/>
              <a:chExt cx="1204286" cy="487312"/>
            </a:xfrm>
          </p:grpSpPr>
          <p:sp>
            <p:nvSpPr>
              <p:cNvPr id="32" name="TextBox 31"/>
              <p:cNvSpPr txBox="1"/>
              <p:nvPr userDrawn="1"/>
            </p:nvSpPr>
            <p:spPr>
              <a:xfrm>
                <a:off x="29482" y="1624653"/>
                <a:ext cx="1041732"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1000" dirty="0" smtClean="0">
                    <a:solidFill>
                      <a:schemeClr val="bg1"/>
                    </a:solidFill>
                    <a:latin typeface="+mn-lt"/>
                    <a:ea typeface="+mn-ea"/>
                  </a:rPr>
                  <a:t>HISHISHULI</a:t>
                </a:r>
                <a:endParaRPr lang="zh-CN" altLang="en-US" sz="1000" dirty="0">
                  <a:solidFill>
                    <a:schemeClr val="bg1"/>
                  </a:solidFill>
                </a:endParaRPr>
              </a:p>
            </p:txBody>
          </p:sp>
          <p:sp>
            <p:nvSpPr>
              <p:cNvPr id="33" name="TextBox 32">
                <a:hlinkClick r:id="rId3" action="ppaction://hlinksldjump"/>
              </p:cNvPr>
              <p:cNvSpPr txBox="1"/>
              <p:nvPr userDrawn="1"/>
            </p:nvSpPr>
            <p:spPr>
              <a:xfrm>
                <a:off x="275416" y="1728180"/>
                <a:ext cx="958352"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4" name="组合 33"/>
          <p:cNvGrpSpPr/>
          <p:nvPr userDrawn="1"/>
        </p:nvGrpSpPr>
        <p:grpSpPr>
          <a:xfrm>
            <a:off x="5389407" y="29755"/>
            <a:ext cx="1220206" cy="584775"/>
            <a:chOff x="41325" y="2276803"/>
            <a:chExt cx="1374958" cy="487312"/>
          </a:xfrm>
        </p:grpSpPr>
        <p:sp>
          <p:nvSpPr>
            <p:cNvPr id="35" name="TextBox 34"/>
            <p:cNvSpPr txBox="1"/>
            <p:nvPr userDrawn="1"/>
          </p:nvSpPr>
          <p:spPr>
            <a:xfrm>
              <a:off x="41325" y="2276803"/>
              <a:ext cx="137495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HONGNANJUJIAO</a:t>
              </a:r>
              <a:endParaRPr lang="zh-CN" altLang="en-US" sz="900" dirty="0">
                <a:solidFill>
                  <a:srgbClr val="333333"/>
                </a:solidFill>
              </a:endParaRPr>
            </a:p>
          </p:txBody>
        </p:sp>
        <p:sp>
          <p:nvSpPr>
            <p:cNvPr id="36" name="TextBox 35">
              <a:hlinkClick r:id="rId4" action="ppaction://hlinksldjump"/>
            </p:cNvPr>
            <p:cNvSpPr txBox="1"/>
            <p:nvPr userDrawn="1"/>
          </p:nvSpPr>
          <p:spPr>
            <a:xfrm>
              <a:off x="287259"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956376" y="39693"/>
            <a:ext cx="1187624" cy="584775"/>
            <a:chOff x="29482" y="2927145"/>
            <a:chExt cx="1463620" cy="487312"/>
          </a:xfrm>
        </p:grpSpPr>
        <p:sp>
          <p:nvSpPr>
            <p:cNvPr id="38" name="TextBox 37"/>
            <p:cNvSpPr txBox="1"/>
            <p:nvPr userDrawn="1"/>
          </p:nvSpPr>
          <p:spPr>
            <a:xfrm>
              <a:off x="29482" y="2927145"/>
              <a:ext cx="1412900"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a:t>
              </a:r>
              <a:r>
                <a:rPr lang="en-US" altLang="zh-CN" sz="1000" baseline="0" dirty="0" smtClean="0">
                  <a:solidFill>
                    <a:srgbClr val="333333"/>
                  </a:solidFill>
                  <a:latin typeface="+mn-lt"/>
                  <a:ea typeface="+mn-ea"/>
                </a:rPr>
                <a:t>LIANXI</a:t>
              </a:r>
              <a:endParaRPr lang="zh-CN" altLang="en-US" sz="1000" dirty="0">
                <a:solidFill>
                  <a:srgbClr val="333333"/>
                </a:solidFill>
              </a:endParaRPr>
            </a:p>
          </p:txBody>
        </p:sp>
        <p:sp>
          <p:nvSpPr>
            <p:cNvPr id="39" name="TextBox 38">
              <a:hlinkClick r:id="rId5"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819864" y="39693"/>
            <a:ext cx="1102368" cy="584775"/>
            <a:chOff x="379186" y="2927145"/>
            <a:chExt cx="1358553" cy="487312"/>
          </a:xfrm>
        </p:grpSpPr>
        <p:sp>
          <p:nvSpPr>
            <p:cNvPr id="41" name="TextBox 40"/>
            <p:cNvSpPr txBox="1"/>
            <p:nvPr userDrawn="1"/>
          </p:nvSpPr>
          <p:spPr>
            <a:xfrm>
              <a:off x="379186" y="2927145"/>
              <a:ext cx="1225226"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IANLITOUXI</a:t>
              </a:r>
              <a:endParaRPr lang="zh-CN" altLang="en-US" sz="1000" dirty="0">
                <a:solidFill>
                  <a:srgbClr val="333333"/>
                </a:solidFill>
              </a:endParaRPr>
            </a:p>
          </p:txBody>
        </p:sp>
        <p:sp>
          <p:nvSpPr>
            <p:cNvPr id="42" name="TextBox 41">
              <a:hlinkClick r:id="rId6" action="ppaction://hlinksldjump"/>
            </p:cNvPr>
            <p:cNvSpPr txBox="1"/>
            <p:nvPr userDrawn="1"/>
          </p:nvSpPr>
          <p:spPr>
            <a:xfrm>
              <a:off x="625122" y="3030391"/>
              <a:ext cx="111261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grpSp>
      <p:sp>
        <p:nvSpPr>
          <p:cNvPr id="21" name="TextBox 20">
            <a:hlinkClick r:id="rId7" action="ppaction://hlinksldjump"/>
          </p:cNvPr>
          <p:cNvSpPr txBox="1"/>
          <p:nvPr userDrawn="1"/>
        </p:nvSpPr>
        <p:spPr>
          <a:xfrm>
            <a:off x="3075375" y="180412"/>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down)">
                                      <p:cBhvr>
                                        <p:cTn id="14" dur="500"/>
                                        <p:tgtEl>
                                          <p:spTgt spid="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p:cTn id="24" dur="500" fill="hold"/>
                                        <p:tgtEl>
                                          <p:spTgt spid="40"/>
                                        </p:tgtEl>
                                        <p:attrNameLst>
                                          <p:attrName>ppt_w</p:attrName>
                                        </p:attrNameLst>
                                      </p:cBhvr>
                                      <p:tavLst>
                                        <p:tav tm="0">
                                          <p:val>
                                            <p:fltVal val="0"/>
                                          </p:val>
                                        </p:tav>
                                        <p:tav tm="100000">
                                          <p:val>
                                            <p:strVal val="#ppt_w"/>
                                          </p:val>
                                        </p:tav>
                                      </p:tavLst>
                                    </p:anim>
                                    <p:anim calcmode="lin" valueType="num">
                                      <p:cBhvr>
                                        <p:cTn id="25" dur="500" fill="hold"/>
                                        <p:tgtEl>
                                          <p:spTgt spid="40"/>
                                        </p:tgtEl>
                                        <p:attrNameLst>
                                          <p:attrName>ppt_h</p:attrName>
                                        </p:attrNameLst>
                                      </p:cBhvr>
                                      <p:tavLst>
                                        <p:tav tm="0">
                                          <p:val>
                                            <p:fltVal val="0"/>
                                          </p:val>
                                        </p:tav>
                                        <p:tav tm="100000">
                                          <p:val>
                                            <p:strVal val="#ppt_h"/>
                                          </p:val>
                                        </p:tav>
                                      </p:tavLst>
                                    </p:anim>
                                    <p:animEffect transition="in" filter="fade">
                                      <p:cBhvr>
                                        <p:cTn id="26" dur="500"/>
                                        <p:tgtEl>
                                          <p:spTgt spid="40"/>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p:cTn id="30" dur="500" fill="hold"/>
                                        <p:tgtEl>
                                          <p:spTgt spid="37"/>
                                        </p:tgtEl>
                                        <p:attrNameLst>
                                          <p:attrName>ppt_w</p:attrName>
                                        </p:attrNameLst>
                                      </p:cBhvr>
                                      <p:tavLst>
                                        <p:tav tm="0">
                                          <p:val>
                                            <p:fltVal val="0"/>
                                          </p:val>
                                        </p:tav>
                                        <p:tav tm="100000">
                                          <p:val>
                                            <p:strVal val="#ppt_w"/>
                                          </p:val>
                                        </p:tav>
                                      </p:tavLst>
                                    </p:anim>
                                    <p:anim calcmode="lin" valueType="num">
                                      <p:cBhvr>
                                        <p:cTn id="31" dur="500" fill="hold"/>
                                        <p:tgtEl>
                                          <p:spTgt spid="37"/>
                                        </p:tgtEl>
                                        <p:attrNameLst>
                                          <p:attrName>ppt_h</p:attrName>
                                        </p:attrNameLst>
                                      </p:cBhvr>
                                      <p:tavLst>
                                        <p:tav tm="0">
                                          <p:val>
                                            <p:fltVal val="0"/>
                                          </p:val>
                                        </p:tav>
                                        <p:tav tm="100000">
                                          <p:val>
                                            <p:strVal val="#ppt_h"/>
                                          </p:val>
                                        </p:tav>
                                      </p:tavLst>
                                    </p:anim>
                                    <p:animEffect transition="in" filter="fade">
                                      <p:cBhvr>
                                        <p:cTn id="3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3" name="组合 32"/>
          <p:cNvGrpSpPr/>
          <p:nvPr userDrawn="1"/>
        </p:nvGrpSpPr>
        <p:grpSpPr>
          <a:xfrm>
            <a:off x="4264090" y="29754"/>
            <a:ext cx="1134492" cy="584775"/>
            <a:chOff x="29482" y="1624653"/>
            <a:chExt cx="1204286" cy="487312"/>
          </a:xfrm>
        </p:grpSpPr>
        <p:sp>
          <p:nvSpPr>
            <p:cNvPr id="34" name="TextBox 33"/>
            <p:cNvSpPr txBox="1"/>
            <p:nvPr userDrawn="1"/>
          </p:nvSpPr>
          <p:spPr>
            <a:xfrm>
              <a:off x="29482" y="1624653"/>
              <a:ext cx="104173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1000" dirty="0" smtClean="0">
                  <a:solidFill>
                    <a:srgbClr val="333333"/>
                  </a:solidFill>
                  <a:latin typeface="+mn-lt"/>
                  <a:ea typeface="+mn-ea"/>
                </a:rPr>
                <a:t>HISHISHULI</a:t>
              </a:r>
              <a:endParaRPr lang="zh-CN" altLang="en-US" sz="1000" dirty="0">
                <a:solidFill>
                  <a:srgbClr val="333333"/>
                </a:solidFill>
              </a:endParaRPr>
            </a:p>
          </p:txBody>
        </p:sp>
        <p:sp>
          <p:nvSpPr>
            <p:cNvPr id="35" name="TextBox 34">
              <a:hlinkClick r:id="rId2" action="ppaction://hlinksldjump"/>
            </p:cNvPr>
            <p:cNvSpPr txBox="1"/>
            <p:nvPr userDrawn="1"/>
          </p:nvSpPr>
          <p:spPr>
            <a:xfrm>
              <a:off x="275416" y="1728180"/>
              <a:ext cx="958352"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 name="组合 2"/>
          <p:cNvGrpSpPr/>
          <p:nvPr userDrawn="1"/>
        </p:nvGrpSpPr>
        <p:grpSpPr>
          <a:xfrm>
            <a:off x="5389407" y="-4182"/>
            <a:ext cx="1426668" cy="845079"/>
            <a:chOff x="5389407" y="-4182"/>
            <a:chExt cx="1426668" cy="845079"/>
          </a:xfrm>
        </p:grpSpPr>
        <p:pic>
          <p:nvPicPr>
            <p:cNvPr id="45" name="图片 4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42575" y="-4182"/>
              <a:ext cx="1373500" cy="845079"/>
            </a:xfrm>
            <a:prstGeom prst="rect">
              <a:avLst/>
            </a:prstGeom>
          </p:spPr>
        </p:pic>
        <p:grpSp>
          <p:nvGrpSpPr>
            <p:cNvPr id="36" name="组合 35"/>
            <p:cNvGrpSpPr/>
            <p:nvPr userDrawn="1"/>
          </p:nvGrpSpPr>
          <p:grpSpPr>
            <a:xfrm>
              <a:off x="5389407" y="29755"/>
              <a:ext cx="1220206" cy="584775"/>
              <a:chOff x="41325" y="2276803"/>
              <a:chExt cx="1374959" cy="487312"/>
            </a:xfrm>
          </p:grpSpPr>
          <p:sp>
            <p:nvSpPr>
              <p:cNvPr id="37" name="TextBox 36"/>
              <p:cNvSpPr txBox="1"/>
              <p:nvPr userDrawn="1"/>
            </p:nvSpPr>
            <p:spPr>
              <a:xfrm>
                <a:off x="41325" y="2276803"/>
                <a:ext cx="1374959"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900" dirty="0" smtClean="0">
                    <a:solidFill>
                      <a:schemeClr val="bg1"/>
                    </a:solidFill>
                    <a:latin typeface="+mn-lt"/>
                    <a:ea typeface="+mn-ea"/>
                  </a:rPr>
                  <a:t>HONGNANJUJIAO</a:t>
                </a:r>
                <a:endParaRPr lang="zh-CN" altLang="en-US" sz="900" dirty="0">
                  <a:solidFill>
                    <a:schemeClr val="bg1"/>
                  </a:solidFill>
                </a:endParaRPr>
              </a:p>
            </p:txBody>
          </p:sp>
          <p:sp>
            <p:nvSpPr>
              <p:cNvPr id="38" name="TextBox 37">
                <a:hlinkClick r:id="rId4" action="ppaction://hlinksldjump"/>
              </p:cNvPr>
              <p:cNvSpPr txBox="1"/>
              <p:nvPr userDrawn="1"/>
            </p:nvSpPr>
            <p:spPr>
              <a:xfrm>
                <a:off x="287259"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956376" y="39693"/>
            <a:ext cx="1187624" cy="584775"/>
            <a:chOff x="29482" y="2927145"/>
            <a:chExt cx="1463620" cy="487312"/>
          </a:xfrm>
        </p:grpSpPr>
        <p:sp>
          <p:nvSpPr>
            <p:cNvPr id="40" name="TextBox 39"/>
            <p:cNvSpPr txBox="1"/>
            <p:nvPr userDrawn="1"/>
          </p:nvSpPr>
          <p:spPr>
            <a:xfrm>
              <a:off x="29482" y="2927145"/>
              <a:ext cx="1412900"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a:t>
              </a:r>
              <a:r>
                <a:rPr lang="en-US" altLang="zh-CN" sz="1000" baseline="0" dirty="0" smtClean="0">
                  <a:solidFill>
                    <a:srgbClr val="333333"/>
                  </a:solidFill>
                  <a:latin typeface="+mn-lt"/>
                  <a:ea typeface="+mn-ea"/>
                </a:rPr>
                <a:t>LIANXI</a:t>
              </a:r>
              <a:endParaRPr lang="zh-CN" altLang="en-US" sz="1000" dirty="0">
                <a:solidFill>
                  <a:srgbClr val="333333"/>
                </a:solidFill>
              </a:endParaRPr>
            </a:p>
          </p:txBody>
        </p:sp>
        <p:sp>
          <p:nvSpPr>
            <p:cNvPr id="41" name="TextBox 40">
              <a:hlinkClick r:id="rId5"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819864" y="39693"/>
            <a:ext cx="1102368" cy="584775"/>
            <a:chOff x="379186" y="2927145"/>
            <a:chExt cx="1358552" cy="487312"/>
          </a:xfrm>
        </p:grpSpPr>
        <p:sp>
          <p:nvSpPr>
            <p:cNvPr id="43" name="TextBox 42"/>
            <p:cNvSpPr txBox="1"/>
            <p:nvPr userDrawn="1"/>
          </p:nvSpPr>
          <p:spPr>
            <a:xfrm>
              <a:off x="379186" y="2927145"/>
              <a:ext cx="1225225"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IANLITOUXI</a:t>
              </a:r>
              <a:endParaRPr lang="zh-CN" altLang="en-US" sz="1000" dirty="0">
                <a:solidFill>
                  <a:srgbClr val="333333"/>
                </a:solidFill>
              </a:endParaRPr>
            </a:p>
          </p:txBody>
        </p:sp>
        <p:sp>
          <p:nvSpPr>
            <p:cNvPr id="44" name="TextBox 43">
              <a:hlinkClick r:id="rId6" action="ppaction://hlinksldjump"/>
            </p:cNvPr>
            <p:cNvSpPr txBox="1"/>
            <p:nvPr userDrawn="1"/>
          </p:nvSpPr>
          <p:spPr>
            <a:xfrm>
              <a:off x="625120"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grpSp>
      <p:sp>
        <p:nvSpPr>
          <p:cNvPr id="47" name="TextBox 46">
            <a:hlinkClick r:id="rId7" action="ppaction://hlinksldjump"/>
          </p:cNvPr>
          <p:cNvSpPr txBox="1"/>
          <p:nvPr userDrawn="1"/>
        </p:nvSpPr>
        <p:spPr>
          <a:xfrm>
            <a:off x="3253543" y="271432"/>
            <a:ext cx="184731" cy="307777"/>
          </a:xfrm>
          <a:prstGeom prst="rect">
            <a:avLst/>
          </a:prstGeom>
          <a:noFill/>
        </p:spPr>
        <p:txBody>
          <a:bodyPr wrap="none" rtlCol="0">
            <a:spAutoFit/>
          </a:bodyPr>
          <a:lstStyle/>
          <a:p>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0" name="TextBox 19">
            <a:hlinkClick r:id="rId7" action="ppaction://hlinksldjump"/>
          </p:cNvPr>
          <p:cNvSpPr txBox="1"/>
          <p:nvPr userDrawn="1"/>
        </p:nvSpPr>
        <p:spPr>
          <a:xfrm>
            <a:off x="3072577" y="180412"/>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p:cTn id="13" dur="500" fill="hold"/>
                                        <p:tgtEl>
                                          <p:spTgt spid="33"/>
                                        </p:tgtEl>
                                        <p:attrNameLst>
                                          <p:attrName>ppt_w</p:attrName>
                                        </p:attrNameLst>
                                      </p:cBhvr>
                                      <p:tavLst>
                                        <p:tav tm="0">
                                          <p:val>
                                            <p:fltVal val="0"/>
                                          </p:val>
                                        </p:tav>
                                        <p:tav tm="100000">
                                          <p:val>
                                            <p:strVal val="#ppt_w"/>
                                          </p:val>
                                        </p:tav>
                                      </p:tavLst>
                                    </p:anim>
                                    <p:anim calcmode="lin" valueType="num">
                                      <p:cBhvr>
                                        <p:cTn id="14" dur="500" fill="hold"/>
                                        <p:tgtEl>
                                          <p:spTgt spid="33"/>
                                        </p:tgtEl>
                                        <p:attrNameLst>
                                          <p:attrName>ppt_h</p:attrName>
                                        </p:attrNameLst>
                                      </p:cBhvr>
                                      <p:tavLst>
                                        <p:tav tm="0">
                                          <p:val>
                                            <p:fltVal val="0"/>
                                          </p:val>
                                        </p:tav>
                                        <p:tav tm="100000">
                                          <p:val>
                                            <p:strVal val="#ppt_h"/>
                                          </p:val>
                                        </p:tav>
                                      </p:tavLst>
                                    </p:anim>
                                    <p:animEffect transition="in" filter="fade">
                                      <p:cBhvr>
                                        <p:cTn id="15" dur="500"/>
                                        <p:tgtEl>
                                          <p:spTgt spid="33"/>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down)">
                                      <p:cBhvr>
                                        <p:cTn id="20" dur="500"/>
                                        <p:tgtEl>
                                          <p:spTgt spid="3"/>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500" fill="hold"/>
                                        <p:tgtEl>
                                          <p:spTgt spid="39"/>
                                        </p:tgtEl>
                                        <p:attrNameLst>
                                          <p:attrName>ppt_w</p:attrName>
                                        </p:attrNameLst>
                                      </p:cBhvr>
                                      <p:tavLst>
                                        <p:tav tm="0">
                                          <p:val>
                                            <p:fltVal val="0"/>
                                          </p:val>
                                        </p:tav>
                                        <p:tav tm="100000">
                                          <p:val>
                                            <p:strVal val="#ppt_w"/>
                                          </p:val>
                                        </p:tav>
                                      </p:tavLst>
                                    </p:anim>
                                    <p:anim calcmode="lin" valueType="num">
                                      <p:cBhvr>
                                        <p:cTn id="31" dur="500" fill="hold"/>
                                        <p:tgtEl>
                                          <p:spTgt spid="39"/>
                                        </p:tgtEl>
                                        <p:attrNameLst>
                                          <p:attrName>ppt_h</p:attrName>
                                        </p:attrNameLst>
                                      </p:cBhvr>
                                      <p:tavLst>
                                        <p:tav tm="0">
                                          <p:val>
                                            <p:fltVal val="0"/>
                                          </p:val>
                                        </p:tav>
                                        <p:tav tm="100000">
                                          <p:val>
                                            <p:strVal val="#ppt_h"/>
                                          </p:val>
                                        </p:tav>
                                      </p:tavLst>
                                    </p:anim>
                                    <p:animEffect transition="in" filter="fade">
                                      <p:cBhvr>
                                        <p:cTn id="3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2" name="组合 31"/>
          <p:cNvGrpSpPr/>
          <p:nvPr userDrawn="1"/>
        </p:nvGrpSpPr>
        <p:grpSpPr>
          <a:xfrm>
            <a:off x="4264090" y="29754"/>
            <a:ext cx="1134492" cy="584775"/>
            <a:chOff x="29482" y="1624653"/>
            <a:chExt cx="1204286" cy="487312"/>
          </a:xfrm>
        </p:grpSpPr>
        <p:sp>
          <p:nvSpPr>
            <p:cNvPr id="33" name="TextBox 32"/>
            <p:cNvSpPr txBox="1"/>
            <p:nvPr userDrawn="1"/>
          </p:nvSpPr>
          <p:spPr>
            <a:xfrm>
              <a:off x="29482" y="1624653"/>
              <a:ext cx="104173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1000" dirty="0" smtClean="0">
                  <a:solidFill>
                    <a:srgbClr val="333333"/>
                  </a:solidFill>
                  <a:latin typeface="+mn-lt"/>
                  <a:ea typeface="+mn-ea"/>
                </a:rPr>
                <a:t>HISHISHULI</a:t>
              </a:r>
              <a:endParaRPr lang="zh-CN" altLang="en-US" sz="1000" dirty="0">
                <a:solidFill>
                  <a:srgbClr val="333333"/>
                </a:solidFill>
              </a:endParaRPr>
            </a:p>
          </p:txBody>
        </p:sp>
        <p:sp>
          <p:nvSpPr>
            <p:cNvPr id="34" name="TextBox 33">
              <a:hlinkClick r:id="rId2" action="ppaction://hlinksldjump"/>
            </p:cNvPr>
            <p:cNvSpPr txBox="1"/>
            <p:nvPr userDrawn="1"/>
          </p:nvSpPr>
          <p:spPr>
            <a:xfrm>
              <a:off x="275416" y="1728180"/>
              <a:ext cx="958352"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5" name="组合 34"/>
          <p:cNvGrpSpPr/>
          <p:nvPr userDrawn="1"/>
        </p:nvGrpSpPr>
        <p:grpSpPr>
          <a:xfrm>
            <a:off x="5389407" y="29755"/>
            <a:ext cx="1220206" cy="584775"/>
            <a:chOff x="41325" y="2276803"/>
            <a:chExt cx="1374958" cy="487312"/>
          </a:xfrm>
        </p:grpSpPr>
        <p:sp>
          <p:nvSpPr>
            <p:cNvPr id="36" name="TextBox 35"/>
            <p:cNvSpPr txBox="1"/>
            <p:nvPr userDrawn="1"/>
          </p:nvSpPr>
          <p:spPr>
            <a:xfrm>
              <a:off x="41325" y="2276803"/>
              <a:ext cx="137495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Z</a:t>
              </a:r>
              <a:r>
                <a:rPr lang="en-US" altLang="zh-CN" sz="900" dirty="0" smtClean="0">
                  <a:solidFill>
                    <a:schemeClr val="tx1"/>
                  </a:solidFill>
                  <a:latin typeface="+mn-lt"/>
                  <a:ea typeface="+mn-ea"/>
                </a:rPr>
                <a:t>HONGNANJUJIAO</a:t>
              </a:r>
              <a:endParaRPr lang="zh-CN" altLang="en-US" sz="900" dirty="0">
                <a:solidFill>
                  <a:schemeClr val="tx1"/>
                </a:solidFill>
              </a:endParaRPr>
            </a:p>
          </p:txBody>
        </p:sp>
        <p:sp>
          <p:nvSpPr>
            <p:cNvPr id="37" name="TextBox 36">
              <a:hlinkClick r:id="rId3" action="ppaction://hlinksldjump"/>
            </p:cNvPr>
            <p:cNvSpPr txBox="1"/>
            <p:nvPr userDrawn="1"/>
          </p:nvSpPr>
          <p:spPr>
            <a:xfrm>
              <a:off x="287259" y="2378183"/>
              <a:ext cx="1035626" cy="256481"/>
            </a:xfrm>
            <a:prstGeom prst="rect">
              <a:avLst/>
            </a:prstGeom>
            <a:noFill/>
          </p:spPr>
          <p:txBody>
            <a:bodyPr wrap="squar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重难聚焦</a:t>
              </a:r>
              <a:endParaRPr lang="zh-CN" altLang="en-US" sz="1400" dirty="0">
                <a:solidFill>
                  <a:schemeClr val="tx1"/>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956376" y="39693"/>
            <a:ext cx="1187624" cy="584775"/>
            <a:chOff x="29482" y="2927145"/>
            <a:chExt cx="1463620" cy="487312"/>
          </a:xfrm>
        </p:grpSpPr>
        <p:sp>
          <p:nvSpPr>
            <p:cNvPr id="39" name="TextBox 38"/>
            <p:cNvSpPr txBox="1"/>
            <p:nvPr userDrawn="1"/>
          </p:nvSpPr>
          <p:spPr>
            <a:xfrm>
              <a:off x="29482" y="2927145"/>
              <a:ext cx="1412900"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a:t>
              </a:r>
              <a:r>
                <a:rPr lang="en-US" altLang="zh-CN" sz="1000" baseline="0" dirty="0" smtClean="0">
                  <a:solidFill>
                    <a:srgbClr val="333333"/>
                  </a:solidFill>
                  <a:latin typeface="+mn-lt"/>
                  <a:ea typeface="+mn-ea"/>
                </a:rPr>
                <a:t>LIANXI</a:t>
              </a:r>
              <a:endParaRPr lang="zh-CN" altLang="en-US" sz="1000" dirty="0">
                <a:solidFill>
                  <a:srgbClr val="333333"/>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723335" y="-2608"/>
            <a:ext cx="1326069" cy="839320"/>
            <a:chOff x="6723335" y="-2608"/>
            <a:chExt cx="1326069" cy="839320"/>
          </a:xfrm>
        </p:grpSpPr>
        <p:pic>
          <p:nvPicPr>
            <p:cNvPr id="44" name="图片 4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723335" y="-2608"/>
              <a:ext cx="1326069" cy="839320"/>
            </a:xfrm>
            <a:prstGeom prst="rect">
              <a:avLst/>
            </a:prstGeom>
          </p:spPr>
        </p:pic>
        <p:grpSp>
          <p:nvGrpSpPr>
            <p:cNvPr id="41" name="组合 40"/>
            <p:cNvGrpSpPr/>
            <p:nvPr userDrawn="1"/>
          </p:nvGrpSpPr>
          <p:grpSpPr>
            <a:xfrm>
              <a:off x="6819864" y="39693"/>
              <a:ext cx="1102368" cy="584775"/>
              <a:chOff x="379186" y="2927145"/>
              <a:chExt cx="1358553" cy="487312"/>
            </a:xfrm>
          </p:grpSpPr>
          <p:sp>
            <p:nvSpPr>
              <p:cNvPr id="42" name="TextBox 41"/>
              <p:cNvSpPr txBox="1"/>
              <p:nvPr userDrawn="1"/>
            </p:nvSpPr>
            <p:spPr>
              <a:xfrm>
                <a:off x="379186" y="2927145"/>
                <a:ext cx="1225226"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IANLITOUXI</a:t>
                </a:r>
                <a:endParaRPr lang="zh-CN" altLang="en-US" sz="1000" dirty="0">
                  <a:solidFill>
                    <a:schemeClr val="bg1"/>
                  </a:solidFill>
                </a:endParaRPr>
              </a:p>
            </p:txBody>
          </p:sp>
          <p:sp>
            <p:nvSpPr>
              <p:cNvPr id="43" name="TextBox 42">
                <a:hlinkClick r:id="rId6" action="ppaction://hlinksldjump"/>
              </p:cNvPr>
              <p:cNvSpPr txBox="1"/>
              <p:nvPr userDrawn="1"/>
            </p:nvSpPr>
            <p:spPr>
              <a:xfrm>
                <a:off x="625122" y="3030391"/>
                <a:ext cx="111261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典例透析</a:t>
                </a:r>
                <a:endParaRPr lang="zh-CN" altLang="en-US" sz="1400" dirty="0">
                  <a:solidFill>
                    <a:schemeClr val="bg1"/>
                  </a:solidFill>
                  <a:latin typeface="黑体" panose="02010600030101010101" pitchFamily="2" charset="-122"/>
                  <a:ea typeface="黑体" panose="02010600030101010101" pitchFamily="2" charset="-122"/>
                </a:endParaRPr>
              </a:p>
            </p:txBody>
          </p:sp>
        </p:grpSp>
      </p:grpSp>
      <p:sp>
        <p:nvSpPr>
          <p:cNvPr id="20" name="TextBox 19">
            <a:hlinkClick r:id="rId7" action="ppaction://hlinksldjump"/>
          </p:cNvPr>
          <p:cNvSpPr txBox="1"/>
          <p:nvPr userDrawn="1"/>
        </p:nvSpPr>
        <p:spPr>
          <a:xfrm>
            <a:off x="3072577" y="180412"/>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p:cTn id="19" dur="500" fill="hold"/>
                                        <p:tgtEl>
                                          <p:spTgt spid="35"/>
                                        </p:tgtEl>
                                        <p:attrNameLst>
                                          <p:attrName>ppt_w</p:attrName>
                                        </p:attrNameLst>
                                      </p:cBhvr>
                                      <p:tavLst>
                                        <p:tav tm="0">
                                          <p:val>
                                            <p:fltVal val="0"/>
                                          </p:val>
                                        </p:tav>
                                        <p:tav tm="100000">
                                          <p:val>
                                            <p:strVal val="#ppt_w"/>
                                          </p:val>
                                        </p:tav>
                                      </p:tavLst>
                                    </p:anim>
                                    <p:anim calcmode="lin" valueType="num">
                                      <p:cBhvr>
                                        <p:cTn id="20" dur="500" fill="hold"/>
                                        <p:tgtEl>
                                          <p:spTgt spid="35"/>
                                        </p:tgtEl>
                                        <p:attrNameLst>
                                          <p:attrName>ppt_h</p:attrName>
                                        </p:attrNameLst>
                                      </p:cBhvr>
                                      <p:tavLst>
                                        <p:tav tm="0">
                                          <p:val>
                                            <p:fltVal val="0"/>
                                          </p:val>
                                        </p:tav>
                                        <p:tav tm="100000">
                                          <p:val>
                                            <p:strVal val="#ppt_h"/>
                                          </p:val>
                                        </p:tav>
                                      </p:tavLst>
                                    </p:anim>
                                    <p:animEffect transition="in" filter="fade">
                                      <p:cBhvr>
                                        <p:cTn id="21" dur="500"/>
                                        <p:tgtEl>
                                          <p:spTgt spid="35"/>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p:tgtEl>
                                          <p:spTgt spid="5"/>
                                        </p:tgtEl>
                                        <p:attrNameLst>
                                          <p:attrName>ppt_y</p:attrName>
                                        </p:attrNameLst>
                                      </p:cBhvr>
                                      <p:tavLst>
                                        <p:tav tm="0">
                                          <p:val>
                                            <p:strVal val="#ppt_y-#ppt_h*1.125000"/>
                                          </p:val>
                                        </p:tav>
                                        <p:tav tm="100000">
                                          <p:val>
                                            <p:strVal val="#ppt_y"/>
                                          </p:val>
                                        </p:tav>
                                      </p:tavLst>
                                    </p:anim>
                                    <p:animEffect transition="in" filter="wipe(down)">
                                      <p:cBhvr>
                                        <p:cTn id="26" dur="500"/>
                                        <p:tgtEl>
                                          <p:spTgt spid="5"/>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p:cTn id="30" dur="500" fill="hold"/>
                                        <p:tgtEl>
                                          <p:spTgt spid="38"/>
                                        </p:tgtEl>
                                        <p:attrNameLst>
                                          <p:attrName>ppt_w</p:attrName>
                                        </p:attrNameLst>
                                      </p:cBhvr>
                                      <p:tavLst>
                                        <p:tav tm="0">
                                          <p:val>
                                            <p:fltVal val="0"/>
                                          </p:val>
                                        </p:tav>
                                        <p:tav tm="100000">
                                          <p:val>
                                            <p:strVal val="#ppt_w"/>
                                          </p:val>
                                        </p:tav>
                                      </p:tavLst>
                                    </p:anim>
                                    <p:anim calcmode="lin" valueType="num">
                                      <p:cBhvr>
                                        <p:cTn id="31" dur="500" fill="hold"/>
                                        <p:tgtEl>
                                          <p:spTgt spid="38"/>
                                        </p:tgtEl>
                                        <p:attrNameLst>
                                          <p:attrName>ppt_h</p:attrName>
                                        </p:attrNameLst>
                                      </p:cBhvr>
                                      <p:tavLst>
                                        <p:tav tm="0">
                                          <p:val>
                                            <p:fltVal val="0"/>
                                          </p:val>
                                        </p:tav>
                                        <p:tav tm="100000">
                                          <p:val>
                                            <p:strVal val="#ppt_h"/>
                                          </p:val>
                                        </p:tav>
                                      </p:tavLst>
                                    </p:anim>
                                    <p:animEffect transition="in" filter="fade">
                                      <p:cBhvr>
                                        <p:cTn id="3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2" name="组合 31"/>
          <p:cNvGrpSpPr/>
          <p:nvPr userDrawn="1"/>
        </p:nvGrpSpPr>
        <p:grpSpPr>
          <a:xfrm>
            <a:off x="4264090" y="29754"/>
            <a:ext cx="1134492" cy="584775"/>
            <a:chOff x="29482" y="1624653"/>
            <a:chExt cx="1204286" cy="487312"/>
          </a:xfrm>
        </p:grpSpPr>
        <p:sp>
          <p:nvSpPr>
            <p:cNvPr id="33" name="TextBox 32"/>
            <p:cNvSpPr txBox="1"/>
            <p:nvPr userDrawn="1"/>
          </p:nvSpPr>
          <p:spPr>
            <a:xfrm>
              <a:off x="29482" y="1624653"/>
              <a:ext cx="104173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1000" dirty="0" smtClean="0">
                  <a:solidFill>
                    <a:srgbClr val="333333"/>
                  </a:solidFill>
                  <a:latin typeface="+mn-lt"/>
                  <a:ea typeface="+mn-ea"/>
                </a:rPr>
                <a:t>HISHISHULI</a:t>
              </a:r>
              <a:endParaRPr lang="zh-CN" altLang="en-US" sz="1000" dirty="0">
                <a:solidFill>
                  <a:srgbClr val="333333"/>
                </a:solidFill>
              </a:endParaRPr>
            </a:p>
          </p:txBody>
        </p:sp>
        <p:sp>
          <p:nvSpPr>
            <p:cNvPr id="34" name="TextBox 33">
              <a:hlinkClick r:id="rId2" action="ppaction://hlinksldjump"/>
            </p:cNvPr>
            <p:cNvSpPr txBox="1"/>
            <p:nvPr userDrawn="1"/>
          </p:nvSpPr>
          <p:spPr>
            <a:xfrm>
              <a:off x="275416" y="1728180"/>
              <a:ext cx="958352"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5" name="组合 34"/>
          <p:cNvGrpSpPr/>
          <p:nvPr userDrawn="1"/>
        </p:nvGrpSpPr>
        <p:grpSpPr>
          <a:xfrm>
            <a:off x="5389407" y="29755"/>
            <a:ext cx="1220206" cy="584775"/>
            <a:chOff x="41325" y="2276803"/>
            <a:chExt cx="1374958" cy="487312"/>
          </a:xfrm>
        </p:grpSpPr>
        <p:sp>
          <p:nvSpPr>
            <p:cNvPr id="36" name="TextBox 35"/>
            <p:cNvSpPr txBox="1"/>
            <p:nvPr userDrawn="1"/>
          </p:nvSpPr>
          <p:spPr>
            <a:xfrm>
              <a:off x="41325" y="2276803"/>
              <a:ext cx="137495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HONGNANJUJIAO</a:t>
              </a:r>
              <a:endParaRPr lang="zh-CN" altLang="en-US" sz="900" dirty="0">
                <a:solidFill>
                  <a:srgbClr val="333333"/>
                </a:solidFill>
              </a:endParaRPr>
            </a:p>
          </p:txBody>
        </p:sp>
        <p:sp>
          <p:nvSpPr>
            <p:cNvPr id="37" name="TextBox 36">
              <a:hlinkClick r:id="rId3" action="ppaction://hlinksldjump"/>
            </p:cNvPr>
            <p:cNvSpPr txBox="1"/>
            <p:nvPr userDrawn="1"/>
          </p:nvSpPr>
          <p:spPr>
            <a:xfrm>
              <a:off x="287259"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956376" y="0"/>
            <a:ext cx="1264049" cy="838521"/>
            <a:chOff x="7956376" y="0"/>
            <a:chExt cx="1264049" cy="838521"/>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977464" y="0"/>
              <a:ext cx="1242961" cy="838521"/>
            </a:xfrm>
            <a:prstGeom prst="rect">
              <a:avLst/>
            </a:prstGeom>
          </p:spPr>
        </p:pic>
        <p:grpSp>
          <p:nvGrpSpPr>
            <p:cNvPr id="38" name="组合 37"/>
            <p:cNvGrpSpPr/>
            <p:nvPr userDrawn="1"/>
          </p:nvGrpSpPr>
          <p:grpSpPr>
            <a:xfrm>
              <a:off x="7956376" y="39693"/>
              <a:ext cx="1187624" cy="584775"/>
              <a:chOff x="29482" y="2927145"/>
              <a:chExt cx="1463620" cy="487312"/>
            </a:xfrm>
          </p:grpSpPr>
          <p:sp>
            <p:nvSpPr>
              <p:cNvPr id="39" name="TextBox 38"/>
              <p:cNvSpPr txBox="1"/>
              <p:nvPr userDrawn="1"/>
            </p:nvSpPr>
            <p:spPr>
              <a:xfrm>
                <a:off x="29482" y="2927145"/>
                <a:ext cx="1412900"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UITANG</a:t>
                </a:r>
                <a:r>
                  <a:rPr lang="en-US" altLang="zh-CN" sz="1000" baseline="0" dirty="0" smtClean="0">
                    <a:solidFill>
                      <a:schemeClr val="bg1"/>
                    </a:solidFill>
                    <a:latin typeface="+mn-lt"/>
                    <a:ea typeface="+mn-ea"/>
                  </a:rPr>
                  <a:t>LIANXI</a:t>
                </a:r>
                <a:endParaRPr lang="zh-CN" altLang="en-US" sz="1000" dirty="0">
                  <a:solidFill>
                    <a:schemeClr val="bg1"/>
                  </a:solidFill>
                </a:endParaRPr>
              </a:p>
            </p:txBody>
          </p:sp>
          <p:sp>
            <p:nvSpPr>
              <p:cNvPr id="40" name="TextBox 39">
                <a:hlinkClick r:id="rId5"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819864" y="39693"/>
            <a:ext cx="1102368" cy="584775"/>
            <a:chOff x="379186" y="2927145"/>
            <a:chExt cx="1358552" cy="487312"/>
          </a:xfrm>
        </p:grpSpPr>
        <p:sp>
          <p:nvSpPr>
            <p:cNvPr id="42" name="TextBox 41"/>
            <p:cNvSpPr txBox="1"/>
            <p:nvPr userDrawn="1"/>
          </p:nvSpPr>
          <p:spPr>
            <a:xfrm>
              <a:off x="379186" y="2927145"/>
              <a:ext cx="1225225"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IANLITOUXI</a:t>
              </a:r>
              <a:endParaRPr lang="zh-CN" altLang="en-US" sz="1000" dirty="0">
                <a:solidFill>
                  <a:srgbClr val="333333"/>
                </a:solidFill>
              </a:endParaRPr>
            </a:p>
          </p:txBody>
        </p:sp>
        <p:sp>
          <p:nvSpPr>
            <p:cNvPr id="43" name="TextBox 42">
              <a:hlinkClick r:id="rId6" action="ppaction://hlinksldjump"/>
            </p:cNvPr>
            <p:cNvSpPr txBox="1"/>
            <p:nvPr userDrawn="1"/>
          </p:nvSpPr>
          <p:spPr>
            <a:xfrm>
              <a:off x="625121" y="3030391"/>
              <a:ext cx="111261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grpSp>
      <p:sp>
        <p:nvSpPr>
          <p:cNvPr id="19" name="TextBox 18">
            <a:hlinkClick r:id="rId7" action="ppaction://hlinksldjump"/>
          </p:cNvPr>
          <p:cNvSpPr txBox="1"/>
          <p:nvPr userDrawn="1"/>
        </p:nvSpPr>
        <p:spPr>
          <a:xfrm>
            <a:off x="3072577" y="180412"/>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p:cTn id="19" dur="500" fill="hold"/>
                                        <p:tgtEl>
                                          <p:spTgt spid="35"/>
                                        </p:tgtEl>
                                        <p:attrNameLst>
                                          <p:attrName>ppt_w</p:attrName>
                                        </p:attrNameLst>
                                      </p:cBhvr>
                                      <p:tavLst>
                                        <p:tav tm="0">
                                          <p:val>
                                            <p:fltVal val="0"/>
                                          </p:val>
                                        </p:tav>
                                        <p:tav tm="100000">
                                          <p:val>
                                            <p:strVal val="#ppt_w"/>
                                          </p:val>
                                        </p:tav>
                                      </p:tavLst>
                                    </p:anim>
                                    <p:anim calcmode="lin" valueType="num">
                                      <p:cBhvr>
                                        <p:cTn id="20" dur="500" fill="hold"/>
                                        <p:tgtEl>
                                          <p:spTgt spid="35"/>
                                        </p:tgtEl>
                                        <p:attrNameLst>
                                          <p:attrName>ppt_h</p:attrName>
                                        </p:attrNameLst>
                                      </p:cBhvr>
                                      <p:tavLst>
                                        <p:tav tm="0">
                                          <p:val>
                                            <p:fltVal val="0"/>
                                          </p:val>
                                        </p:tav>
                                        <p:tav tm="100000">
                                          <p:val>
                                            <p:strVal val="#ppt_h"/>
                                          </p:val>
                                        </p:tav>
                                      </p:tavLst>
                                    </p:anim>
                                    <p:animEffect transition="in" filter="fade">
                                      <p:cBhvr>
                                        <p:cTn id="21" dur="500"/>
                                        <p:tgtEl>
                                          <p:spTgt spid="35"/>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p:cTn id="25" dur="500" fill="hold"/>
                                        <p:tgtEl>
                                          <p:spTgt spid="41"/>
                                        </p:tgtEl>
                                        <p:attrNameLst>
                                          <p:attrName>ppt_w</p:attrName>
                                        </p:attrNameLst>
                                      </p:cBhvr>
                                      <p:tavLst>
                                        <p:tav tm="0">
                                          <p:val>
                                            <p:fltVal val="0"/>
                                          </p:val>
                                        </p:tav>
                                        <p:tav tm="100000">
                                          <p:val>
                                            <p:strVal val="#ppt_w"/>
                                          </p:val>
                                        </p:tav>
                                      </p:tavLst>
                                    </p:anim>
                                    <p:anim calcmode="lin" valueType="num">
                                      <p:cBhvr>
                                        <p:cTn id="26" dur="500" fill="hold"/>
                                        <p:tgtEl>
                                          <p:spTgt spid="41"/>
                                        </p:tgtEl>
                                        <p:attrNameLst>
                                          <p:attrName>ppt_h</p:attrName>
                                        </p:attrNameLst>
                                      </p:cBhvr>
                                      <p:tavLst>
                                        <p:tav tm="0">
                                          <p:val>
                                            <p:fltVal val="0"/>
                                          </p:val>
                                        </p:tav>
                                        <p:tav tm="100000">
                                          <p:val>
                                            <p:strVal val="#ppt_h"/>
                                          </p:val>
                                        </p:tav>
                                      </p:tavLst>
                                    </p:anim>
                                    <p:animEffect transition="in" filter="fade">
                                      <p:cBhvr>
                                        <p:cTn id="27" dur="500"/>
                                        <p:tgtEl>
                                          <p:spTgt spid="41"/>
                                        </p:tgtEl>
                                      </p:cBhvr>
                                    </p:animEffect>
                                  </p:childTnLst>
                                </p:cTn>
                              </p:par>
                            </p:childTnLst>
                          </p:cTn>
                        </p:par>
                        <p:par>
                          <p:cTn id="28" fill="hold">
                            <p:stCondLst>
                              <p:cond delay="2000"/>
                            </p:stCondLst>
                            <p:childTnLst>
                              <p:par>
                                <p:cTn id="29" presetID="12" presetClass="entr" presetSubtype="1"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p:tgtEl>
                                          <p:spTgt spid="4"/>
                                        </p:tgtEl>
                                        <p:attrNameLst>
                                          <p:attrName>ppt_y</p:attrName>
                                        </p:attrNameLst>
                                      </p:cBhvr>
                                      <p:tavLst>
                                        <p:tav tm="0">
                                          <p:val>
                                            <p:strVal val="#ppt_y-#ppt_h*1.125000"/>
                                          </p:val>
                                        </p:tav>
                                        <p:tav tm="100000">
                                          <p:val>
                                            <p:strVal val="#ppt_y"/>
                                          </p:val>
                                        </p:tav>
                                      </p:tavLst>
                                    </p:anim>
                                    <p:animEffect transition="in" filter="wipe(down)">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0"/>
            <a:ext cx="9143998" cy="799908"/>
            <a:chOff x="2" y="-2948"/>
            <a:chExt cx="9143998" cy="666590"/>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408240" y="33964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652254"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flipV="1">
              <a:off x="4184578" y="-2948"/>
              <a:ext cx="0" cy="63768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2591816"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75165" y="137180"/>
            <a:ext cx="2262965"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200" dirty="0" smtClean="0"/>
              <a:t>课题二　身边化学问题的探究</a:t>
            </a:r>
            <a:endParaRPr lang="zh-CN" altLang="zh-CN" sz="12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4" r:id="rId4"/>
    <p:sldLayoutId id="2147483662" r:id="rId5"/>
    <p:sldLayoutId id="2147483668" r:id="rId6"/>
    <p:sldLayoutId id="2147483670" r:id="rId7"/>
    <p:sldLayoutId id="2147483669"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package" Target="../embeddings/Microsoft_Word___1.docx"/><Relationship Id="rId4" Type="http://schemas.openxmlformats.org/officeDocument/2006/relationships/slide" Target="slide14.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package" Target="../embeddings/Microsoft_Word___2.docx"/><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10.emf"/><Relationship Id="rId5" Type="http://schemas.openxmlformats.org/officeDocument/2006/relationships/package" Target="../embeddings/Microsoft_Word___3.docx"/><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image" Target="../media/image11.emf"/><Relationship Id="rId5" Type="http://schemas.openxmlformats.org/officeDocument/2006/relationships/package" Target="../embeddings/Microsoft_Word___4.docx"/><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7.xml"/><Relationship Id="rId4" Type="http://schemas.openxmlformats.org/officeDocument/2006/relationships/slide" Target="slide28.xml"/></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image" Target="../media/image12.emf"/><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slide" Target="slide28.xml"/><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image" Target="../media/image13.emf"/><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package" Target="../embeddings/Microsoft_Word___6.docx"/><Relationship Id="rId5" Type="http://schemas.openxmlformats.org/officeDocument/2006/relationships/slide" Target="slide28.xml"/><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image" Target="../media/image14.emf"/><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package" Target="../embeddings/Microsoft_Word___7.docx"/><Relationship Id="rId5" Type="http://schemas.openxmlformats.org/officeDocument/2006/relationships/slide" Target="slide28.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image" Target="../media/image15.emf"/><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package" Target="../embeddings/Microsoft_Word___8.docx"/><Relationship Id="rId5" Type="http://schemas.openxmlformats.org/officeDocument/2006/relationships/slide" Target="slide28.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slide" Target="slide28.xml"/></Relationships>
</file>

<file path=ppt/slides/_rels/slide2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7.xml"/><Relationship Id="rId4" Type="http://schemas.openxmlformats.org/officeDocument/2006/relationships/slide" Target="slide28.xml"/></Relationships>
</file>

<file path=ppt/slides/_rels/slide2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7.xml"/><Relationship Id="rId4" Type="http://schemas.openxmlformats.org/officeDocument/2006/relationships/slide" Target="slide28.xml"/></Relationships>
</file>

<file path=ppt/slides/_rels/slide2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7.xml"/><Relationship Id="rId4" Type="http://schemas.openxmlformats.org/officeDocument/2006/relationships/slide" Target="slide28.xml"/></Relationships>
</file>

<file path=ppt/slides/_rels/slide26.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image" Target="../media/image17.emf"/><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package" Target="../embeddings/Microsoft_Word___9.docx"/><Relationship Id="rId5" Type="http://schemas.openxmlformats.org/officeDocument/2006/relationships/slide" Target="slide28.xml"/><Relationship Id="rId4" Type="http://schemas.openxmlformats.org/officeDocument/2006/relationships/slide" Target="slide22.xml"/></Relationships>
</file>

<file path=ppt/slides/_rels/slide2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7.xml"/><Relationship Id="rId4"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image" Target="../media/image18.emf"/><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package" Target="../embeddings/Microsoft_Word___10.docx"/><Relationship Id="rId5" Type="http://schemas.openxmlformats.org/officeDocument/2006/relationships/slide" Target="slide28.xml"/><Relationship Id="rId4" Type="http://schemas.openxmlformats.org/officeDocument/2006/relationships/slide" Target="slide22.xml"/></Relationships>
</file>

<file path=ppt/slides/_rels/slide29.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image" Target="../media/image19.emf"/><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package" Target="../embeddings/Microsoft_Word___11.docx"/><Relationship Id="rId5" Type="http://schemas.openxmlformats.org/officeDocument/2006/relationships/slide" Target="slide28.xml"/><Relationship Id="rId4" Type="http://schemas.openxmlformats.org/officeDocument/2006/relationships/slide" Target="slide22.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30.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image" Target="../media/image20.emf"/><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package" Target="../embeddings/Microsoft_Word___12.docx"/><Relationship Id="rId5" Type="http://schemas.openxmlformats.org/officeDocument/2006/relationships/slide" Target="slide28.xml"/><Relationship Id="rId4" Type="http://schemas.openxmlformats.org/officeDocument/2006/relationships/slide" Target="slide22.xml"/></Relationships>
</file>

<file path=ppt/slides/_rels/slide31.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image" Target="../media/image21.emf"/><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package" Target="../embeddings/Microsoft_Word___13.docx"/><Relationship Id="rId5" Type="http://schemas.openxmlformats.org/officeDocument/2006/relationships/slide" Target="slide28.xml"/><Relationship Id="rId4" Type="http://schemas.openxmlformats.org/officeDocument/2006/relationships/slide" Target="slide22.xml"/></Relationships>
</file>

<file path=ppt/slides/_rels/slide32.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image" Target="../media/image22.emf"/><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package" Target="../embeddings/Microsoft_Word___14.docx"/><Relationship Id="rId5" Type="http://schemas.openxmlformats.org/officeDocument/2006/relationships/slide" Target="slide28.xml"/><Relationship Id="rId4" Type="http://schemas.openxmlformats.org/officeDocument/2006/relationships/slide" Target="slide22.xml"/></Relationships>
</file>

<file path=ppt/slides/_rels/slide33.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Layout" Target="../slideLayouts/slideLayout8.xml"/><Relationship Id="rId5" Type="http://schemas.openxmlformats.org/officeDocument/2006/relationships/slide" Target="slide37.xml"/><Relationship Id="rId4" Type="http://schemas.openxmlformats.org/officeDocument/2006/relationships/slide" Target="slide35.xml"/></Relationships>
</file>

<file path=ppt/slides/_rels/slide34.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slide" Target="slide33.xml"/><Relationship Id="rId7" Type="http://schemas.openxmlformats.org/officeDocument/2006/relationships/package" Target="../embeddings/Microsoft_Word___15.docx"/><Relationship Id="rId2" Type="http://schemas.openxmlformats.org/officeDocument/2006/relationships/slideLayout" Target="../slideLayouts/slideLayout8.xml"/><Relationship Id="rId1" Type="http://schemas.openxmlformats.org/officeDocument/2006/relationships/vmlDrawing" Target="../drawings/vmlDrawing15.vml"/><Relationship Id="rId6" Type="http://schemas.openxmlformats.org/officeDocument/2006/relationships/slide" Target="slide37.xml"/><Relationship Id="rId5" Type="http://schemas.openxmlformats.org/officeDocument/2006/relationships/slide" Target="slide35.xml"/><Relationship Id="rId4" Type="http://schemas.openxmlformats.org/officeDocument/2006/relationships/slide" Target="slide34.xml"/></Relationships>
</file>

<file path=ppt/slides/_rels/slide35.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Layout" Target="../slideLayouts/slideLayout8.xml"/><Relationship Id="rId5" Type="http://schemas.openxmlformats.org/officeDocument/2006/relationships/slide" Target="slide37.xml"/><Relationship Id="rId4" Type="http://schemas.openxmlformats.org/officeDocument/2006/relationships/slide" Target="slide35.xml"/></Relationships>
</file>

<file path=ppt/slides/_rels/slide36.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Layout" Target="../slideLayouts/slideLayout8.xml"/><Relationship Id="rId5" Type="http://schemas.openxmlformats.org/officeDocument/2006/relationships/slide" Target="slide37.xml"/><Relationship Id="rId4" Type="http://schemas.openxmlformats.org/officeDocument/2006/relationships/slide" Target="slide35.xml"/></Relationships>
</file>

<file path=ppt/slides/_rels/slide37.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Layout" Target="../slideLayouts/slideLayout8.xml"/><Relationship Id="rId5" Type="http://schemas.openxmlformats.org/officeDocument/2006/relationships/slide" Target="slide37.xml"/><Relationship Id="rId4" Type="http://schemas.openxmlformats.org/officeDocument/2006/relationships/slide" Target="slide35.xml"/></Relationships>
</file>

<file path=ppt/slides/_rels/slide38.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Layout" Target="../slideLayouts/slideLayout8.xml"/><Relationship Id="rId6" Type="http://schemas.openxmlformats.org/officeDocument/2006/relationships/image" Target="../media/image24.jpeg"/><Relationship Id="rId5" Type="http://schemas.openxmlformats.org/officeDocument/2006/relationships/slide" Target="slide37.xml"/><Relationship Id="rId4" Type="http://schemas.openxmlformats.org/officeDocument/2006/relationships/slide" Target="slide35.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6.jpeg"/><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6.jpeg"/><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课题二　身边化学问题的探究</a:t>
            </a:r>
          </a:p>
        </p:txBody>
      </p:sp>
    </p:spTree>
    <p:extLst>
      <p:ext uri="{BB962C8B-B14F-4D97-AF65-F5344CB8AC3E}">
        <p14:creationId xmlns:p14="http://schemas.microsoft.com/office/powerpoint/2010/main"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7" name="矩形 6">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一、含氯消毒液的性质、作用探究及实验注意事项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研究消毒液的灭菌作用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从培养箱中取出适量样品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在显微镜下观察样品中细菌的含量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然后在样品上滴加几滴含氯消毒液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再在显微镜下观察样品中细菌的含量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并比较滴加含氯消毒液前后样品中细菌的含量变化。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滴加含氯消毒液前样品中细菌数目较多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滴加含氯消毒液后细菌数目大幅度减少。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含氯消毒液具有良好的杀菌消毒效果。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7" name="矩形 6">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3002425"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探究消毒液的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性质</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924027595"/>
              </p:ext>
            </p:extLst>
          </p:nvPr>
        </p:nvGraphicFramePr>
        <p:xfrm>
          <a:off x="508000" y="1790884"/>
          <a:ext cx="8128000" cy="5033378"/>
        </p:xfrm>
        <a:graphic>
          <a:graphicData uri="http://schemas.openxmlformats.org/presentationml/2006/ole">
            <mc:AlternateContent xmlns:mc="http://schemas.openxmlformats.org/markup-compatibility/2006">
              <mc:Choice xmlns:v="urn:schemas-microsoft-com:vml" Requires="v">
                <p:oleObj spid="_x0000_s1036" name="文档" r:id="rId5" imgW="3839877" imgH="2378224" progId="Word.Document.12">
                  <p:embed/>
                </p:oleObj>
              </mc:Choice>
              <mc:Fallback>
                <p:oleObj name="文档" r:id="rId5" imgW="3839877" imgH="2378224" progId="Word.Document.12">
                  <p:embed/>
                  <p:pic>
                    <p:nvPicPr>
                      <p:cNvPr id="0" name=""/>
                      <p:cNvPicPr/>
                      <p:nvPr/>
                    </p:nvPicPr>
                    <p:blipFill>
                      <a:blip r:embed="rId6"/>
                      <a:stretch>
                        <a:fillRect/>
                      </a:stretch>
                    </p:blipFill>
                    <p:spPr>
                      <a:xfrm>
                        <a:off x="508000" y="1790884"/>
                        <a:ext cx="8128000" cy="5033378"/>
                      </a:xfrm>
                      <a:prstGeom prst="rect">
                        <a:avLst/>
                      </a:prstGeom>
                    </p:spPr>
                  </p:pic>
                </p:oleObj>
              </mc:Fallback>
            </mc:AlternateContent>
          </a:graphicData>
        </a:graphic>
      </p:graphicFrame>
    </p:spTree>
    <p:extLst>
      <p:ext uri="{BB962C8B-B14F-4D97-AF65-F5344CB8AC3E}">
        <p14:creationId xmlns:p14="http://schemas.microsoft.com/office/powerpoint/2010/main" val="160122164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7" name="矩形 6">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507167440"/>
              </p:ext>
            </p:extLst>
          </p:nvPr>
        </p:nvGraphicFramePr>
        <p:xfrm>
          <a:off x="508000" y="1618622"/>
          <a:ext cx="8128000" cy="4186642"/>
        </p:xfrm>
        <a:graphic>
          <a:graphicData uri="http://schemas.openxmlformats.org/presentationml/2006/ole">
            <mc:AlternateContent xmlns:mc="http://schemas.openxmlformats.org/markup-compatibility/2006">
              <mc:Choice xmlns:v="urn:schemas-microsoft-com:vml" Requires="v">
                <p:oleObj spid="_x0000_s2060" name="文档" r:id="rId5" imgW="3839877" imgH="1977473" progId="Word.Document.12">
                  <p:embed/>
                </p:oleObj>
              </mc:Choice>
              <mc:Fallback>
                <p:oleObj name="文档" r:id="rId5" imgW="3839877" imgH="1977473" progId="Word.Document.12">
                  <p:embed/>
                  <p:pic>
                    <p:nvPicPr>
                      <p:cNvPr id="0" name=""/>
                      <p:cNvPicPr/>
                      <p:nvPr/>
                    </p:nvPicPr>
                    <p:blipFill>
                      <a:blip r:embed="rId6"/>
                      <a:stretch>
                        <a:fillRect/>
                      </a:stretch>
                    </p:blipFill>
                    <p:spPr>
                      <a:xfrm>
                        <a:off x="508000" y="1618622"/>
                        <a:ext cx="8128000" cy="4186642"/>
                      </a:xfrm>
                      <a:prstGeom prst="rect">
                        <a:avLst/>
                      </a:prstGeom>
                    </p:spPr>
                  </p:pic>
                </p:oleObj>
              </mc:Fallback>
            </mc:AlternateContent>
          </a:graphicData>
        </a:graphic>
      </p:graphicFrame>
    </p:spTree>
    <p:extLst>
      <p:ext uri="{BB962C8B-B14F-4D97-AF65-F5344CB8AC3E}">
        <p14:creationId xmlns:p14="http://schemas.microsoft.com/office/powerpoint/2010/main" val="110132768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7" name="矩形 6">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实验注意事项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实验过程中注意消毒剂的安全使用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含氯消毒液一般具有强氧化性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与某些有机物混合可能发生爆炸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“84”</a:t>
            </a:r>
            <a:r>
              <a:rPr lang="zh-CN" altLang="zh-CN" sz="2200" dirty="0">
                <a:solidFill>
                  <a:srgbClr val="000000"/>
                </a:solidFill>
                <a:latin typeface="Times New Roman" panose="02020603050405020304" pitchFamily="18" charset="0"/>
                <a:cs typeface="Times New Roman" panose="02020603050405020304" pitchFamily="18" charset="0"/>
              </a:rPr>
              <a:t>消毒液原液与酒精混合后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加少量的酸可能会爆炸燃烧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消毒液对人体和金属有较强的腐蚀性。调配或使用时应打开门窗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保持空气流通。由于含氯消毒液有一定的刺激性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最好佩戴口罩和手套进行操作。在动手实验前应充分进行实验方案的讨论与安全评价。在实验前充分预见实验中可能出现的问题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控制好试剂浓度与使用量。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8636236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2" name="矩形 11">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二、饮料中</a:t>
            </a:r>
            <a:r>
              <a:rPr lang="en-US" altLang="zh-CN" sz="2200" dirty="0" err="1">
                <a:solidFill>
                  <a:srgbClr val="000000"/>
                </a:solidFill>
                <a:latin typeface="Times New Roman" panose="02020603050405020304" pitchFamily="18" charset="0"/>
                <a:cs typeface="Times New Roman" panose="02020603050405020304" pitchFamily="18" charset="0"/>
              </a:rPr>
              <a:t>Vc</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含量的测定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饮料中</a:t>
            </a:r>
            <a:r>
              <a:rPr lang="en-US" altLang="zh-CN" sz="2200" dirty="0" err="1">
                <a:solidFill>
                  <a:srgbClr val="000000"/>
                </a:solidFill>
                <a:latin typeface="Times New Roman" panose="02020603050405020304" pitchFamily="18" charset="0"/>
                <a:cs typeface="Times New Roman" panose="02020603050405020304" pitchFamily="18" charset="0"/>
              </a:rPr>
              <a:t>Vc</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含量的测定应注意的问题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饮料中</a:t>
            </a:r>
            <a:r>
              <a:rPr lang="en-US" altLang="zh-CN" sz="2200" dirty="0" err="1">
                <a:solidFill>
                  <a:srgbClr val="000000"/>
                </a:solidFill>
                <a:latin typeface="Times New Roman" panose="02020603050405020304" pitchFamily="18" charset="0"/>
                <a:cs typeface="Times New Roman" panose="02020603050405020304" pitchFamily="18" charset="0"/>
              </a:rPr>
              <a:t>Vc</a:t>
            </a:r>
            <a:r>
              <a:rPr lang="zh-CN" altLang="zh-CN" sz="2200" dirty="0">
                <a:solidFill>
                  <a:srgbClr val="000000"/>
                </a:solidFill>
                <a:latin typeface="Times New Roman" panose="02020603050405020304" pitchFamily="18" charset="0"/>
                <a:cs typeface="Times New Roman" panose="02020603050405020304" pitchFamily="18" charset="0"/>
              </a:rPr>
              <a:t>的含量在</a:t>
            </a:r>
            <a:r>
              <a:rPr lang="en-US" altLang="zh-CN" sz="2200" dirty="0">
                <a:solidFill>
                  <a:srgbClr val="000000"/>
                </a:solidFill>
                <a:latin typeface="Times New Roman" panose="02020603050405020304" pitchFamily="18" charset="0"/>
                <a:cs typeface="Times New Roman" panose="02020603050405020304" pitchFamily="18" charset="0"/>
              </a:rPr>
              <a:t>100~1 000 mg·L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滴定时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不必加水稀释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以防体积过大。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使用</a:t>
            </a:r>
            <a:r>
              <a:rPr lang="en-US" altLang="zh-CN" sz="2200" dirty="0">
                <a:solidFill>
                  <a:srgbClr val="000000"/>
                </a:solidFill>
                <a:latin typeface="Times New Roman" panose="02020603050405020304" pitchFamily="18" charset="0"/>
                <a:cs typeface="Times New Roman" panose="02020603050405020304" pitchFamily="18" charset="0"/>
              </a:rPr>
              <a:t>0.05 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I</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标准溶液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若浓度略大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消耗标准液少于</a:t>
            </a:r>
            <a:r>
              <a:rPr lang="en-US" altLang="zh-CN" sz="2200" dirty="0">
                <a:solidFill>
                  <a:srgbClr val="000000"/>
                </a:solidFill>
                <a:latin typeface="Times New Roman" panose="02020603050405020304" pitchFamily="18" charset="0"/>
                <a:cs typeface="Times New Roman" panose="02020603050405020304" pitchFamily="18" charset="0"/>
              </a:rPr>
              <a:t>10 mL,</a:t>
            </a:r>
            <a:r>
              <a:rPr lang="zh-CN" altLang="zh-CN" sz="2200" dirty="0">
                <a:solidFill>
                  <a:srgbClr val="000000"/>
                </a:solidFill>
                <a:latin typeface="Times New Roman" panose="02020603050405020304" pitchFamily="18" charset="0"/>
                <a:cs typeface="Times New Roman" panose="02020603050405020304" pitchFamily="18" charset="0"/>
              </a:rPr>
              <a:t>误差会较大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可将浓度降低为</a:t>
            </a:r>
            <a:r>
              <a:rPr lang="en-US" altLang="zh-CN" sz="2200" dirty="0">
                <a:solidFill>
                  <a:srgbClr val="000000"/>
                </a:solidFill>
                <a:latin typeface="Times New Roman" panose="02020603050405020304" pitchFamily="18" charset="0"/>
                <a:cs typeface="Times New Roman" panose="02020603050405020304" pitchFamily="18" charset="0"/>
              </a:rPr>
              <a:t>0.01 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使消耗的标准液体积大于</a:t>
            </a:r>
            <a:r>
              <a:rPr lang="en-US" altLang="zh-CN" sz="2200" dirty="0">
                <a:solidFill>
                  <a:srgbClr val="000000"/>
                </a:solidFill>
                <a:latin typeface="Times New Roman" panose="02020603050405020304" pitchFamily="18" charset="0"/>
                <a:cs typeface="Times New Roman" panose="02020603050405020304" pitchFamily="18" charset="0"/>
              </a:rPr>
              <a:t>10 mL,</a:t>
            </a:r>
            <a:r>
              <a:rPr lang="zh-CN" altLang="zh-CN" sz="2200" dirty="0">
                <a:solidFill>
                  <a:srgbClr val="000000"/>
                </a:solidFill>
                <a:latin typeface="Times New Roman" panose="02020603050405020304" pitchFamily="18" charset="0"/>
                <a:cs typeface="Times New Roman" panose="02020603050405020304" pitchFamily="18" charset="0"/>
              </a:rPr>
              <a:t>减少误差。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实验选用黏度不太大的果汁。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为防止</a:t>
            </a:r>
            <a:r>
              <a:rPr lang="en-US" altLang="zh-CN" sz="2200" dirty="0" err="1">
                <a:solidFill>
                  <a:srgbClr val="000000"/>
                </a:solidFill>
                <a:latin typeface="Times New Roman" panose="02020603050405020304" pitchFamily="18" charset="0"/>
                <a:cs typeface="Times New Roman" panose="02020603050405020304" pitchFamily="18" charset="0"/>
              </a:rPr>
              <a:t>Vc</a:t>
            </a:r>
            <a:r>
              <a:rPr lang="zh-CN" altLang="zh-CN" sz="2200" dirty="0">
                <a:solidFill>
                  <a:srgbClr val="000000"/>
                </a:solidFill>
                <a:latin typeface="Times New Roman" panose="02020603050405020304" pitchFamily="18" charset="0"/>
                <a:cs typeface="Times New Roman" panose="02020603050405020304" pitchFamily="18" charset="0"/>
              </a:rPr>
              <a:t>被氧化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应加入醋酸溶液使之呈酸性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操作速度要快。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798942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2" name="矩形 11">
            <a:hlinkClick r:id="rId4"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07638"/>
            <a:ext cx="8128000" cy="4985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测定</a:t>
            </a:r>
            <a:r>
              <a:rPr lang="en-US" altLang="zh-CN" sz="2200" dirty="0" err="1">
                <a:solidFill>
                  <a:srgbClr val="000000"/>
                </a:solidFill>
                <a:latin typeface="Times New Roman" panose="02020603050405020304" pitchFamily="18" charset="0"/>
                <a:cs typeface="Times New Roman" panose="02020603050405020304" pitchFamily="18" charset="0"/>
              </a:rPr>
              <a:t>Vc</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含量过程中的干扰因素及排除</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方法</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113494306"/>
              </p:ext>
            </p:extLst>
          </p:nvPr>
        </p:nvGraphicFramePr>
        <p:xfrm>
          <a:off x="508000" y="1700808"/>
          <a:ext cx="8128000" cy="5435473"/>
        </p:xfrm>
        <a:graphic>
          <a:graphicData uri="http://schemas.openxmlformats.org/presentationml/2006/ole">
            <mc:AlternateContent xmlns:mc="http://schemas.openxmlformats.org/markup-compatibility/2006">
              <mc:Choice xmlns:v="urn:schemas-microsoft-com:vml" Requires="v">
                <p:oleObj spid="_x0000_s3083" name="文档" r:id="rId5" imgW="3839157" imgH="2566538" progId="Word.Document.12">
                  <p:embed/>
                </p:oleObj>
              </mc:Choice>
              <mc:Fallback>
                <p:oleObj name="文档" r:id="rId5" imgW="3839157" imgH="2566538" progId="Word.Document.12">
                  <p:embed/>
                  <p:pic>
                    <p:nvPicPr>
                      <p:cNvPr id="0" name=""/>
                      <p:cNvPicPr/>
                      <p:nvPr/>
                    </p:nvPicPr>
                    <p:blipFill>
                      <a:blip r:embed="rId6"/>
                      <a:stretch>
                        <a:fillRect/>
                      </a:stretch>
                    </p:blipFill>
                    <p:spPr>
                      <a:xfrm>
                        <a:off x="508000" y="1700808"/>
                        <a:ext cx="8128000" cy="5435473"/>
                      </a:xfrm>
                      <a:prstGeom prst="rect">
                        <a:avLst/>
                      </a:prstGeom>
                    </p:spPr>
                  </p:pic>
                </p:oleObj>
              </mc:Fallback>
            </mc:AlternateContent>
          </a:graphicData>
        </a:graphic>
      </p:graphicFrame>
    </p:spTree>
    <p:extLst>
      <p:ext uri="{BB962C8B-B14F-4D97-AF65-F5344CB8AC3E}">
        <p14:creationId xmlns:p14="http://schemas.microsoft.com/office/powerpoint/2010/main" val="146287344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2" name="矩形 11">
            <a:hlinkClick r:id="rId4"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graphicFrame>
        <p:nvGraphicFramePr>
          <p:cNvPr id="2" name="对象 1"/>
          <p:cNvGraphicFramePr>
            <a:graphicFrameLocks noChangeAspect="1"/>
          </p:cNvGraphicFramePr>
          <p:nvPr>
            <p:extLst>
              <p:ext uri="{D42A27DB-BD31-4B8C-83A1-F6EECF244321}">
                <p14:modId xmlns:p14="http://schemas.microsoft.com/office/powerpoint/2010/main" val="2604079380"/>
              </p:ext>
            </p:extLst>
          </p:nvPr>
        </p:nvGraphicFramePr>
        <p:xfrm>
          <a:off x="508000" y="2155954"/>
          <a:ext cx="8128000" cy="2800092"/>
        </p:xfrm>
        <a:graphic>
          <a:graphicData uri="http://schemas.openxmlformats.org/presentationml/2006/ole">
            <mc:AlternateContent xmlns:mc="http://schemas.openxmlformats.org/markup-compatibility/2006">
              <mc:Choice xmlns:v="urn:schemas-microsoft-com:vml" Requires="v">
                <p:oleObj spid="_x0000_s4107" name="文档" r:id="rId5" imgW="3839157" imgH="1322156" progId="Word.Document.12">
                  <p:embed/>
                </p:oleObj>
              </mc:Choice>
              <mc:Fallback>
                <p:oleObj name="文档" r:id="rId5" imgW="3839157" imgH="1322156" progId="Word.Document.12">
                  <p:embed/>
                  <p:pic>
                    <p:nvPicPr>
                      <p:cNvPr id="0" name=""/>
                      <p:cNvPicPr/>
                      <p:nvPr/>
                    </p:nvPicPr>
                    <p:blipFill>
                      <a:blip r:embed="rId6"/>
                      <a:stretch>
                        <a:fillRect/>
                      </a:stretch>
                    </p:blipFill>
                    <p:spPr>
                      <a:xfrm>
                        <a:off x="508000" y="2155954"/>
                        <a:ext cx="8128000" cy="2800092"/>
                      </a:xfrm>
                      <a:prstGeom prst="rect">
                        <a:avLst/>
                      </a:prstGeom>
                    </p:spPr>
                  </p:pic>
                </p:oleObj>
              </mc:Fallback>
            </mc:AlternateContent>
          </a:graphicData>
        </a:graphic>
      </p:graphicFrame>
    </p:spTree>
    <p:extLst>
      <p:ext uri="{BB962C8B-B14F-4D97-AF65-F5344CB8AC3E}">
        <p14:creationId xmlns:p14="http://schemas.microsoft.com/office/powerpoint/2010/main" val="227734466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72433"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1</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336757"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207098"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87906"/>
            <a:ext cx="8128000" cy="2936188"/>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1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有关含氯消毒液的考查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某化学兴趣小组的同学买来一瓶</a:t>
            </a:r>
            <a:r>
              <a:rPr lang="en-US" altLang="zh-CN" sz="2200" dirty="0">
                <a:solidFill>
                  <a:srgbClr val="000000"/>
                </a:solidFill>
                <a:latin typeface="Times New Roman" panose="02020603050405020304" pitchFamily="18" charset="0"/>
                <a:cs typeface="Times New Roman" panose="02020603050405020304" pitchFamily="18" charset="0"/>
              </a:rPr>
              <a:t>“84”</a:t>
            </a:r>
            <a:r>
              <a:rPr lang="zh-CN" altLang="zh-CN" sz="2200" dirty="0">
                <a:solidFill>
                  <a:srgbClr val="000000"/>
                </a:solidFill>
                <a:latin typeface="Times New Roman" panose="02020603050405020304" pitchFamily="18" charset="0"/>
                <a:cs typeface="Times New Roman" panose="02020603050405020304" pitchFamily="18" charset="0"/>
              </a:rPr>
              <a:t>消毒液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请大家与他们一同来研究以下问题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此瓶</a:t>
            </a:r>
            <a:r>
              <a:rPr lang="en-US" altLang="zh-CN" sz="2200" dirty="0">
                <a:solidFill>
                  <a:srgbClr val="000000"/>
                </a:solidFill>
                <a:latin typeface="Times New Roman" panose="02020603050405020304" pitchFamily="18" charset="0"/>
                <a:cs typeface="Times New Roman" panose="02020603050405020304" pitchFamily="18" charset="0"/>
              </a:rPr>
              <a:t>“84”</a:t>
            </a:r>
            <a:r>
              <a:rPr lang="zh-CN" altLang="zh-CN" sz="2200" dirty="0">
                <a:solidFill>
                  <a:srgbClr val="000000"/>
                </a:solidFill>
                <a:latin typeface="Times New Roman" panose="02020603050405020304" pitchFamily="18" charset="0"/>
                <a:cs typeface="Times New Roman" panose="02020603050405020304" pitchFamily="18" charset="0"/>
              </a:rPr>
              <a:t>消毒液的说明书上这样写道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本品为无色液体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呈碱性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请你推测它的有效成分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填序号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A.Cl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B.H</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O</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err="1" smtClean="0">
                <a:solidFill>
                  <a:srgbClr val="000000"/>
                </a:solidFill>
                <a:latin typeface="Times New Roman" panose="02020603050405020304" pitchFamily="18" charset="0"/>
                <a:cs typeface="Times New Roman" panose="02020603050405020304" pitchFamily="18" charset="0"/>
              </a:rPr>
              <a:t>C.NaClO</a:t>
            </a:r>
            <a:r>
              <a:rPr lang="en-US" altLang="zh-CN" sz="2200" dirty="0">
                <a:solidFill>
                  <a:srgbClr val="000000"/>
                </a:solidFill>
                <a:latin typeface="Times New Roman" panose="02020603050405020304" pitchFamily="18" charset="0"/>
                <a:cs typeface="Times New Roman" panose="02020603050405020304" pitchFamily="18" charset="0"/>
              </a:rPr>
              <a:t>	D.KMnO</a:t>
            </a:r>
            <a:r>
              <a:rPr lang="en-US" altLang="zh-CN" sz="2200" baseline="-25000" dirty="0">
                <a:solidFill>
                  <a:srgbClr val="000000"/>
                </a:solidFill>
                <a:latin typeface="Times New Roman" panose="02020603050405020304" pitchFamily="18" charset="0"/>
                <a:cs typeface="Times New Roman" panose="02020603050405020304" pitchFamily="18" charset="0"/>
              </a:rPr>
              <a:t>4</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72433"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1</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336757"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207098"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861"/>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该化学兴趣小组的同学在瓷碗中盛放</a:t>
            </a:r>
            <a:r>
              <a:rPr lang="en-US" altLang="zh-CN" sz="2200" dirty="0">
                <a:solidFill>
                  <a:srgbClr val="000000"/>
                </a:solidFill>
                <a:latin typeface="Times New Roman" panose="02020603050405020304" pitchFamily="18" charset="0"/>
                <a:cs typeface="Times New Roman" panose="02020603050405020304" pitchFamily="18" charset="0"/>
              </a:rPr>
              <a:t>20 mL</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“84”</a:t>
            </a:r>
            <a:r>
              <a:rPr lang="zh-CN" altLang="zh-CN" sz="2200" dirty="0">
                <a:solidFill>
                  <a:srgbClr val="000000"/>
                </a:solidFill>
                <a:latin typeface="Times New Roman" panose="02020603050405020304" pitchFamily="18" charset="0"/>
                <a:cs typeface="Times New Roman" panose="02020603050405020304" pitchFamily="18" charset="0"/>
              </a:rPr>
              <a:t>消毒液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露置在阳光充足的室内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他们对</a:t>
            </a:r>
            <a:r>
              <a:rPr lang="en-US" altLang="zh-CN" sz="2200" dirty="0">
                <a:solidFill>
                  <a:srgbClr val="000000"/>
                </a:solidFill>
                <a:latin typeface="Times New Roman" panose="02020603050405020304" pitchFamily="18" charset="0"/>
                <a:cs typeface="Times New Roman" panose="02020603050405020304" pitchFamily="18" charset="0"/>
              </a:rPr>
              <a:t>“84”</a:t>
            </a:r>
            <a:r>
              <a:rPr lang="zh-CN" altLang="zh-CN" sz="2200" dirty="0">
                <a:solidFill>
                  <a:srgbClr val="000000"/>
                </a:solidFill>
                <a:latin typeface="Times New Roman" panose="02020603050405020304" pitchFamily="18" charset="0"/>
                <a:cs typeface="Times New Roman" panose="02020603050405020304" pitchFamily="18" charset="0"/>
              </a:rPr>
              <a:t>消毒液的消毒效果和组成成分的变化进行了研究。得出数据如下</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从数据图</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和图</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可得知</a:t>
            </a:r>
            <a:r>
              <a:rPr lang="en-US" altLang="zh-CN" sz="2200" dirty="0">
                <a:solidFill>
                  <a:srgbClr val="000000"/>
                </a:solidFill>
                <a:latin typeface="Times New Roman" panose="02020603050405020304" pitchFamily="18" charset="0"/>
                <a:cs typeface="Times New Roman" panose="02020603050405020304" pitchFamily="18" charset="0"/>
              </a:rPr>
              <a:t>“84”</a:t>
            </a:r>
            <a:r>
              <a:rPr lang="zh-CN" altLang="zh-CN" sz="2200" dirty="0">
                <a:solidFill>
                  <a:srgbClr val="000000"/>
                </a:solidFill>
                <a:latin typeface="Times New Roman" panose="02020603050405020304" pitchFamily="18" charset="0"/>
                <a:cs typeface="Times New Roman" panose="02020603050405020304" pitchFamily="18" charset="0"/>
              </a:rPr>
              <a:t>消毒液暴露在空气中半小时后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其主要溶质是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用化学方程式表示其中变化的主要原因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659944831"/>
              </p:ext>
            </p:extLst>
          </p:nvPr>
        </p:nvGraphicFramePr>
        <p:xfrm>
          <a:off x="508000" y="2653871"/>
          <a:ext cx="8128000" cy="2010151"/>
        </p:xfrm>
        <a:graphic>
          <a:graphicData uri="http://schemas.openxmlformats.org/presentationml/2006/ole">
            <mc:AlternateContent xmlns:mc="http://schemas.openxmlformats.org/markup-compatibility/2006">
              <mc:Choice xmlns:v="urn:schemas-microsoft-com:vml" Requires="v">
                <p:oleObj spid="_x0000_s5130" name="文档" r:id="rId6" imgW="3839157" imgH="949489" progId="Word.Document.12">
                  <p:embed/>
                </p:oleObj>
              </mc:Choice>
              <mc:Fallback>
                <p:oleObj name="文档" r:id="rId6" imgW="3839157" imgH="949489" progId="Word.Document.12">
                  <p:embed/>
                  <p:pic>
                    <p:nvPicPr>
                      <p:cNvPr id="0" name=""/>
                      <p:cNvPicPr/>
                      <p:nvPr/>
                    </p:nvPicPr>
                    <p:blipFill>
                      <a:blip r:embed="rId7"/>
                      <a:stretch>
                        <a:fillRect/>
                      </a:stretch>
                    </p:blipFill>
                    <p:spPr>
                      <a:xfrm>
                        <a:off x="508000" y="2653871"/>
                        <a:ext cx="8128000" cy="2010151"/>
                      </a:xfrm>
                      <a:prstGeom prst="rect">
                        <a:avLst/>
                      </a:prstGeom>
                    </p:spPr>
                  </p:pic>
                </p:oleObj>
              </mc:Fallback>
            </mc:AlternateContent>
          </a:graphicData>
        </a:graphic>
      </p:graphicFrame>
    </p:spTree>
    <p:extLst>
      <p:ext uri="{BB962C8B-B14F-4D97-AF65-F5344CB8AC3E}">
        <p14:creationId xmlns:p14="http://schemas.microsoft.com/office/powerpoint/2010/main" val="362262672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72433"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1</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336757"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207098"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56792"/>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该化学兴趣小组的同学备选了酚酞溶液对</a:t>
            </a:r>
            <a:r>
              <a:rPr lang="en-US" altLang="zh-CN" sz="2200" dirty="0">
                <a:solidFill>
                  <a:srgbClr val="000000"/>
                </a:solidFill>
                <a:latin typeface="Times New Roman" panose="02020603050405020304" pitchFamily="18" charset="0"/>
                <a:cs typeface="Times New Roman" panose="02020603050405020304" pitchFamily="18" charset="0"/>
              </a:rPr>
              <a:t>“84”</a:t>
            </a:r>
            <a:r>
              <a:rPr lang="zh-CN" altLang="zh-CN" sz="2200" dirty="0">
                <a:solidFill>
                  <a:srgbClr val="000000"/>
                </a:solidFill>
                <a:latin typeface="Times New Roman" panose="02020603050405020304" pitchFamily="18" charset="0"/>
                <a:cs typeface="Times New Roman" panose="02020603050405020304" pitchFamily="18" charset="0"/>
              </a:rPr>
              <a:t>消毒液的性质进行实验检验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请你帮助他们完成实验报告</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该化学兴趣小组同学上网查询有关</a:t>
            </a:r>
            <a:r>
              <a:rPr lang="en-US" altLang="zh-CN" sz="2200" dirty="0">
                <a:solidFill>
                  <a:srgbClr val="000000"/>
                </a:solidFill>
                <a:latin typeface="Times New Roman" panose="02020603050405020304" pitchFamily="18" charset="0"/>
                <a:cs typeface="Times New Roman" panose="02020603050405020304" pitchFamily="18" charset="0"/>
              </a:rPr>
              <a:t>“84”</a:t>
            </a:r>
            <a:r>
              <a:rPr lang="zh-CN" altLang="zh-CN" sz="2200" dirty="0">
                <a:solidFill>
                  <a:srgbClr val="000000"/>
                </a:solidFill>
                <a:latin typeface="Times New Roman" panose="02020603050405020304" pitchFamily="18" charset="0"/>
                <a:cs typeface="Times New Roman" panose="02020603050405020304" pitchFamily="18" charset="0"/>
              </a:rPr>
              <a:t>消毒液的信息时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发现这样一则消息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有一家庭主妇把</a:t>
            </a:r>
            <a:r>
              <a:rPr lang="en-US" altLang="zh-CN" sz="2200" dirty="0">
                <a:solidFill>
                  <a:srgbClr val="000000"/>
                </a:solidFill>
                <a:latin typeface="Times New Roman" panose="02020603050405020304" pitchFamily="18" charset="0"/>
                <a:cs typeface="Times New Roman" panose="02020603050405020304" pitchFamily="18" charset="0"/>
              </a:rPr>
              <a:t>“84”</a:t>
            </a:r>
            <a:r>
              <a:rPr lang="zh-CN" altLang="zh-CN" sz="2200" dirty="0">
                <a:solidFill>
                  <a:srgbClr val="000000"/>
                </a:solidFill>
                <a:latin typeface="Times New Roman" panose="02020603050405020304" pitchFamily="18" charset="0"/>
                <a:cs typeface="Times New Roman" panose="02020603050405020304" pitchFamily="18" charset="0"/>
              </a:rPr>
              <a:t>消毒液和清洁剂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呈酸性、含</a:t>
            </a:r>
            <a:r>
              <a:rPr lang="en-US" altLang="zh-CN" sz="2200" dirty="0" err="1">
                <a:solidFill>
                  <a:srgbClr val="000000"/>
                </a:solidFill>
                <a:latin typeface="Times New Roman" panose="02020603050405020304" pitchFamily="18" charset="0"/>
                <a:cs typeface="Times New Roman" panose="02020603050405020304" pitchFamily="18" charset="0"/>
              </a:rPr>
              <a:t>Cl</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都倒出一些混合在一起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洗刷厕所。过了一会儿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她就晕倒在房间里了。这几位同学感到迷惑不解。请你用离子方程式帮助他们解开这一悬念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690343723"/>
              </p:ext>
            </p:extLst>
          </p:nvPr>
        </p:nvGraphicFramePr>
        <p:xfrm>
          <a:off x="508000" y="2518418"/>
          <a:ext cx="8128000" cy="1435343"/>
        </p:xfrm>
        <a:graphic>
          <a:graphicData uri="http://schemas.openxmlformats.org/presentationml/2006/ole">
            <mc:AlternateContent xmlns:mc="http://schemas.openxmlformats.org/markup-compatibility/2006">
              <mc:Choice xmlns:v="urn:schemas-microsoft-com:vml" Requires="v">
                <p:oleObj spid="_x0000_s6154" name="文档" r:id="rId6" imgW="3839157" imgH="677641" progId="Word.Document.12">
                  <p:embed/>
                </p:oleObj>
              </mc:Choice>
              <mc:Fallback>
                <p:oleObj name="文档" r:id="rId6" imgW="3839157" imgH="677641" progId="Word.Document.12">
                  <p:embed/>
                  <p:pic>
                    <p:nvPicPr>
                      <p:cNvPr id="0" name=""/>
                      <p:cNvPicPr/>
                      <p:nvPr/>
                    </p:nvPicPr>
                    <p:blipFill>
                      <a:blip r:embed="rId7"/>
                      <a:stretch>
                        <a:fillRect/>
                      </a:stretch>
                    </p:blipFill>
                    <p:spPr>
                      <a:xfrm>
                        <a:off x="508000" y="2518418"/>
                        <a:ext cx="8128000" cy="1435343"/>
                      </a:xfrm>
                      <a:prstGeom prst="rect">
                        <a:avLst/>
                      </a:prstGeom>
                    </p:spPr>
                  </p:pic>
                </p:oleObj>
              </mc:Fallback>
            </mc:AlternateContent>
          </a:graphicData>
        </a:graphic>
      </p:graphicFrame>
    </p:spTree>
    <p:extLst>
      <p:ext uri="{BB962C8B-B14F-4D97-AF65-F5344CB8AC3E}">
        <p14:creationId xmlns:p14="http://schemas.microsoft.com/office/powerpoint/2010/main" val="274394169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学生通过设计实验方案和实验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测定饮料中的酸含量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探究</a:t>
            </a:r>
            <a:r>
              <a:rPr lang="en-US" altLang="zh-CN" sz="2200" dirty="0" err="1">
                <a:solidFill>
                  <a:srgbClr val="000000"/>
                </a:solidFill>
                <a:latin typeface="Times New Roman" panose="02020603050405020304" pitchFamily="18" charset="0"/>
                <a:cs typeface="Times New Roman" panose="02020603050405020304" pitchFamily="18" charset="0"/>
              </a:rPr>
              <a:t>Vc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的还原性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设计</a:t>
            </a:r>
            <a:r>
              <a:rPr lang="en-US" altLang="zh-CN" sz="2200" dirty="0" err="1">
                <a:solidFill>
                  <a:srgbClr val="000000"/>
                </a:solidFill>
                <a:latin typeface="Times New Roman" panose="02020603050405020304" pitchFamily="18" charset="0"/>
                <a:cs typeface="Times New Roman" panose="02020603050405020304" pitchFamily="18" charset="0"/>
              </a:rPr>
              <a:t>Vc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含量测定的实验方案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培养学生的滴定实验操作能力。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加深对科学探究一般过程的认识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进一步提高提出问题、作出假设、制定并实施探究计划、处理数据和分析探究结果的能力。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通过研究</a:t>
            </a:r>
            <a:r>
              <a:rPr lang="en-US" altLang="zh-CN" sz="2200" dirty="0" err="1">
                <a:solidFill>
                  <a:srgbClr val="000000"/>
                </a:solidFill>
                <a:latin typeface="Times New Roman" panose="02020603050405020304" pitchFamily="18" charset="0"/>
                <a:cs typeface="Times New Roman" panose="02020603050405020304" pitchFamily="18" charset="0"/>
              </a:rPr>
              <a:t>Vc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实验方案设计的原理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培养学生获取、处理化学信息的能力。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72433"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1</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336757"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207098"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208381172"/>
              </p:ext>
            </p:extLst>
          </p:nvPr>
        </p:nvGraphicFramePr>
        <p:xfrm>
          <a:off x="508000" y="2216460"/>
          <a:ext cx="8128000" cy="2679079"/>
        </p:xfrm>
        <a:graphic>
          <a:graphicData uri="http://schemas.openxmlformats.org/presentationml/2006/ole">
            <mc:AlternateContent xmlns:mc="http://schemas.openxmlformats.org/markup-compatibility/2006">
              <mc:Choice xmlns:v="urn:schemas-microsoft-com:vml" Requires="v">
                <p:oleObj spid="_x0000_s7178" name="文档" r:id="rId6" imgW="3839157" imgH="1265986" progId="Word.Document.12">
                  <p:embed/>
                </p:oleObj>
              </mc:Choice>
              <mc:Fallback>
                <p:oleObj name="文档" r:id="rId6" imgW="3839157" imgH="1265986" progId="Word.Document.12">
                  <p:embed/>
                  <p:pic>
                    <p:nvPicPr>
                      <p:cNvPr id="0" name=""/>
                      <p:cNvPicPr/>
                      <p:nvPr/>
                    </p:nvPicPr>
                    <p:blipFill>
                      <a:blip r:embed="rId7"/>
                      <a:stretch>
                        <a:fillRect/>
                      </a:stretch>
                    </p:blipFill>
                    <p:spPr>
                      <a:xfrm>
                        <a:off x="508000" y="2216460"/>
                        <a:ext cx="8128000" cy="2679079"/>
                      </a:xfrm>
                      <a:prstGeom prst="rect">
                        <a:avLst/>
                      </a:prstGeom>
                    </p:spPr>
                  </p:pic>
                </p:oleObj>
              </mc:Fallback>
            </mc:AlternateContent>
          </a:graphicData>
        </a:graphic>
      </p:graphicFrame>
    </p:spTree>
    <p:extLst>
      <p:ext uri="{BB962C8B-B14F-4D97-AF65-F5344CB8AC3E}">
        <p14:creationId xmlns:p14="http://schemas.microsoft.com/office/powerpoint/2010/main" val="110847938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72433"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1</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336757"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207098"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244220822"/>
              </p:ext>
            </p:extLst>
          </p:nvPr>
        </p:nvGraphicFramePr>
        <p:xfrm>
          <a:off x="508000" y="1509187"/>
          <a:ext cx="8128000" cy="4368085"/>
        </p:xfrm>
        <a:graphic>
          <a:graphicData uri="http://schemas.openxmlformats.org/presentationml/2006/ole">
            <mc:AlternateContent xmlns:mc="http://schemas.openxmlformats.org/markup-compatibility/2006">
              <mc:Choice xmlns:v="urn:schemas-microsoft-com:vml" Requires="v">
                <p:oleObj spid="_x0000_s8202" name="文档" r:id="rId6" imgW="3839877" imgH="2063888" progId="Word.Document.12">
                  <p:embed/>
                </p:oleObj>
              </mc:Choice>
              <mc:Fallback>
                <p:oleObj name="文档" r:id="rId6" imgW="3839877" imgH="2063888" progId="Word.Document.12">
                  <p:embed/>
                  <p:pic>
                    <p:nvPicPr>
                      <p:cNvPr id="0" name=""/>
                      <p:cNvPicPr/>
                      <p:nvPr/>
                    </p:nvPicPr>
                    <p:blipFill>
                      <a:blip r:embed="rId7"/>
                      <a:stretch>
                        <a:fillRect/>
                      </a:stretch>
                    </p:blipFill>
                    <p:spPr>
                      <a:xfrm>
                        <a:off x="508000" y="1509187"/>
                        <a:ext cx="8128000" cy="4368085"/>
                      </a:xfrm>
                      <a:prstGeom prst="rect">
                        <a:avLst/>
                      </a:prstGeom>
                    </p:spPr>
                  </p:pic>
                </p:oleObj>
              </mc:Fallback>
            </mc:AlternateContent>
          </a:graphicData>
        </a:graphic>
      </p:graphicFrame>
    </p:spTree>
    <p:extLst>
      <p:ext uri="{BB962C8B-B14F-4D97-AF65-F5344CB8AC3E}">
        <p14:creationId xmlns:p14="http://schemas.microsoft.com/office/powerpoint/2010/main" val="400298767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72433"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36757"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207098"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2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饮料的研究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维生素</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是一种水溶性维生素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其水溶液呈酸性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它的分子式是</a:t>
            </a: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。人体缺乏维生素</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易得坏血症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所以维生素</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又称抗坏血酸。维生素</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易被空气中的氧气氧化。在新鲜的水果、蔬菜、乳制品中都含维生素</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如新鲜的橙汁中维生素</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的含量在</a:t>
            </a:r>
            <a:r>
              <a:rPr lang="en-US" altLang="zh-CN" sz="2200" dirty="0">
                <a:solidFill>
                  <a:srgbClr val="000000"/>
                </a:solidFill>
                <a:latin typeface="Times New Roman" panose="02020603050405020304" pitchFamily="18" charset="0"/>
                <a:cs typeface="Times New Roman" panose="02020603050405020304" pitchFamily="18" charset="0"/>
              </a:rPr>
              <a:t>500 mg·L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左右。某校课外活动小组测定了某品牌的软包装橙汁中维生素</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的含量。下面是测定实验分析报告。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请填写有关空白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测定目的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测定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牌软包装橙汁维生素</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的含量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测定原理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C</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6</a:t>
            </a:r>
            <a:r>
              <a:rPr lang="en-US" altLang="zh-CN" sz="2200" dirty="0" smtClean="0">
                <a:solidFill>
                  <a:srgbClr val="000000"/>
                </a:solidFill>
                <a:latin typeface="Times New Roman" panose="02020603050405020304" pitchFamily="18" charset="0"/>
                <a:cs typeface="Times New Roman" panose="02020603050405020304" pitchFamily="18" charset="0"/>
              </a:rPr>
              <a:t>H</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8</a:t>
            </a:r>
            <a:r>
              <a:rPr lang="en-US" altLang="zh-CN" sz="2200" dirty="0" smtClean="0">
                <a:solidFill>
                  <a:srgbClr val="000000"/>
                </a:solidFill>
                <a:latin typeface="Times New Roman" panose="02020603050405020304" pitchFamily="18" charset="0"/>
                <a:cs typeface="Times New Roman" panose="02020603050405020304" pitchFamily="18" charset="0"/>
              </a:rPr>
              <a:t>O</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6</a:t>
            </a:r>
            <a:r>
              <a:rPr lang="en-US" altLang="zh-CN" sz="2200" dirty="0" smtClean="0">
                <a:solidFill>
                  <a:srgbClr val="000000"/>
                </a:solidFill>
                <a:latin typeface="Times New Roman" panose="02020603050405020304" pitchFamily="18" charset="0"/>
                <a:cs typeface="Times New Roman" panose="02020603050405020304" pitchFamily="18" charset="0"/>
              </a:rPr>
              <a:t>+I</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            </a:t>
            </a:r>
            <a:r>
              <a:rPr lang="en-US" altLang="zh-CN" sz="2200" dirty="0" smtClean="0">
                <a:solidFill>
                  <a:srgbClr val="000000"/>
                </a:solidFill>
                <a:latin typeface="Times New Roman" panose="02020603050405020304" pitchFamily="18" charset="0"/>
                <a:cs typeface="Times New Roman" panose="02020603050405020304" pitchFamily="18" charset="0"/>
              </a:rPr>
              <a:t>C</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6</a:t>
            </a:r>
            <a:r>
              <a:rPr lang="en-US" altLang="zh-CN" sz="2200" dirty="0" smtClean="0">
                <a:solidFill>
                  <a:srgbClr val="000000"/>
                </a:solidFill>
                <a:latin typeface="Times New Roman" panose="02020603050405020304" pitchFamily="18" charset="0"/>
                <a:cs typeface="Times New Roman" panose="02020603050405020304" pitchFamily="18" charset="0"/>
              </a:rPr>
              <a:t>H</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6</a:t>
            </a:r>
            <a:r>
              <a:rPr lang="en-US" altLang="zh-CN" sz="2200" dirty="0" smtClean="0">
                <a:solidFill>
                  <a:srgbClr val="000000"/>
                </a:solidFill>
                <a:latin typeface="Times New Roman" panose="02020603050405020304" pitchFamily="18" charset="0"/>
                <a:cs typeface="Times New Roman" panose="02020603050405020304" pitchFamily="18" charset="0"/>
              </a:rPr>
              <a:t>O</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6</a:t>
            </a:r>
            <a:r>
              <a:rPr lang="en-US" altLang="zh-CN" sz="2200" dirty="0" smtClean="0">
                <a:solidFill>
                  <a:srgbClr val="000000"/>
                </a:solidFill>
                <a:latin typeface="Times New Roman" panose="02020603050405020304" pitchFamily="18" charset="0"/>
                <a:cs typeface="Times New Roman" panose="02020603050405020304" pitchFamily="18" charset="0"/>
              </a:rPr>
              <a:t>+2H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+2I</a:t>
            </a:r>
            <a:r>
              <a:rPr lang="en-US" altLang="zh-CN" sz="2200" baseline="300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实验用品及试剂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仪器和用品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试剂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指示剂</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填名称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、浓度为</a:t>
            </a:r>
            <a:r>
              <a:rPr lang="en-US" altLang="zh-CN" sz="2200" dirty="0">
                <a:solidFill>
                  <a:srgbClr val="000000"/>
                </a:solidFill>
                <a:latin typeface="Times New Roman" panose="02020603050405020304" pitchFamily="18" charset="0"/>
                <a:cs typeface="Times New Roman" panose="02020603050405020304" pitchFamily="18" charset="0"/>
              </a:rPr>
              <a:t>7.50×10</a:t>
            </a:r>
            <a:r>
              <a:rPr lang="en-US" altLang="zh-CN" sz="2200" baseline="30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 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标准碘溶液、蒸馏水等。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Picture 1077"/>
          <p:cNvPicPr/>
          <p:nvPr/>
        </p:nvPicPr>
        <p:blipFill>
          <a:blip r:embed="rId5"/>
          <a:stretch>
            <a:fillRect/>
          </a:stretch>
        </p:blipFill>
        <p:spPr>
          <a:xfrm>
            <a:off x="3614124" y="4526698"/>
            <a:ext cx="504113" cy="281429"/>
          </a:xfrm>
          <a:prstGeom prst="rect">
            <a:avLst/>
          </a:prstGeom>
        </p:spPr>
      </p:pic>
    </p:spTree>
    <p:extLst>
      <p:ext uri="{BB962C8B-B14F-4D97-AF65-F5344CB8AC3E}">
        <p14:creationId xmlns:p14="http://schemas.microsoft.com/office/powerpoint/2010/main" val="2651673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72433"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36757"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207098"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实验过程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洗涤仪器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检查滴定管是否漏水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润洗后装好标准碘溶液待用。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打开橙汁包装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橙黄色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澄清度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填仪器名称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向锥形瓶中移入</a:t>
            </a:r>
            <a:r>
              <a:rPr lang="en-US" altLang="zh-CN" sz="2200" dirty="0">
                <a:solidFill>
                  <a:srgbClr val="000000"/>
                </a:solidFill>
                <a:latin typeface="Times New Roman" panose="02020603050405020304" pitchFamily="18" charset="0"/>
                <a:cs typeface="Times New Roman" panose="02020603050405020304" pitchFamily="18" charset="0"/>
              </a:rPr>
              <a:t>20.00 mL</a:t>
            </a:r>
            <a:r>
              <a:rPr lang="zh-CN" altLang="zh-CN" sz="2200" dirty="0">
                <a:solidFill>
                  <a:srgbClr val="000000"/>
                </a:solidFill>
                <a:latin typeface="Times New Roman" panose="02020603050405020304" pitchFamily="18" charset="0"/>
                <a:cs typeface="Times New Roman" panose="02020603050405020304" pitchFamily="18" charset="0"/>
              </a:rPr>
              <a:t>待测橙汁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滴入</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滴指示剂。</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用左手控制滴定管的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填部位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右手摇动锥形瓶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眼睛注视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直到滴定终点。滴定至终点的现象是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数据记录与处理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请在下面空白处设计数据记录和数据处理的表格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不必填数据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1871392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72433"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36757"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207098"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滴定时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反应是否完全是通过指示剂变色来表现的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因此必须选择合适的指示剂。根据实验原理可知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用淀粉溶液作指示剂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a:t>
            </a:r>
            <a:r>
              <a:rPr lang="en-US" altLang="zh-CN" sz="2200" dirty="0">
                <a:solidFill>
                  <a:srgbClr val="000000"/>
                </a:solidFill>
                <a:latin typeface="Times New Roman" panose="02020603050405020304" pitchFamily="18" charset="0"/>
                <a:cs typeface="Times New Roman" panose="02020603050405020304" pitchFamily="18" charset="0"/>
              </a:rPr>
              <a:t>I</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与淀粉作用变蓝的性质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。根据中和滴定实验步骤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滴定前须装好标准液和待测液。题目要求量取</a:t>
            </a:r>
            <a:r>
              <a:rPr lang="en-US" altLang="zh-CN" sz="2200" dirty="0">
                <a:solidFill>
                  <a:srgbClr val="000000"/>
                </a:solidFill>
                <a:latin typeface="Times New Roman" panose="02020603050405020304" pitchFamily="18" charset="0"/>
                <a:cs typeface="Times New Roman" panose="02020603050405020304" pitchFamily="18" charset="0"/>
              </a:rPr>
              <a:t>20.00</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mL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的待测橙汁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根据量取精度要求和橙汁的性质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显酸性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必须选用酸式滴定管或移液管。在滴定过程中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左手控制滴定管的活塞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右手摇动锥形瓶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眼睛密切注视锥形瓶中的溶液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观察溶液是否变色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这是滴定过程中相当关键的一环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。解答实验过程</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必须搞清原理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是哪种溶液向哪种溶液中滴入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否则可能答反。正确的是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溶液蓝色不褪色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而不是蓝色褪去。必须注意的是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维生素</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容易被空气中的氧气氧化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因此实验时不宜剧烈摇动锥形瓶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以尽量减少维生素</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被氧化的可能。当锥形瓶中的溶液恰好由无色变为蓝色时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滴定终点出现</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697065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72433"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36757"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207098"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由于该实验为定量实验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为减少偶然误差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滴定实验必须重复两次以上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且在数据处理时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取两次或多次数据的平均值。在设计记录数据表格时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必须体现这样的要求</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6647986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72433"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336757"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207098"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195068941"/>
              </p:ext>
            </p:extLst>
          </p:nvPr>
        </p:nvGraphicFramePr>
        <p:xfrm>
          <a:off x="508000" y="3356992"/>
          <a:ext cx="8128000" cy="3260612"/>
        </p:xfrm>
        <a:graphic>
          <a:graphicData uri="http://schemas.openxmlformats.org/presentationml/2006/ole">
            <mc:AlternateContent xmlns:mc="http://schemas.openxmlformats.org/markup-compatibility/2006">
              <mc:Choice xmlns:v="urn:schemas-microsoft-com:vml" Requires="v">
                <p:oleObj spid="_x0000_s9225" name="文档" r:id="rId6" imgW="3839157" imgH="1539635" progId="Word.Document.12">
                  <p:embed/>
                </p:oleObj>
              </mc:Choice>
              <mc:Fallback>
                <p:oleObj name="文档" r:id="rId6" imgW="3839157" imgH="1539635" progId="Word.Document.12">
                  <p:embed/>
                  <p:pic>
                    <p:nvPicPr>
                      <p:cNvPr id="0" name=""/>
                      <p:cNvPicPr/>
                      <p:nvPr/>
                    </p:nvPicPr>
                    <p:blipFill>
                      <a:blip r:embed="rId7"/>
                      <a:stretch>
                        <a:fillRect/>
                      </a:stretch>
                    </p:blipFill>
                    <p:spPr>
                      <a:xfrm>
                        <a:off x="508000" y="3356992"/>
                        <a:ext cx="8128000" cy="3260612"/>
                      </a:xfrm>
                      <a:prstGeom prst="rect">
                        <a:avLst/>
                      </a:prstGeom>
                    </p:spPr>
                  </p:pic>
                </p:oleObj>
              </mc:Fallback>
            </mc:AlternateContent>
          </a:graphicData>
        </a:graphic>
      </p:graphicFrame>
      <p:sp>
        <p:nvSpPr>
          <p:cNvPr id="5" name="矩形 4"/>
          <p:cNvSpPr>
            <a:spLocks noChangeAspect="1"/>
          </p:cNvSpPr>
          <p:nvPr/>
        </p:nvSpPr>
        <p:spPr>
          <a:xfrm>
            <a:off x="508000" y="1207638"/>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淀粉溶液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酸式滴定管或移液管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活塞　锥形瓶中的溶液　溶液由无色突然变为蓝色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且半分钟不褪色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5208353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72433"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36757"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207098"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这是一道综合性很强的探究性实验试题。题目给定了实验目的、原理及过程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要求对实验用品、实验过程、数据处理以及问题讨论等方面进行分析、研究。解题时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必须善于把中和滴定原理、方法等知识迁移过来。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5501725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2433"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36757"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2207098"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3</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83363"/>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3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定量分析方案设计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为测试一铁片中铁元素的含量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某课外活动小组提出下面两种方案并进行了实验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以下数据为多次平行实验测定结果的平均值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方案一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 g</a:t>
            </a:r>
            <a:r>
              <a:rPr lang="zh-CN" altLang="zh-CN" sz="2200" dirty="0">
                <a:solidFill>
                  <a:srgbClr val="000000"/>
                </a:solidFill>
                <a:latin typeface="Times New Roman" panose="02020603050405020304" pitchFamily="18" charset="0"/>
                <a:cs typeface="Times New Roman" panose="02020603050405020304" pitchFamily="18" charset="0"/>
              </a:rPr>
              <a:t>铁片完全溶解于过量稀硫酸中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测得生成氢气的体积为</a:t>
            </a:r>
            <a:r>
              <a:rPr lang="en-US" altLang="zh-CN" sz="2200" dirty="0">
                <a:solidFill>
                  <a:srgbClr val="000000"/>
                </a:solidFill>
                <a:latin typeface="Times New Roman" panose="02020603050405020304" pitchFamily="18" charset="0"/>
                <a:cs typeface="Times New Roman" panose="02020603050405020304" pitchFamily="18" charset="0"/>
              </a:rPr>
              <a:t>580 mL(</a:t>
            </a:r>
            <a:r>
              <a:rPr lang="zh-CN" altLang="zh-CN" sz="2200" dirty="0">
                <a:solidFill>
                  <a:srgbClr val="000000"/>
                </a:solidFill>
                <a:latin typeface="Times New Roman" panose="02020603050405020304" pitchFamily="18" charset="0"/>
                <a:cs typeface="Times New Roman" panose="02020603050405020304" pitchFamily="18" charset="0"/>
              </a:rPr>
              <a:t>标准状况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298589525"/>
              </p:ext>
            </p:extLst>
          </p:nvPr>
        </p:nvGraphicFramePr>
        <p:xfrm>
          <a:off x="587806" y="3964765"/>
          <a:ext cx="8128000" cy="1408451"/>
        </p:xfrm>
        <a:graphic>
          <a:graphicData uri="http://schemas.openxmlformats.org/presentationml/2006/ole">
            <mc:AlternateContent xmlns:mc="http://schemas.openxmlformats.org/markup-compatibility/2006">
              <mc:Choice xmlns:v="urn:schemas-microsoft-com:vml" Requires="v">
                <p:oleObj spid="_x0000_s10248" name="文档" r:id="rId6" imgW="3839157" imgH="665039" progId="Word.Document.12">
                  <p:embed/>
                </p:oleObj>
              </mc:Choice>
              <mc:Fallback>
                <p:oleObj name="文档" r:id="rId6" imgW="3839157" imgH="665039" progId="Word.Document.12">
                  <p:embed/>
                  <p:pic>
                    <p:nvPicPr>
                      <p:cNvPr id="0" name=""/>
                      <p:cNvPicPr/>
                      <p:nvPr/>
                    </p:nvPicPr>
                    <p:blipFill>
                      <a:blip r:embed="rId7"/>
                      <a:stretch>
                        <a:fillRect/>
                      </a:stretch>
                    </p:blipFill>
                    <p:spPr>
                      <a:xfrm>
                        <a:off x="587806" y="3964765"/>
                        <a:ext cx="8128000" cy="1408451"/>
                      </a:xfrm>
                      <a:prstGeom prst="rect">
                        <a:avLst/>
                      </a:prstGeom>
                    </p:spPr>
                  </p:pic>
                </p:oleObj>
              </mc:Fallback>
            </mc:AlternateContent>
          </a:graphicData>
        </a:graphic>
      </p:graphicFrame>
    </p:spTree>
    <p:extLst>
      <p:ext uri="{BB962C8B-B14F-4D97-AF65-F5344CB8AC3E}">
        <p14:creationId xmlns:p14="http://schemas.microsoft.com/office/powerpoint/2010/main" val="2651673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2433"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36757"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2207098"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3</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4682"/>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请回答下列问题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配平下面的化学方程式</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在滴定实验中不能选择</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式滴定管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理由是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根据方案一和方案二测定的结果计算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铁片中铁的质量分数依次为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铁的相对原子质量以</a:t>
            </a:r>
            <a:r>
              <a:rPr lang="en-US" altLang="zh-CN" sz="2200" dirty="0">
                <a:solidFill>
                  <a:srgbClr val="000000"/>
                </a:solidFill>
                <a:latin typeface="Times New Roman" panose="02020603050405020304" pitchFamily="18" charset="0"/>
                <a:cs typeface="Times New Roman" panose="02020603050405020304" pitchFamily="18" charset="0"/>
              </a:rPr>
              <a:t>55.9</a:t>
            </a:r>
            <a:r>
              <a:rPr lang="zh-CN" altLang="zh-CN" sz="2200" dirty="0">
                <a:solidFill>
                  <a:srgbClr val="000000"/>
                </a:solidFill>
                <a:latin typeface="Times New Roman" panose="02020603050405020304" pitchFamily="18" charset="0"/>
                <a:cs typeface="Times New Roman" panose="02020603050405020304" pitchFamily="18" charset="0"/>
              </a:rPr>
              <a:t>计</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若排除实验仪器和操作的影响因素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试对上述两种方案测定结果的准确性作出判断和分析。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方案一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不一定准确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理由是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方案二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不一定准确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理由是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814491789"/>
              </p:ext>
            </p:extLst>
          </p:nvPr>
        </p:nvGraphicFramePr>
        <p:xfrm>
          <a:off x="508000" y="2154628"/>
          <a:ext cx="8128000" cy="1031968"/>
        </p:xfrm>
        <a:graphic>
          <a:graphicData uri="http://schemas.openxmlformats.org/presentationml/2006/ole">
            <mc:AlternateContent xmlns:mc="http://schemas.openxmlformats.org/markup-compatibility/2006">
              <mc:Choice xmlns:v="urn:schemas-microsoft-com:vml" Requires="v">
                <p:oleObj spid="_x0000_s11272" name="文档" r:id="rId6" imgW="3839157" imgH="487167" progId="Word.Document.12">
                  <p:embed/>
                </p:oleObj>
              </mc:Choice>
              <mc:Fallback>
                <p:oleObj name="文档" r:id="rId6" imgW="3839157" imgH="487167" progId="Word.Document.12">
                  <p:embed/>
                  <p:pic>
                    <p:nvPicPr>
                      <p:cNvPr id="0" name=""/>
                      <p:cNvPicPr/>
                      <p:nvPr/>
                    </p:nvPicPr>
                    <p:blipFill>
                      <a:blip r:embed="rId7"/>
                      <a:stretch>
                        <a:fillRect/>
                      </a:stretch>
                    </p:blipFill>
                    <p:spPr>
                      <a:xfrm>
                        <a:off x="508000" y="2154628"/>
                        <a:ext cx="8128000" cy="1031968"/>
                      </a:xfrm>
                      <a:prstGeom prst="rect">
                        <a:avLst/>
                      </a:prstGeom>
                    </p:spPr>
                  </p:pic>
                </p:oleObj>
              </mc:Fallback>
            </mc:AlternateContent>
          </a:graphicData>
        </a:graphic>
      </p:graphicFrame>
    </p:spTree>
    <p:extLst>
      <p:ext uri="{BB962C8B-B14F-4D97-AF65-F5344CB8AC3E}">
        <p14:creationId xmlns:p14="http://schemas.microsoft.com/office/powerpoint/2010/main" val="18465669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一、探究西红柿是酸性食物还是碱性食物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食物的酸碱性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食物的酸碱性与化学上通常所指溶液的酸碱性</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a:t>
            </a:r>
            <a:r>
              <a:rPr lang="zh-CN" altLang="zh-CN" sz="2200" dirty="0">
                <a:solidFill>
                  <a:srgbClr val="000000"/>
                </a:solidFill>
                <a:latin typeface="Times New Roman" panose="02020603050405020304" pitchFamily="18" charset="0"/>
                <a:cs typeface="Times New Roman" panose="02020603050405020304" pitchFamily="18" charset="0"/>
              </a:rPr>
              <a:t>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通常是指摄入的某些食物经过消化、吸收、代谢后变成酸性或碱性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残渣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。这里的酸、碱性实际上是指食物的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成酸</a:t>
            </a:r>
            <a:r>
              <a:rPr lang="zh-CN" altLang="zh-CN" sz="2200" dirty="0">
                <a:solidFill>
                  <a:srgbClr val="000000"/>
                </a:solidFill>
                <a:latin typeface="Times New Roman" panose="02020603050405020304" pitchFamily="18" charset="0"/>
                <a:cs typeface="Times New Roman" panose="02020603050405020304" pitchFamily="18" charset="0"/>
              </a:rPr>
              <a:t>作用或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成碱</a:t>
            </a:r>
            <a:r>
              <a:rPr lang="zh-CN" altLang="zh-CN" sz="2200" dirty="0">
                <a:solidFill>
                  <a:srgbClr val="000000"/>
                </a:solidFill>
                <a:latin typeface="Times New Roman" panose="02020603050405020304" pitchFamily="18" charset="0"/>
                <a:cs typeface="Times New Roman" panose="02020603050405020304" pitchFamily="18" charset="0"/>
              </a:rPr>
              <a:t>作用。成酸食物中含有较多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碳、氮、硫、磷</a:t>
            </a:r>
            <a:r>
              <a:rPr lang="zh-CN" altLang="zh-CN" sz="2200" dirty="0">
                <a:solidFill>
                  <a:srgbClr val="000000"/>
                </a:solidFill>
                <a:latin typeface="Times New Roman" panose="02020603050405020304" pitchFamily="18" charset="0"/>
                <a:cs typeface="Times New Roman" panose="02020603050405020304" pitchFamily="18" charset="0"/>
              </a:rPr>
              <a:t>等成酸元素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成碱食物中则含有较多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钾、钠、钙、镁</a:t>
            </a:r>
            <a:r>
              <a:rPr lang="zh-CN" altLang="zh-CN" sz="2200" dirty="0">
                <a:solidFill>
                  <a:srgbClr val="000000"/>
                </a:solidFill>
                <a:latin typeface="Times New Roman" panose="02020603050405020304" pitchFamily="18" charset="0"/>
                <a:cs typeface="Times New Roman" panose="02020603050405020304" pitchFamily="18" charset="0"/>
              </a:rPr>
              <a:t>等成碱元素。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表示方法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实际测定食物的酸碱度时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可以用</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100 g</a:t>
            </a:r>
            <a:r>
              <a:rPr lang="zh-CN" altLang="zh-CN" sz="2200" dirty="0">
                <a:solidFill>
                  <a:srgbClr val="000000"/>
                </a:solidFill>
                <a:latin typeface="Times New Roman" panose="02020603050405020304" pitchFamily="18" charset="0"/>
                <a:cs typeface="Times New Roman" panose="02020603050405020304" pitchFamily="18" charset="0"/>
              </a:rPr>
              <a:t>食物灰化后的水溶液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所需</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0.1 mol·L</a:t>
            </a:r>
            <a:r>
              <a:rPr lang="en-US" altLang="zh-CN" sz="2200" u="sng" baseline="300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酸或碱</a:t>
            </a:r>
            <a:r>
              <a:rPr lang="zh-CN" altLang="zh-CN" sz="2200" dirty="0">
                <a:solidFill>
                  <a:srgbClr val="000000"/>
                </a:solidFill>
                <a:latin typeface="Times New Roman" panose="02020603050405020304" pitchFamily="18" charset="0"/>
                <a:cs typeface="Times New Roman" panose="02020603050405020304" pitchFamily="18" charset="0"/>
              </a:rPr>
              <a:t>中和的体积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单位</a:t>
            </a:r>
            <a:r>
              <a:rPr lang="en-US" altLang="zh-CN" sz="2200" dirty="0">
                <a:solidFill>
                  <a:srgbClr val="000000"/>
                </a:solidFill>
                <a:latin typeface="Times New Roman" panose="02020603050405020304" pitchFamily="18" charset="0"/>
                <a:cs typeface="Times New Roman" panose="02020603050405020304" pitchFamily="18" charset="0"/>
              </a:rPr>
              <a:t>:mL)</a:t>
            </a:r>
            <a:r>
              <a:rPr lang="zh-CN" altLang="zh-CN" sz="2200" dirty="0">
                <a:solidFill>
                  <a:srgbClr val="000000"/>
                </a:solidFill>
                <a:latin typeface="Times New Roman" panose="02020603050405020304" pitchFamily="18" charset="0"/>
                <a:cs typeface="Times New Roman" panose="02020603050405020304" pitchFamily="18" charset="0"/>
              </a:rPr>
              <a:t>来表示。酸度取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负值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碱度取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正值</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6467416" y="2161320"/>
            <a:ext cx="241619"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788024" y="2968488"/>
            <a:ext cx="538209"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192598" y="2968488"/>
            <a:ext cx="538209"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295264" y="3377541"/>
            <a:ext cx="1910948"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06200" y="3774381"/>
            <a:ext cx="1930057"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878365" y="4581128"/>
            <a:ext cx="588631"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84572" y="4985191"/>
            <a:ext cx="2096500"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552792" y="4985190"/>
            <a:ext cx="543591"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76738" y="5379124"/>
            <a:ext cx="543591" cy="2950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2433"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36757"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2207098"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3</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利用氧化还原反应中的得失电子数相等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配平化学方程式。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由于酸性高锰酸钾溶液具有强氧化性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能腐蚀碱式滴定管的乳胶管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因此不能选择碱式滴定管。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根据方案一中的测量结果计算</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方案二中的测定结果计算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中化学方程式可得关系式</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197842433"/>
              </p:ext>
            </p:extLst>
          </p:nvPr>
        </p:nvGraphicFramePr>
        <p:xfrm>
          <a:off x="334414" y="3466194"/>
          <a:ext cx="8128000" cy="1741234"/>
        </p:xfrm>
        <a:graphic>
          <a:graphicData uri="http://schemas.openxmlformats.org/presentationml/2006/ole">
            <mc:AlternateContent xmlns:mc="http://schemas.openxmlformats.org/markup-compatibility/2006">
              <mc:Choice xmlns:v="urn:schemas-microsoft-com:vml" Requires="v">
                <p:oleObj spid="_x0000_s12296" name="文档" r:id="rId6" imgW="3839157" imgH="821667" progId="Word.Document.12">
                  <p:embed/>
                </p:oleObj>
              </mc:Choice>
              <mc:Fallback>
                <p:oleObj name="文档" r:id="rId6" imgW="3839157" imgH="821667" progId="Word.Document.12">
                  <p:embed/>
                  <p:pic>
                    <p:nvPicPr>
                      <p:cNvPr id="0" name=""/>
                      <p:cNvPicPr/>
                      <p:nvPr/>
                    </p:nvPicPr>
                    <p:blipFill>
                      <a:blip r:embed="rId7"/>
                      <a:stretch>
                        <a:fillRect/>
                      </a:stretch>
                    </p:blipFill>
                    <p:spPr>
                      <a:xfrm>
                        <a:off x="334414" y="3466194"/>
                        <a:ext cx="8128000" cy="1741234"/>
                      </a:xfrm>
                      <a:prstGeom prst="rect">
                        <a:avLst/>
                      </a:prstGeom>
                    </p:spPr>
                  </p:pic>
                </p:oleObj>
              </mc:Fallback>
            </mc:AlternateContent>
          </a:graphicData>
        </a:graphic>
      </p:graphicFrame>
    </p:spTree>
    <p:extLst>
      <p:ext uri="{BB962C8B-B14F-4D97-AF65-F5344CB8AC3E}">
        <p14:creationId xmlns:p14="http://schemas.microsoft.com/office/powerpoint/2010/main" val="406647519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2433"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36757"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2207098"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3</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204864"/>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2KMnO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~10FeSO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~10Fe</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(Fe)=5</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(KMnO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=5×0.020</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×0.025</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L</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=0.002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mol</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221113193"/>
              </p:ext>
            </p:extLst>
          </p:nvPr>
        </p:nvGraphicFramePr>
        <p:xfrm>
          <a:off x="251520" y="3883044"/>
          <a:ext cx="8128000" cy="779858"/>
        </p:xfrm>
        <a:graphic>
          <a:graphicData uri="http://schemas.openxmlformats.org/presentationml/2006/ole">
            <mc:AlternateContent xmlns:mc="http://schemas.openxmlformats.org/markup-compatibility/2006">
              <mc:Choice xmlns:v="urn:schemas-microsoft-com:vml" Requires="v">
                <p:oleObj spid="_x0000_s13320" name="文档" r:id="rId6" imgW="3839157" imgH="367986" progId="Word.Document.12">
                  <p:embed/>
                </p:oleObj>
              </mc:Choice>
              <mc:Fallback>
                <p:oleObj name="文档" r:id="rId6" imgW="3839157" imgH="367986" progId="Word.Document.12">
                  <p:embed/>
                  <p:pic>
                    <p:nvPicPr>
                      <p:cNvPr id="0" name=""/>
                      <p:cNvPicPr/>
                      <p:nvPr/>
                    </p:nvPicPr>
                    <p:blipFill>
                      <a:blip r:embed="rId7"/>
                      <a:stretch>
                        <a:fillRect/>
                      </a:stretch>
                    </p:blipFill>
                    <p:spPr>
                      <a:xfrm>
                        <a:off x="251520" y="3883044"/>
                        <a:ext cx="8128000" cy="779858"/>
                      </a:xfrm>
                      <a:prstGeom prst="rect">
                        <a:avLst/>
                      </a:prstGeom>
                    </p:spPr>
                  </p:pic>
                </p:oleObj>
              </mc:Fallback>
            </mc:AlternateContent>
          </a:graphicData>
        </a:graphic>
      </p:graphicFrame>
    </p:spTree>
    <p:extLst>
      <p:ext uri="{BB962C8B-B14F-4D97-AF65-F5344CB8AC3E}">
        <p14:creationId xmlns:p14="http://schemas.microsoft.com/office/powerpoint/2010/main" val="326995410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2433"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36757"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2207098"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3</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8</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碱　</a:t>
            </a:r>
            <a:r>
              <a:rPr lang="en-US" altLang="zh-CN" sz="2200" dirty="0">
                <a:solidFill>
                  <a:srgbClr val="000000"/>
                </a:solidFill>
                <a:latin typeface="Times New Roman" panose="02020603050405020304" pitchFamily="18" charset="0"/>
                <a:cs typeface="Times New Roman" panose="02020603050405020304" pitchFamily="18" charset="0"/>
              </a:rPr>
              <a:t>KMnO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是强氧化剂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它会腐蚀碱式滴定管的乳胶管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不一定准确　如果铁片中存在与稀硫酸反应并能生成氢气的其他金属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会导致结果偏高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如果铁片中存在与稀硫酸反应而溶解的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但不产生氢气的铁的氧化物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会导致结果偏低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如果上述情况均不存在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则结果准确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不一定准确　如果铁片中存在与稀硫酸反应而溶解的其他金属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生成的金属离子在酸性溶液中能被高锰酸钾氧化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会导致结果偏高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如果铁片中存在与稀硫酸反应而溶解的铁的氧化物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生成的</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baseline="30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在酸性溶液中不能被高锰酸钾氧化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会导致结果偏低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如果上述情况均不存在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则结果准确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本题考查了对实验原理的理解以及数据处理能力。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349239017"/>
              </p:ext>
            </p:extLst>
          </p:nvPr>
        </p:nvGraphicFramePr>
        <p:xfrm>
          <a:off x="284178" y="2193978"/>
          <a:ext cx="8128000" cy="561364"/>
        </p:xfrm>
        <a:graphic>
          <a:graphicData uri="http://schemas.openxmlformats.org/presentationml/2006/ole">
            <mc:AlternateContent xmlns:mc="http://schemas.openxmlformats.org/markup-compatibility/2006">
              <mc:Choice xmlns:v="urn:schemas-microsoft-com:vml" Requires="v">
                <p:oleObj spid="_x0000_s14344" name="文档" r:id="rId6" imgW="3839157" imgH="264647" progId="Word.Document.12">
                  <p:embed/>
                </p:oleObj>
              </mc:Choice>
              <mc:Fallback>
                <p:oleObj name="文档" r:id="rId6" imgW="3839157" imgH="264647" progId="Word.Document.12">
                  <p:embed/>
                  <p:pic>
                    <p:nvPicPr>
                      <p:cNvPr id="0" name=""/>
                      <p:cNvPicPr/>
                      <p:nvPr/>
                    </p:nvPicPr>
                    <p:blipFill>
                      <a:blip r:embed="rId7"/>
                      <a:stretch>
                        <a:fillRect/>
                      </a:stretch>
                    </p:blipFill>
                    <p:spPr>
                      <a:xfrm>
                        <a:off x="284178" y="2193978"/>
                        <a:ext cx="8128000" cy="561364"/>
                      </a:xfrm>
                      <a:prstGeom prst="rect">
                        <a:avLst/>
                      </a:prstGeom>
                    </p:spPr>
                  </p:pic>
                </p:oleObj>
              </mc:Fallback>
            </mc:AlternateContent>
          </a:graphicData>
        </a:graphic>
      </p:graphicFrame>
    </p:spTree>
    <p:extLst>
      <p:ext uri="{BB962C8B-B14F-4D97-AF65-F5344CB8AC3E}">
        <p14:creationId xmlns:p14="http://schemas.microsoft.com/office/powerpoint/2010/main" val="296642483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25519" y="836712"/>
            <a:ext cx="1763624" cy="369332"/>
          </a:xfrm>
          <a:prstGeom prst="rect">
            <a:avLst/>
          </a:prstGeom>
          <a:noFill/>
          <a:ln>
            <a:noFill/>
          </a:ln>
        </p:spPr>
        <p:txBody>
          <a:bodyPr wrap="none" rtlCol="0">
            <a:spAutoFit/>
          </a:bodyPr>
          <a:lstStyle/>
          <a:p>
            <a:r>
              <a:rPr lang="en-US" altLang="zh-CN" dirty="0" smtClean="0"/>
              <a:t>1       2       3       4</a:t>
            </a:r>
            <a:endParaRPr lang="zh-CN" altLang="en-US" dirty="0"/>
          </a:p>
        </p:txBody>
      </p:sp>
      <p:sp>
        <p:nvSpPr>
          <p:cNvPr id="6" name="矩形 5">
            <a:hlinkClick r:id="rId2" action="ppaction://hlinksldjump"/>
          </p:cNvPr>
          <p:cNvSpPr/>
          <p:nvPr/>
        </p:nvSpPr>
        <p:spPr>
          <a:xfrm>
            <a:off x="6435522" y="869763"/>
            <a:ext cx="277319"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3" action="ppaction://hlinksldjump"/>
          </p:cNvPr>
          <p:cNvSpPr/>
          <p:nvPr/>
        </p:nvSpPr>
        <p:spPr>
          <a:xfrm>
            <a:off x="6920635" y="882249"/>
            <a:ext cx="288032" cy="27300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4" action="ppaction://hlinksldjump"/>
          </p:cNvPr>
          <p:cNvSpPr/>
          <p:nvPr/>
        </p:nvSpPr>
        <p:spPr>
          <a:xfrm>
            <a:off x="7395360" y="871441"/>
            <a:ext cx="2973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5" action="ppaction://hlinksldjump"/>
          </p:cNvPr>
          <p:cNvSpPr/>
          <p:nvPr/>
        </p:nvSpPr>
        <p:spPr>
          <a:xfrm>
            <a:off x="7879477" y="871269"/>
            <a:ext cx="2973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207638"/>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人体血红蛋白中含有</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如果误食亚硝酸盐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人会中毒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因为亚硝酸盐会使血红蛋白中的</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转变成</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baseline="30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生成高铁血红蛋白而丧失与氧气结合的能力。服用维生素</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可缓冲亚硝酸盐中毒。这说明维生素</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具有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酸性</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碱性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氧化性</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还原性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亚硝酸盐会使</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转变为</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baseline="30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服用维生素</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可缓冲症状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说明维生素</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具有还原性。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2"/>
          <p:cNvSpPr txBox="1"/>
          <p:nvPr/>
        </p:nvSpPr>
        <p:spPr>
          <a:xfrm>
            <a:off x="6425519" y="836712"/>
            <a:ext cx="1763624" cy="369332"/>
          </a:xfrm>
          <a:prstGeom prst="rect">
            <a:avLst/>
          </a:prstGeom>
          <a:noFill/>
          <a:ln>
            <a:noFill/>
          </a:ln>
        </p:spPr>
        <p:txBody>
          <a:bodyPr wrap="none" rtlCol="0">
            <a:spAutoFit/>
          </a:bodyPr>
          <a:lstStyle/>
          <a:p>
            <a:r>
              <a:rPr lang="en-US" altLang="zh-CN" dirty="0" smtClean="0"/>
              <a:t>1       2       3       4</a:t>
            </a:r>
            <a:endParaRPr lang="zh-CN" altLang="en-US" dirty="0"/>
          </a:p>
        </p:txBody>
      </p:sp>
      <p:sp>
        <p:nvSpPr>
          <p:cNvPr id="8" name="矩形 7">
            <a:hlinkClick r:id="rId3" action="ppaction://hlinksldjump"/>
          </p:cNvPr>
          <p:cNvSpPr/>
          <p:nvPr/>
        </p:nvSpPr>
        <p:spPr>
          <a:xfrm>
            <a:off x="6425519" y="869763"/>
            <a:ext cx="297324" cy="294867"/>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4" action="ppaction://hlinksldjump"/>
          </p:cNvPr>
          <p:cNvSpPr/>
          <p:nvPr/>
        </p:nvSpPr>
        <p:spPr>
          <a:xfrm>
            <a:off x="6909749" y="882249"/>
            <a:ext cx="288032" cy="273002"/>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hlinkClick r:id="rId5" action="ppaction://hlinksldjump"/>
          </p:cNvPr>
          <p:cNvSpPr/>
          <p:nvPr/>
        </p:nvSpPr>
        <p:spPr>
          <a:xfrm>
            <a:off x="7395360" y="871441"/>
            <a:ext cx="2973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6" action="ppaction://hlinksldjump"/>
          </p:cNvPr>
          <p:cNvSpPr/>
          <p:nvPr/>
        </p:nvSpPr>
        <p:spPr>
          <a:xfrm>
            <a:off x="7879477" y="871269"/>
            <a:ext cx="2973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207638"/>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一定条件下新制的氯水中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加入少量下列物质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能使</a:t>
            </a:r>
            <a:r>
              <a:rPr lang="en-US" altLang="zh-CN" sz="2200" dirty="0" err="1">
                <a:solidFill>
                  <a:srgbClr val="000000"/>
                </a:solidFill>
                <a:latin typeface="Times New Roman" panose="02020603050405020304" pitchFamily="18" charset="0"/>
                <a:cs typeface="Times New Roman" panose="02020603050405020304" pitchFamily="18" charset="0"/>
              </a:rPr>
              <a:t>HClO</a:t>
            </a:r>
            <a:r>
              <a:rPr lang="zh-CN" altLang="zh-CN" sz="2200" dirty="0">
                <a:solidFill>
                  <a:srgbClr val="000000"/>
                </a:solidFill>
                <a:latin typeface="Times New Roman" panose="02020603050405020304" pitchFamily="18" charset="0"/>
                <a:cs typeface="Times New Roman" panose="02020603050405020304" pitchFamily="18" charset="0"/>
              </a:rPr>
              <a:t>的浓度增大的是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CaCO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AgNO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(1 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蒸馏水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Na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S(</a:t>
            </a:r>
            <a:r>
              <a:rPr lang="zh-CN" altLang="zh-CN" sz="2200" dirty="0">
                <a:solidFill>
                  <a:srgbClr val="000000"/>
                </a:solidFill>
                <a:latin typeface="Times New Roman" panose="02020603050405020304" pitchFamily="18" charset="0"/>
                <a:cs typeface="Times New Roman" panose="02020603050405020304" pitchFamily="18" charset="0"/>
              </a:rPr>
              <a:t>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②③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11898995"/>
              </p:ext>
            </p:extLst>
          </p:nvPr>
        </p:nvGraphicFramePr>
        <p:xfrm>
          <a:off x="587806" y="3688568"/>
          <a:ext cx="8128000" cy="2104271"/>
        </p:xfrm>
        <a:graphic>
          <a:graphicData uri="http://schemas.openxmlformats.org/presentationml/2006/ole">
            <mc:AlternateContent xmlns:mc="http://schemas.openxmlformats.org/markup-compatibility/2006">
              <mc:Choice xmlns:v="urn:schemas-microsoft-com:vml" Requires="v">
                <p:oleObj spid="_x0000_s15368" name="文档" r:id="rId7" imgW="3839157" imgH="994497" progId="Word.Document.12">
                  <p:embed/>
                </p:oleObj>
              </mc:Choice>
              <mc:Fallback>
                <p:oleObj name="文档" r:id="rId7" imgW="3839157" imgH="994497" progId="Word.Document.12">
                  <p:embed/>
                  <p:pic>
                    <p:nvPicPr>
                      <p:cNvPr id="0" name=""/>
                      <p:cNvPicPr/>
                      <p:nvPr/>
                    </p:nvPicPr>
                    <p:blipFill>
                      <a:blip r:embed="rId8"/>
                      <a:stretch>
                        <a:fillRect/>
                      </a:stretch>
                    </p:blipFill>
                    <p:spPr>
                      <a:xfrm>
                        <a:off x="587806" y="3688568"/>
                        <a:ext cx="8128000" cy="2104271"/>
                      </a:xfrm>
                      <a:prstGeom prst="rect">
                        <a:avLst/>
                      </a:prstGeom>
                    </p:spPr>
                  </p:pic>
                </p:oleObj>
              </mc:Fallback>
            </mc:AlternateContent>
          </a:graphicData>
        </a:graphic>
      </p:graphicFrame>
      <p:sp>
        <p:nvSpPr>
          <p:cNvPr id="4" name="矩形 3"/>
          <p:cNvSpPr>
            <a:spLocks noChangeAspect="1"/>
          </p:cNvSpPr>
          <p:nvPr/>
        </p:nvSpPr>
        <p:spPr>
          <a:xfrm>
            <a:off x="508000" y="5727828"/>
            <a:ext cx="1086003"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A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2"/>
          <p:cNvSpPr txBox="1"/>
          <p:nvPr/>
        </p:nvSpPr>
        <p:spPr>
          <a:xfrm>
            <a:off x="6425519" y="836712"/>
            <a:ext cx="1763624" cy="369332"/>
          </a:xfrm>
          <a:prstGeom prst="rect">
            <a:avLst/>
          </a:prstGeom>
          <a:noFill/>
          <a:ln>
            <a:noFill/>
          </a:ln>
        </p:spPr>
        <p:txBody>
          <a:bodyPr wrap="none" rtlCol="0">
            <a:spAutoFit/>
          </a:bodyPr>
          <a:lstStyle/>
          <a:p>
            <a:r>
              <a:rPr lang="en-US" altLang="zh-CN" dirty="0" smtClean="0"/>
              <a:t>1       2       3       4</a:t>
            </a:r>
            <a:endParaRPr lang="zh-CN" altLang="en-US" dirty="0"/>
          </a:p>
        </p:txBody>
      </p:sp>
      <p:sp>
        <p:nvSpPr>
          <p:cNvPr id="11" name="矩形 10">
            <a:hlinkClick r:id="rId2" action="ppaction://hlinksldjump"/>
          </p:cNvPr>
          <p:cNvSpPr/>
          <p:nvPr/>
        </p:nvSpPr>
        <p:spPr>
          <a:xfrm>
            <a:off x="6425519" y="869763"/>
            <a:ext cx="297324" cy="294867"/>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920635" y="882249"/>
            <a:ext cx="288032" cy="27300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4" action="ppaction://hlinksldjump"/>
          </p:cNvPr>
          <p:cNvSpPr/>
          <p:nvPr/>
        </p:nvSpPr>
        <p:spPr>
          <a:xfrm>
            <a:off x="7395360" y="871441"/>
            <a:ext cx="2973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5" action="ppaction://hlinksldjump"/>
          </p:cNvPr>
          <p:cNvSpPr/>
          <p:nvPr/>
        </p:nvSpPr>
        <p:spPr>
          <a:xfrm>
            <a:off x="7879477" y="871269"/>
            <a:ext cx="2973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下列有关食物酸碱性的叙述中正确的是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味觉上具有酸味的食物就是酸性食物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食物的酸碱性与化学上的酸碱性是同一个概念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人体虽有自动调节酸碱性的功能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但仍需通过选择酸碱性食物来控制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常见的食物中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蛋白质、油脂属于碱性食物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蔬菜、水果属于酸性食物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2"/>
          <p:cNvSpPr txBox="1"/>
          <p:nvPr/>
        </p:nvSpPr>
        <p:spPr>
          <a:xfrm>
            <a:off x="6425519" y="836712"/>
            <a:ext cx="1763624" cy="369332"/>
          </a:xfrm>
          <a:prstGeom prst="rect">
            <a:avLst/>
          </a:prstGeom>
          <a:noFill/>
          <a:ln>
            <a:noFill/>
          </a:ln>
        </p:spPr>
        <p:txBody>
          <a:bodyPr wrap="none" rtlCol="0">
            <a:spAutoFit/>
          </a:bodyPr>
          <a:lstStyle/>
          <a:p>
            <a:r>
              <a:rPr lang="en-US" altLang="zh-CN" dirty="0" smtClean="0"/>
              <a:t>1       2       3       4</a:t>
            </a:r>
            <a:endParaRPr lang="zh-CN" altLang="en-US" dirty="0"/>
          </a:p>
        </p:txBody>
      </p:sp>
      <p:sp>
        <p:nvSpPr>
          <p:cNvPr id="11" name="矩形 10">
            <a:hlinkClick r:id="rId2" action="ppaction://hlinksldjump"/>
          </p:cNvPr>
          <p:cNvSpPr/>
          <p:nvPr/>
        </p:nvSpPr>
        <p:spPr>
          <a:xfrm>
            <a:off x="6425519" y="869763"/>
            <a:ext cx="297324" cy="294867"/>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920635" y="882249"/>
            <a:ext cx="288032" cy="27300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4" action="ppaction://hlinksldjump"/>
          </p:cNvPr>
          <p:cNvSpPr/>
          <p:nvPr/>
        </p:nvSpPr>
        <p:spPr>
          <a:xfrm>
            <a:off x="7395360" y="871441"/>
            <a:ext cx="2973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5" action="ppaction://hlinksldjump"/>
          </p:cNvPr>
          <p:cNvSpPr/>
          <p:nvPr/>
        </p:nvSpPr>
        <p:spPr>
          <a:xfrm>
            <a:off x="7879477" y="871269"/>
            <a:ext cx="2973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食物的酸碱性与化学上的酸碱性是不同的概念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食物的酸碱性并非指味道而言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而是指食物在体内最终代谢产物的性质。凡最终代谢产物为碱性物质的食物就是碱性食物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如蔬菜、水果等多含钾、钠、钙、镁等盐类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在人体内代谢后生成碱性物质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使体液呈弱碱性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因此这类食物习惯上称为碱性食物。凡代谢产物呈酸性的食物则称为酸性食物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如蛋白质在体内的最终产物是酸性物质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因此蛋白质属于酸性食物。根据上述分析可知</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均错误。虽然人体有自动缓冲系统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使血液的</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保持在正常范围内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但这种自身控制能力有限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需要通过选择不同的食物来保持人体内的酸碱平衡</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8913509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2"/>
          <p:cNvSpPr txBox="1"/>
          <p:nvPr/>
        </p:nvSpPr>
        <p:spPr>
          <a:xfrm>
            <a:off x="6425519" y="836712"/>
            <a:ext cx="1763624" cy="369332"/>
          </a:xfrm>
          <a:prstGeom prst="rect">
            <a:avLst/>
          </a:prstGeom>
          <a:noFill/>
          <a:ln>
            <a:noFill/>
          </a:ln>
        </p:spPr>
        <p:txBody>
          <a:bodyPr wrap="none" rtlCol="0">
            <a:spAutoFit/>
          </a:bodyPr>
          <a:lstStyle/>
          <a:p>
            <a:r>
              <a:rPr lang="en-US" altLang="zh-CN" dirty="0" smtClean="0"/>
              <a:t>1       2       3       4</a:t>
            </a:r>
            <a:endParaRPr lang="zh-CN" altLang="en-US" dirty="0"/>
          </a:p>
        </p:txBody>
      </p:sp>
      <p:sp>
        <p:nvSpPr>
          <p:cNvPr id="11" name="矩形 10">
            <a:hlinkClick r:id="rId2" action="ppaction://hlinksldjump"/>
          </p:cNvPr>
          <p:cNvSpPr/>
          <p:nvPr/>
        </p:nvSpPr>
        <p:spPr>
          <a:xfrm>
            <a:off x="6425519" y="869763"/>
            <a:ext cx="297324" cy="294867"/>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3" action="ppaction://hlinksldjump"/>
          </p:cNvPr>
          <p:cNvSpPr/>
          <p:nvPr/>
        </p:nvSpPr>
        <p:spPr>
          <a:xfrm>
            <a:off x="6920635" y="882249"/>
            <a:ext cx="288032" cy="27300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4" action="ppaction://hlinksldjump"/>
          </p:cNvPr>
          <p:cNvSpPr/>
          <p:nvPr/>
        </p:nvSpPr>
        <p:spPr>
          <a:xfrm>
            <a:off x="7395360" y="871441"/>
            <a:ext cx="2973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5" action="ppaction://hlinksldjump"/>
          </p:cNvPr>
          <p:cNvSpPr/>
          <p:nvPr/>
        </p:nvSpPr>
        <p:spPr>
          <a:xfrm>
            <a:off x="7879477" y="871269"/>
            <a:ext cx="2973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207638"/>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某品牌消毒液包装说明的部分内容摘录如下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主要有效成分为次氯酸钠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有效氯含量</a:t>
            </a:r>
            <a:r>
              <a:rPr lang="en-US" altLang="zh-CN" sz="2200" dirty="0">
                <a:solidFill>
                  <a:srgbClr val="000000"/>
                </a:solidFill>
                <a:latin typeface="Times New Roman" panose="02020603050405020304" pitchFamily="18" charset="0"/>
                <a:cs typeface="Times New Roman" panose="02020603050405020304" pitchFamily="18" charset="0"/>
              </a:rPr>
              <a:t>8 000~10 000 mg·L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可用于各类家居用品、餐具、棉织衣物等的消毒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对彩色织物可能有褪色作用。本品须密封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置阴凉暗处保存。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请完成以下填空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推测该消毒液的酸碱性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原因是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用离子方程式表示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该消毒液还具有的化学性质有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填两项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从该消毒液的保存要求分析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导致其失效的外界因素主要是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2"/>
          <p:cNvSpPr txBox="1"/>
          <p:nvPr/>
        </p:nvSpPr>
        <p:spPr>
          <a:xfrm>
            <a:off x="6425519" y="836712"/>
            <a:ext cx="1763624" cy="369332"/>
          </a:xfrm>
          <a:prstGeom prst="rect">
            <a:avLst/>
          </a:prstGeom>
          <a:noFill/>
          <a:ln>
            <a:noFill/>
          </a:ln>
        </p:spPr>
        <p:txBody>
          <a:bodyPr wrap="none" rtlCol="0">
            <a:spAutoFit/>
          </a:bodyPr>
          <a:lstStyle/>
          <a:p>
            <a:r>
              <a:rPr lang="en-US" altLang="zh-CN" dirty="0" smtClean="0"/>
              <a:t>1       2       3       4</a:t>
            </a:r>
            <a:endParaRPr lang="zh-CN" altLang="en-US" dirty="0"/>
          </a:p>
        </p:txBody>
      </p:sp>
      <p:sp>
        <p:nvSpPr>
          <p:cNvPr id="11" name="矩形 10">
            <a:hlinkClick r:id="rId2" action="ppaction://hlinksldjump"/>
          </p:cNvPr>
          <p:cNvSpPr/>
          <p:nvPr/>
        </p:nvSpPr>
        <p:spPr>
          <a:xfrm>
            <a:off x="6425519" y="869763"/>
            <a:ext cx="297324" cy="294867"/>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3" action="ppaction://hlinksldjump"/>
          </p:cNvPr>
          <p:cNvSpPr/>
          <p:nvPr/>
        </p:nvSpPr>
        <p:spPr>
          <a:xfrm>
            <a:off x="6920635" y="882249"/>
            <a:ext cx="288032" cy="27300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4" action="ppaction://hlinksldjump"/>
          </p:cNvPr>
          <p:cNvSpPr/>
          <p:nvPr/>
        </p:nvSpPr>
        <p:spPr>
          <a:xfrm>
            <a:off x="7395360" y="871441"/>
            <a:ext cx="2973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5" action="ppaction://hlinksldjump"/>
          </p:cNvPr>
          <p:cNvSpPr/>
          <p:nvPr/>
        </p:nvSpPr>
        <p:spPr>
          <a:xfrm>
            <a:off x="7879477" y="871269"/>
            <a:ext cx="2973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904201"/>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次氯酸钠为强碱弱酸盐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水解使溶液显碱性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水解反应的离子方程式为</a:t>
            </a:r>
            <a:r>
              <a:rPr lang="en-US" altLang="zh-CN" sz="2200" dirty="0" err="1">
                <a:solidFill>
                  <a:srgbClr val="000000"/>
                </a:solidFill>
                <a:latin typeface="Times New Roman" panose="02020603050405020304" pitchFamily="18" charset="0"/>
                <a:cs typeface="Times New Roman" panose="02020603050405020304" pitchFamily="18" charset="0"/>
              </a:rPr>
              <a:t>ClO</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H</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O        </a:t>
            </a:r>
            <a:r>
              <a:rPr lang="en-US" altLang="zh-CN" sz="2200" dirty="0" err="1" smtClean="0">
                <a:solidFill>
                  <a:srgbClr val="000000"/>
                </a:solidFill>
                <a:latin typeface="Times New Roman" panose="02020603050405020304" pitchFamily="18" charset="0"/>
                <a:cs typeface="Times New Roman" panose="02020603050405020304" pitchFamily="18" charset="0"/>
              </a:rPr>
              <a:t>HClO+OH</a:t>
            </a:r>
            <a:r>
              <a:rPr lang="en-US" altLang="zh-CN" sz="2200" baseline="300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该消毒液还具有的化学性质从氧化性、漂白性、不稳定性中任选两项即可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本品须密封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置阴凉暗处保存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结合次氯酸钠的性质可知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导致其失效的外界因素主要是</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等酸性气体、光和热等。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碱性　</a:t>
            </a:r>
            <a:r>
              <a:rPr lang="en-US" altLang="zh-CN" sz="2200" dirty="0" err="1">
                <a:solidFill>
                  <a:srgbClr val="000000"/>
                </a:solidFill>
                <a:latin typeface="Times New Roman" panose="02020603050405020304" pitchFamily="18" charset="0"/>
                <a:cs typeface="Times New Roman" panose="02020603050405020304" pitchFamily="18" charset="0"/>
              </a:rPr>
              <a:t>ClO</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H</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O        </a:t>
            </a:r>
            <a:r>
              <a:rPr lang="en-US" altLang="zh-CN" sz="2200" dirty="0" err="1" smtClean="0">
                <a:solidFill>
                  <a:srgbClr val="000000"/>
                </a:solidFill>
                <a:latin typeface="Times New Roman" panose="02020603050405020304" pitchFamily="18" charset="0"/>
                <a:cs typeface="Times New Roman" panose="02020603050405020304" pitchFamily="18" charset="0"/>
              </a:rPr>
              <a:t>HClO+OH</a:t>
            </a:r>
            <a:r>
              <a:rPr lang="en-US" altLang="zh-CN" sz="2200" baseline="300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氧化性、漂白性、不稳定性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任选两项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等酸性气体、光和热等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Picture 491"/>
          <p:cNvPicPr/>
          <p:nvPr/>
        </p:nvPicPr>
        <p:blipFill>
          <a:blip r:embed="rId6"/>
          <a:stretch>
            <a:fillRect/>
          </a:stretch>
        </p:blipFill>
        <p:spPr>
          <a:xfrm>
            <a:off x="2987824" y="2453546"/>
            <a:ext cx="375128" cy="209421"/>
          </a:xfrm>
          <a:prstGeom prst="rect">
            <a:avLst/>
          </a:prstGeom>
        </p:spPr>
      </p:pic>
      <p:pic>
        <p:nvPicPr>
          <p:cNvPr id="9" name="Picture 491"/>
          <p:cNvPicPr/>
          <p:nvPr/>
        </p:nvPicPr>
        <p:blipFill>
          <a:blip r:embed="rId6"/>
          <a:stretch>
            <a:fillRect/>
          </a:stretch>
        </p:blipFill>
        <p:spPr>
          <a:xfrm>
            <a:off x="3664360" y="4055300"/>
            <a:ext cx="375128" cy="209421"/>
          </a:xfrm>
          <a:prstGeom prst="rect">
            <a:avLst/>
          </a:prstGeom>
        </p:spPr>
      </p:pic>
    </p:spTree>
    <p:extLst>
      <p:ext uri="{BB962C8B-B14F-4D97-AF65-F5344CB8AC3E}">
        <p14:creationId xmlns:p14="http://schemas.microsoft.com/office/powerpoint/2010/main" val="3109867589"/>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3" name="矩形 2"/>
          <p:cNvSpPr>
            <a:spLocks noChangeAspect="1"/>
          </p:cNvSpPr>
          <p:nvPr/>
        </p:nvSpPr>
        <p:spPr>
          <a:xfrm>
            <a:off x="508000" y="2521133"/>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实验方案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在明确了概念、原理后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根据原理设计方案定性检验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定量测定。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若要确定食物的酸碱性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只需确定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食物灰化后水溶液的酸碱性</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若要准确测定食物的酸碱度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则需要用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酸碱滴定的方法</a:t>
            </a:r>
            <a:r>
              <a:rPr lang="zh-CN" altLang="zh-CN" sz="2200" dirty="0">
                <a:solidFill>
                  <a:srgbClr val="000000"/>
                </a:solidFill>
                <a:latin typeface="Times New Roman" panose="02020603050405020304" pitchFamily="18" charset="0"/>
                <a:cs typeface="Times New Roman" panose="02020603050405020304" pitchFamily="18" charset="0"/>
              </a:rPr>
              <a:t>定量测定食物灰化后水溶液的酸碱度</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181865" y="3389600"/>
            <a:ext cx="3338547"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25469" y="3786792"/>
            <a:ext cx="1948226" cy="2980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5478931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988840"/>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上述有关西红柿是酸性食物还是碱性食物的探究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你认为其中最关键的是哪一步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谈谈你对实际问题的探究中会经常遇到未知概念或原理这一现象的认识。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关键的一步是明确食物酸碱性的概念、原理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不事先明确实验基本原理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就不可能选择到正确的探究途径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设计合理的实验方案并得出实验结果。在实际问题的探究中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遇到未知的概念或原理是一种很普遍的现象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在学校所学知识有限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而实际生产、生活中的问题往往需要多方面的知识与方法才能解决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在学习过程中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除积累知识外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更重要的是掌握学习、研究的方法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形成终身学习的能力。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思考感悟H.eps" descr="id:2147497579;FounderCES"/>
          <p:cNvPicPr>
            <a:picLocks noChangeAspect="1"/>
          </p:cNvPicPr>
          <p:nvPr/>
        </p:nvPicPr>
        <p:blipFill>
          <a:blip r:embed="rId5"/>
          <a:stretch>
            <a:fillRect/>
          </a:stretch>
        </p:blipFill>
        <p:spPr>
          <a:xfrm>
            <a:off x="508000" y="1412776"/>
            <a:ext cx="8128000" cy="418353"/>
          </a:xfrm>
          <a:prstGeom prst="rect">
            <a:avLst/>
          </a:prstGeom>
        </p:spPr>
      </p:pic>
    </p:spTree>
    <p:extLst>
      <p:ext uri="{BB962C8B-B14F-4D97-AF65-F5344CB8AC3E}">
        <p14:creationId xmlns:p14="http://schemas.microsoft.com/office/powerpoint/2010/main" val="286276420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10" name="矩形 9">
            <a:hlinkClick r:id="rId4"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二、含氯消毒液性质、作用的探究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研究方法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由消毒液说明中的成分、保存、注意事项等可以得到一定的关于消毒液性质方面的信息。例如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由某消毒液禁止与易燃、易爆及酸性物质存放在一起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可推测其具有强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氧化</a:t>
            </a:r>
            <a:r>
              <a:rPr lang="zh-CN" altLang="zh-CN" sz="2200" dirty="0">
                <a:solidFill>
                  <a:srgbClr val="000000"/>
                </a:solidFill>
                <a:latin typeface="Times New Roman" panose="02020603050405020304" pitchFamily="18" charset="0"/>
                <a:cs typeface="Times New Roman" panose="02020603050405020304" pitchFamily="18" charset="0"/>
              </a:rPr>
              <a:t>性、能与酸反应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由原液勿接触衣物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易导致脱色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可推测消毒液具有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漂白</a:t>
            </a:r>
            <a:r>
              <a:rPr lang="zh-CN" altLang="zh-CN" sz="2200" dirty="0">
                <a:solidFill>
                  <a:srgbClr val="000000"/>
                </a:solidFill>
                <a:latin typeface="Times New Roman" panose="02020603050405020304" pitchFamily="18" charset="0"/>
                <a:cs typeface="Times New Roman" panose="02020603050405020304" pitchFamily="18" charset="0"/>
              </a:rPr>
              <a:t>性等。如</a:t>
            </a:r>
            <a:r>
              <a:rPr lang="en-US" altLang="zh-CN" sz="2200" dirty="0">
                <a:solidFill>
                  <a:srgbClr val="000000"/>
                </a:solidFill>
                <a:latin typeface="Times New Roman" panose="02020603050405020304" pitchFamily="18" charset="0"/>
                <a:cs typeface="Times New Roman" panose="02020603050405020304" pitchFamily="18" charset="0"/>
              </a:rPr>
              <a:t>“84”</a:t>
            </a:r>
            <a:r>
              <a:rPr lang="zh-CN" altLang="zh-CN" sz="2200" dirty="0">
                <a:solidFill>
                  <a:srgbClr val="000000"/>
                </a:solidFill>
                <a:latin typeface="Times New Roman" panose="02020603050405020304" pitchFamily="18" charset="0"/>
                <a:cs typeface="Times New Roman" panose="02020603050405020304" pitchFamily="18" charset="0"/>
              </a:rPr>
              <a:t>消毒液的有效成分为</a:t>
            </a:r>
            <a:r>
              <a:rPr lang="en-US" altLang="zh-CN" sz="2200" u="sng" dirty="0" err="1">
                <a:solidFill>
                  <a:srgbClr val="FF0000"/>
                </a:solidFill>
                <a:uFill>
                  <a:solidFill>
                    <a:srgbClr val="000000"/>
                  </a:solidFill>
                </a:uFill>
                <a:latin typeface="Times New Roman" panose="02020603050405020304" pitchFamily="18" charset="0"/>
                <a:cs typeface="Times New Roman" panose="02020603050405020304" pitchFamily="18" charset="0"/>
              </a:rPr>
              <a:t>NaClO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可根据物质分类知</a:t>
            </a:r>
            <a:r>
              <a:rPr lang="en-US" altLang="zh-CN" sz="2200" dirty="0" err="1">
                <a:solidFill>
                  <a:srgbClr val="000000"/>
                </a:solidFill>
                <a:latin typeface="Times New Roman" panose="02020603050405020304" pitchFamily="18" charset="0"/>
                <a:cs typeface="Times New Roman" panose="02020603050405020304" pitchFamily="18" charset="0"/>
              </a:rPr>
              <a:t>NaClO</a:t>
            </a:r>
            <a:r>
              <a:rPr lang="zh-CN" altLang="zh-CN" sz="2200" dirty="0">
                <a:solidFill>
                  <a:srgbClr val="000000"/>
                </a:solidFill>
                <a:latin typeface="Times New Roman" panose="02020603050405020304" pitchFamily="18" charset="0"/>
                <a:cs typeface="Times New Roman" panose="02020603050405020304" pitchFamily="18" charset="0"/>
              </a:rPr>
              <a:t>为弱酸盐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在溶液中可以水解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溶液呈</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碱</a:t>
            </a:r>
            <a:r>
              <a:rPr lang="zh-CN" altLang="zh-CN" sz="2200" dirty="0">
                <a:solidFill>
                  <a:srgbClr val="000000"/>
                </a:solidFill>
                <a:latin typeface="Times New Roman" panose="02020603050405020304" pitchFamily="18" charset="0"/>
                <a:cs typeface="Times New Roman" panose="02020603050405020304" pitchFamily="18" charset="0"/>
              </a:rPr>
              <a:t>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可与较强的酸溶液反应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根据氯元素化合价又可推测</a:t>
            </a:r>
            <a:r>
              <a:rPr lang="en-US" altLang="zh-CN" sz="2200" dirty="0" err="1">
                <a:solidFill>
                  <a:srgbClr val="000000"/>
                </a:solidFill>
                <a:latin typeface="Times New Roman" panose="02020603050405020304" pitchFamily="18" charset="0"/>
                <a:cs typeface="Times New Roman" panose="02020603050405020304" pitchFamily="18" charset="0"/>
              </a:rPr>
              <a:t>NaClO</a:t>
            </a:r>
            <a:r>
              <a:rPr lang="zh-CN" altLang="zh-CN" sz="2200" dirty="0">
                <a:solidFill>
                  <a:srgbClr val="000000"/>
                </a:solidFill>
                <a:latin typeface="Times New Roman" panose="02020603050405020304" pitchFamily="18" charset="0"/>
                <a:cs typeface="Times New Roman" panose="02020603050405020304" pitchFamily="18" charset="0"/>
              </a:rPr>
              <a:t>有较强的氧化性。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148064" y="3374860"/>
            <a:ext cx="538209"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044818" y="3778154"/>
            <a:ext cx="538209"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833092" y="4176321"/>
            <a:ext cx="773229"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170119" y="4566165"/>
            <a:ext cx="276792" cy="30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2590225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10" name="矩形 9">
            <a:hlinkClick r:id="rId4"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207638"/>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.“84”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消毒液、漂白粉化学性质及漂白原理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“84”</a:t>
            </a:r>
            <a:r>
              <a:rPr lang="zh-CN" altLang="zh-CN" sz="2200" dirty="0">
                <a:solidFill>
                  <a:srgbClr val="000000"/>
                </a:solidFill>
                <a:latin typeface="Times New Roman" panose="02020603050405020304" pitchFamily="18" charset="0"/>
                <a:cs typeface="Times New Roman" panose="02020603050405020304" pitchFamily="18" charset="0"/>
              </a:rPr>
              <a:t>消毒液的有效成分是</a:t>
            </a:r>
            <a:r>
              <a:rPr lang="en-US" altLang="zh-CN" sz="2200" u="sng" dirty="0" err="1">
                <a:solidFill>
                  <a:srgbClr val="FF0000"/>
                </a:solidFill>
                <a:uFill>
                  <a:solidFill>
                    <a:srgbClr val="000000"/>
                  </a:solidFill>
                </a:uFill>
                <a:latin typeface="Times New Roman" panose="02020603050405020304" pitchFamily="18" charset="0"/>
                <a:cs typeface="Times New Roman" panose="02020603050405020304" pitchFamily="18" charset="0"/>
              </a:rPr>
              <a:t>NaClO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漂白粉是混合物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有效成分是</a:t>
            </a:r>
            <a:r>
              <a:rPr lang="en-US" altLang="zh-CN" sz="2200" u="sng" dirty="0" err="1">
                <a:solidFill>
                  <a:srgbClr val="FF0000"/>
                </a:solidFill>
                <a:uFill>
                  <a:solidFill>
                    <a:srgbClr val="000000"/>
                  </a:solidFill>
                </a:uFill>
                <a:latin typeface="Times New Roman" panose="02020603050405020304" pitchFamily="18" charset="0"/>
                <a:cs typeface="Times New Roman" panose="02020603050405020304" pitchFamily="18" charset="0"/>
              </a:rPr>
              <a:t>Ca</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dirty="0" err="1">
                <a:solidFill>
                  <a:srgbClr val="FF0000"/>
                </a:solidFill>
                <a:uFill>
                  <a:solidFill>
                    <a:srgbClr val="000000"/>
                  </a:solidFill>
                </a:uFill>
                <a:latin typeface="Times New Roman" panose="02020603050405020304" pitchFamily="18" charset="0"/>
                <a:cs typeface="Times New Roman" panose="02020603050405020304" pitchFamily="18" charset="0"/>
              </a:rPr>
              <a:t>ClO</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商品漂白粉往往含有</a:t>
            </a:r>
            <a:r>
              <a:rPr lang="en-US" altLang="zh-CN" sz="2200" dirty="0" err="1">
                <a:solidFill>
                  <a:srgbClr val="000000"/>
                </a:solidFill>
                <a:latin typeface="Times New Roman" panose="02020603050405020304" pitchFamily="18" charset="0"/>
                <a:cs typeface="Times New Roman" panose="02020603050405020304" pitchFamily="18" charset="0"/>
              </a:rPr>
              <a:t>Ca</a:t>
            </a:r>
            <a:r>
              <a:rPr lang="en-US" altLang="zh-CN" sz="2200" dirty="0">
                <a:solidFill>
                  <a:srgbClr val="000000"/>
                </a:solidFill>
                <a:latin typeface="Times New Roman" panose="02020603050405020304" pitchFamily="18" charset="0"/>
                <a:cs typeface="Times New Roman" panose="02020603050405020304" pitchFamily="18" charset="0"/>
              </a:rPr>
              <a:t>(OH)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CaCl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等杂质。它们具有漂白和消毒作用的原因是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err="1">
                <a:solidFill>
                  <a:srgbClr val="FF0000"/>
                </a:solidFill>
                <a:uFill>
                  <a:solidFill>
                    <a:srgbClr val="000000"/>
                  </a:solidFill>
                </a:uFill>
                <a:latin typeface="Times New Roman" panose="02020603050405020304" pitchFamily="18" charset="0"/>
                <a:cs typeface="Times New Roman" panose="02020603050405020304" pitchFamily="18" charset="0"/>
              </a:rPr>
              <a:t>NaClO</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u="sng" dirty="0" err="1">
                <a:solidFill>
                  <a:srgbClr val="FF0000"/>
                </a:solidFill>
                <a:uFill>
                  <a:solidFill>
                    <a:srgbClr val="000000"/>
                  </a:solidFill>
                </a:uFill>
                <a:latin typeface="Times New Roman" panose="02020603050405020304" pitchFamily="18" charset="0"/>
                <a:cs typeface="Times New Roman" panose="02020603050405020304" pitchFamily="18" charset="0"/>
              </a:rPr>
              <a:t>Ca</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dirty="0" err="1">
                <a:solidFill>
                  <a:srgbClr val="FF0000"/>
                </a:solidFill>
                <a:uFill>
                  <a:solidFill>
                    <a:srgbClr val="000000"/>
                  </a:solidFill>
                </a:uFill>
                <a:latin typeface="Times New Roman" panose="02020603050405020304" pitchFamily="18" charset="0"/>
                <a:cs typeface="Times New Roman" panose="02020603050405020304" pitchFamily="18" charset="0"/>
              </a:rPr>
              <a:t>ClO</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溶液能与稀酸或空气中的二氧化碳和水反应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生成</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次氯酸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起到漂白和消毒作用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工业上使用漂白粉要加入少量稀盐酸或醋酸等。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生产</a:t>
            </a:r>
            <a:r>
              <a:rPr lang="zh-CN" altLang="zh-CN" sz="2200" dirty="0">
                <a:solidFill>
                  <a:srgbClr val="000000"/>
                </a:solidFill>
                <a:latin typeface="Times New Roman" panose="02020603050405020304" pitchFamily="18" charset="0"/>
                <a:cs typeface="Times New Roman" panose="02020603050405020304" pitchFamily="18" charset="0"/>
              </a:rPr>
              <a:t>漂白粉的过程比较复杂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主要反应如何表示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漂白粉或</a:t>
            </a:r>
            <a:r>
              <a:rPr lang="en-US" altLang="zh-CN" sz="2200" dirty="0">
                <a:solidFill>
                  <a:srgbClr val="000000"/>
                </a:solidFill>
                <a:latin typeface="Times New Roman" panose="02020603050405020304" pitchFamily="18" charset="0"/>
                <a:cs typeface="Times New Roman" panose="02020603050405020304" pitchFamily="18" charset="0"/>
              </a:rPr>
              <a:t>“84”</a:t>
            </a:r>
            <a:r>
              <a:rPr lang="zh-CN" altLang="zh-CN" sz="2200" dirty="0">
                <a:solidFill>
                  <a:srgbClr val="000000"/>
                </a:solidFill>
                <a:latin typeface="Times New Roman" panose="02020603050405020304" pitchFamily="18" charset="0"/>
                <a:cs typeface="Times New Roman" panose="02020603050405020304" pitchFamily="18" charset="0"/>
              </a:rPr>
              <a:t>消毒液漂白原理是什么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2Ca(OH)</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+2Cl</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            </a:t>
            </a:r>
            <a:r>
              <a:rPr lang="en-US" altLang="zh-CN" sz="2200" dirty="0" smtClean="0">
                <a:solidFill>
                  <a:srgbClr val="000000"/>
                </a:solidFill>
                <a:latin typeface="Times New Roman" panose="02020603050405020304" pitchFamily="18" charset="0"/>
                <a:cs typeface="Times New Roman" panose="02020603050405020304" pitchFamily="18" charset="0"/>
              </a:rPr>
              <a:t>CaCl</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+Ca(</a:t>
            </a:r>
            <a:r>
              <a:rPr lang="en-US" altLang="zh-CN" sz="2200" dirty="0" err="1" smtClean="0">
                <a:solidFill>
                  <a:srgbClr val="000000"/>
                </a:solidFill>
                <a:latin typeface="Times New Roman" panose="02020603050405020304" pitchFamily="18" charset="0"/>
                <a:cs typeface="Times New Roman" panose="02020603050405020304" pitchFamily="18" charset="0"/>
              </a:rPr>
              <a:t>ClO</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+2H</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O;</a:t>
            </a:r>
          </a:p>
          <a:p>
            <a:pPr>
              <a:lnSpc>
                <a:spcPct val="120000"/>
              </a:lnSpc>
              <a:spcAft>
                <a:spcPts val="0"/>
              </a:spcAft>
              <a:tabLst>
                <a:tab pos="1029335" algn="l"/>
                <a:tab pos="1850390" algn="l"/>
                <a:tab pos="2538095" algn="l"/>
                <a:tab pos="3221990" algn="l"/>
              </a:tabLst>
            </a:pPr>
            <a:r>
              <a:rPr lang="en-US" altLang="zh-CN" sz="2200" dirty="0" err="1" smtClean="0">
                <a:solidFill>
                  <a:srgbClr val="000000"/>
                </a:solidFill>
                <a:latin typeface="Times New Roman" panose="02020603050405020304" pitchFamily="18" charset="0"/>
                <a:cs typeface="Times New Roman" panose="02020603050405020304" pitchFamily="18" charset="0"/>
              </a:rPr>
              <a:t>Ca</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err="1" smtClean="0">
                <a:solidFill>
                  <a:srgbClr val="000000"/>
                </a:solidFill>
                <a:latin typeface="Times New Roman" panose="02020603050405020304" pitchFamily="18" charset="0"/>
                <a:cs typeface="Times New Roman" panose="02020603050405020304" pitchFamily="18" charset="0"/>
              </a:rPr>
              <a:t>ClO</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+H</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O+CO</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             </a:t>
            </a:r>
            <a:r>
              <a:rPr lang="en-US" altLang="zh-CN" sz="2200" dirty="0" smtClean="0">
                <a:solidFill>
                  <a:srgbClr val="000000"/>
                </a:solidFill>
                <a:latin typeface="Times New Roman" panose="02020603050405020304" pitchFamily="18" charset="0"/>
                <a:cs typeface="Times New Roman" panose="02020603050405020304" pitchFamily="18" charset="0"/>
              </a:rPr>
              <a:t>CaCO</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↓+2HClO,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生成的次氯酸能起到漂白和消毒作用。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思考感悟H.eps" descr="id:2147497579;FounderCES"/>
          <p:cNvPicPr>
            <a:picLocks noChangeAspect="1"/>
          </p:cNvPicPr>
          <p:nvPr/>
        </p:nvPicPr>
        <p:blipFill>
          <a:blip r:embed="rId5"/>
          <a:stretch>
            <a:fillRect/>
          </a:stretch>
        </p:blipFill>
        <p:spPr>
          <a:xfrm>
            <a:off x="508000" y="3638332"/>
            <a:ext cx="8128000" cy="418353"/>
          </a:xfrm>
          <a:prstGeom prst="rect">
            <a:avLst/>
          </a:prstGeom>
        </p:spPr>
      </p:pic>
      <p:pic>
        <p:nvPicPr>
          <p:cNvPr id="7" name="Picture 131"/>
          <p:cNvPicPr/>
          <p:nvPr/>
        </p:nvPicPr>
        <p:blipFill>
          <a:blip r:embed="rId6"/>
          <a:stretch>
            <a:fillRect/>
          </a:stretch>
        </p:blipFill>
        <p:spPr>
          <a:xfrm>
            <a:off x="3358750" y="4971813"/>
            <a:ext cx="375128" cy="209421"/>
          </a:xfrm>
          <a:prstGeom prst="rect">
            <a:avLst/>
          </a:prstGeom>
        </p:spPr>
      </p:pic>
      <p:pic>
        <p:nvPicPr>
          <p:cNvPr id="11" name="Picture 131"/>
          <p:cNvPicPr/>
          <p:nvPr/>
        </p:nvPicPr>
        <p:blipFill>
          <a:blip r:embed="rId6"/>
          <a:stretch>
            <a:fillRect/>
          </a:stretch>
        </p:blipFill>
        <p:spPr>
          <a:xfrm>
            <a:off x="3048194" y="5373216"/>
            <a:ext cx="375128" cy="209421"/>
          </a:xfrm>
          <a:prstGeom prst="rect">
            <a:avLst/>
          </a:prstGeom>
        </p:spPr>
      </p:pic>
      <p:sp>
        <p:nvSpPr>
          <p:cNvPr id="12" name="矩形 11"/>
          <p:cNvSpPr/>
          <p:nvPr/>
        </p:nvSpPr>
        <p:spPr>
          <a:xfrm>
            <a:off x="3912019" y="1668150"/>
            <a:ext cx="783119"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59309" y="2071669"/>
            <a:ext cx="1067055"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745337" y="2480374"/>
            <a:ext cx="783119"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833128" y="2480374"/>
            <a:ext cx="1024486"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042138" y="2880538"/>
            <a:ext cx="798860"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4730063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5"/>
                                        </p:tgtEl>
                                      </p:cBhvr>
                                    </p:animEffect>
                                    <p:set>
                                      <p:cBhvr>
                                        <p:cTn id="22" dur="1" fill="hold">
                                          <p:stCondLst>
                                            <p:cond delay="499"/>
                                          </p:stCondLst>
                                        </p:cTn>
                                        <p:tgtEl>
                                          <p:spTgt spid="1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6"/>
                                        </p:tgtEl>
                                      </p:cBhvr>
                                    </p:animEffect>
                                    <p:set>
                                      <p:cBhvr>
                                        <p:cTn id="27" dur="1" fill="hold">
                                          <p:stCondLst>
                                            <p:cond delay="499"/>
                                          </p:stCondLst>
                                        </p:cTn>
                                        <p:tgtEl>
                                          <p:spTgt spid="1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
                                            <p:txEl>
                                              <p:pRg st="4" end="4"/>
                                            </p:txEl>
                                          </p:spTgt>
                                        </p:tgtEl>
                                        <p:attrNameLst>
                                          <p:attrName>style.visibility</p:attrName>
                                        </p:attrNameLst>
                                      </p:cBhvr>
                                      <p:to>
                                        <p:strVal val="visible"/>
                                      </p:to>
                                    </p:set>
                                    <p:animEffect transition="in" filter="wipe(down)">
                                      <p:cBhvr>
                                        <p:cTn id="32" dur="500"/>
                                        <p:tgtEl>
                                          <p:spTgt spid="2">
                                            <p:txEl>
                                              <p:pRg st="4" end="4"/>
                                            </p:txEl>
                                          </p:spTgt>
                                        </p:tgtEl>
                                      </p:cBhvr>
                                    </p:animEffect>
                                  </p:childTnLst>
                                </p:cTn>
                              </p:par>
                              <p:par>
                                <p:cTn id="33" presetID="22" presetClass="entr" presetSubtype="4" fill="hold" nodeType="withEffect">
                                  <p:stCondLst>
                                    <p:cond delay="0"/>
                                  </p:stCondLst>
                                  <p:childTnLst>
                                    <p:set>
                                      <p:cBhvr>
                                        <p:cTn id="34" dur="1" fill="hold">
                                          <p:stCondLst>
                                            <p:cond delay="0"/>
                                          </p:stCondLst>
                                        </p:cTn>
                                        <p:tgtEl>
                                          <p:spTgt spid="2">
                                            <p:txEl>
                                              <p:pRg st="5" end="5"/>
                                            </p:txEl>
                                          </p:spTgt>
                                        </p:tgtEl>
                                        <p:attrNameLst>
                                          <p:attrName>style.visibility</p:attrName>
                                        </p:attrNameLst>
                                      </p:cBhvr>
                                      <p:to>
                                        <p:strVal val="visible"/>
                                      </p:to>
                                    </p:set>
                                    <p:animEffect transition="in" filter="wipe(down)">
                                      <p:cBhvr>
                                        <p:cTn id="35" dur="500"/>
                                        <p:tgtEl>
                                          <p:spTgt spid="2">
                                            <p:txEl>
                                              <p:pRg st="5" end="5"/>
                                            </p:txEl>
                                          </p:spTgt>
                                        </p:tgtEl>
                                      </p:cBhvr>
                                    </p:animEffect>
                                  </p:childTnLst>
                                </p:cTn>
                              </p:par>
                              <p:par>
                                <p:cTn id="36" presetID="22" presetClass="entr" presetSubtype="4" fill="hold"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down)">
                                      <p:cBhvr>
                                        <p:cTn id="38" dur="500"/>
                                        <p:tgtEl>
                                          <p:spTgt spid="7"/>
                                        </p:tgtEl>
                                      </p:cBhvr>
                                    </p:animEffect>
                                  </p:childTnLst>
                                </p:cTn>
                              </p:par>
                              <p:par>
                                <p:cTn id="39" presetID="22" presetClass="entr" presetSubtype="4"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down)">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63440"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2087906"/>
            <a:ext cx="8128000" cy="293618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三、饮料的研究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饮料的</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或酸性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许多饮料中含有酸性物质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可以用</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pH</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试纸或</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pH</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计</a:t>
            </a:r>
            <a:r>
              <a:rPr lang="zh-CN" altLang="zh-CN" sz="2200" dirty="0">
                <a:solidFill>
                  <a:srgbClr val="000000"/>
                </a:solidFill>
                <a:latin typeface="Times New Roman" panose="02020603050405020304" pitchFamily="18" charset="0"/>
                <a:cs typeface="Times New Roman" panose="02020603050405020304" pitchFamily="18" charset="0"/>
              </a:rPr>
              <a:t>直接测得饮料的</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Times New Roman" panose="02020603050405020304" pitchFamily="18" charset="0"/>
                <a:cs typeface="Times New Roman" panose="02020603050405020304" pitchFamily="18" charset="0"/>
              </a:rPr>
              <a:t>也可以利用酸碱滴定测得饮料中的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总酸</a:t>
            </a:r>
            <a:r>
              <a:rPr lang="zh-CN" altLang="zh-CN" sz="2200" dirty="0">
                <a:solidFill>
                  <a:srgbClr val="000000"/>
                </a:solidFill>
                <a:latin typeface="Times New Roman" panose="02020603050405020304" pitchFamily="18" charset="0"/>
                <a:cs typeface="Times New Roman" panose="02020603050405020304" pitchFamily="18" charset="0"/>
              </a:rPr>
              <a:t>含量。如果用酸碱滴定法测定饮料的酸含量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多数可以选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酚酞</a:t>
            </a:r>
            <a:r>
              <a:rPr lang="zh-CN" altLang="zh-CN" sz="2200" dirty="0">
                <a:solidFill>
                  <a:srgbClr val="000000"/>
                </a:solidFill>
                <a:latin typeface="Times New Roman" panose="02020603050405020304" pitchFamily="18" charset="0"/>
                <a:cs typeface="Times New Roman" panose="02020603050405020304" pitchFamily="18" charset="0"/>
              </a:rPr>
              <a:t>作指示剂。对有色饮料要预先做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脱色</a:t>
            </a:r>
            <a:r>
              <a:rPr lang="zh-CN" altLang="zh-CN" sz="2200" dirty="0">
                <a:solidFill>
                  <a:srgbClr val="000000"/>
                </a:solidFill>
                <a:latin typeface="Times New Roman" panose="02020603050405020304" pitchFamily="18" charset="0"/>
                <a:cs typeface="Times New Roman" panose="02020603050405020304" pitchFamily="18" charset="0"/>
              </a:rPr>
              <a:t>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对某些很难脱色的饮料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如可乐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不宜用指示剂法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需用</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pH</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计</a:t>
            </a:r>
            <a:r>
              <a:rPr lang="zh-CN" altLang="zh-CN" sz="2200" dirty="0">
                <a:solidFill>
                  <a:srgbClr val="000000"/>
                </a:solidFill>
                <a:latin typeface="Times New Roman" panose="02020603050405020304" pitchFamily="18" charset="0"/>
                <a:cs typeface="Times New Roman" panose="02020603050405020304" pitchFamily="18" charset="0"/>
              </a:rPr>
              <a:t>法</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841655" y="2957602"/>
            <a:ext cx="1793411"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497218" y="3359715"/>
            <a:ext cx="538209"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150303" y="3761982"/>
            <a:ext cx="538209"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34002" y="4170852"/>
            <a:ext cx="538209"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511230" y="4564815"/>
            <a:ext cx="594517"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2590225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63440"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3" name="矩形 2"/>
          <p:cNvSpPr>
            <a:spLocks noChangeAspect="1"/>
          </p:cNvSpPr>
          <p:nvPr/>
        </p:nvSpPr>
        <p:spPr>
          <a:xfrm>
            <a:off x="508000" y="1207638"/>
            <a:ext cx="8128000" cy="537377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饮料中的</a:t>
            </a:r>
            <a:r>
              <a:rPr lang="en-US" altLang="zh-CN" sz="2200" dirty="0" err="1">
                <a:solidFill>
                  <a:srgbClr val="000000"/>
                </a:solidFill>
                <a:latin typeface="Times New Roman" panose="02020603050405020304" pitchFamily="18" charset="0"/>
                <a:cs typeface="Times New Roman" panose="02020603050405020304" pitchFamily="18" charset="0"/>
              </a:rPr>
              <a:t>Vc</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含量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Vc</a:t>
            </a:r>
            <a:r>
              <a:rPr lang="zh-CN" altLang="zh-CN" sz="2200" dirty="0">
                <a:solidFill>
                  <a:srgbClr val="000000"/>
                </a:solidFill>
                <a:latin typeface="Times New Roman" panose="02020603050405020304" pitchFamily="18" charset="0"/>
                <a:cs typeface="Times New Roman" panose="02020603050405020304" pitchFamily="18" charset="0"/>
              </a:rPr>
              <a:t>又称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抗坏血酸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是人体必需的一种维生素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但人体自身不能合成</a:t>
            </a:r>
            <a:r>
              <a:rPr lang="en-US" altLang="zh-CN" sz="2200" dirty="0" err="1">
                <a:solidFill>
                  <a:srgbClr val="000000"/>
                </a:solidFill>
                <a:latin typeface="Times New Roman" panose="02020603050405020304" pitchFamily="18" charset="0"/>
                <a:cs typeface="Times New Roman" panose="02020603050405020304" pitchFamily="18" charset="0"/>
              </a:rPr>
              <a:t>Vc</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Vc</a:t>
            </a:r>
            <a:r>
              <a:rPr lang="zh-CN" altLang="zh-CN" sz="2200" dirty="0">
                <a:solidFill>
                  <a:srgbClr val="000000"/>
                </a:solidFill>
                <a:latin typeface="Times New Roman" panose="02020603050405020304" pitchFamily="18" charset="0"/>
                <a:cs typeface="Times New Roman" panose="02020603050405020304" pitchFamily="18" charset="0"/>
              </a:rPr>
              <a:t>分子是具有</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个碳原子的烯醇式己糖内酯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具有较强的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还原</a:t>
            </a:r>
            <a:r>
              <a:rPr lang="zh-CN" altLang="zh-CN" sz="2200" dirty="0">
                <a:solidFill>
                  <a:srgbClr val="000000"/>
                </a:solidFill>
                <a:latin typeface="Times New Roman" panose="02020603050405020304" pitchFamily="18" charset="0"/>
                <a:cs typeface="Times New Roman" panose="02020603050405020304" pitchFamily="18" charset="0"/>
              </a:rPr>
              <a:t>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可被</a:t>
            </a:r>
            <a:r>
              <a:rPr lang="en-US" altLang="zh-CN" sz="2200" dirty="0">
                <a:solidFill>
                  <a:srgbClr val="000000"/>
                </a:solidFill>
                <a:latin typeface="Times New Roman" panose="02020603050405020304" pitchFamily="18" charset="0"/>
                <a:cs typeface="Times New Roman" panose="02020603050405020304" pitchFamily="18" charset="0"/>
              </a:rPr>
              <a:t>I</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等氧化剂氧化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其含量可通过在弱酸性溶液中用已知浓度的</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I</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的标准溶液进行滴定。滴定操作应</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尽快</a:t>
            </a:r>
            <a:r>
              <a:rPr lang="zh-CN" altLang="zh-CN" sz="2200" dirty="0">
                <a:solidFill>
                  <a:srgbClr val="000000"/>
                </a:solidFill>
                <a:latin typeface="Times New Roman" panose="02020603050405020304" pitchFamily="18" charset="0"/>
                <a:cs typeface="Times New Roman" panose="02020603050405020304" pitchFamily="18" charset="0"/>
              </a:rPr>
              <a:t>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以防止</a:t>
            </a:r>
            <a:r>
              <a:rPr lang="en-US" altLang="zh-CN" sz="2200" dirty="0" err="1">
                <a:solidFill>
                  <a:srgbClr val="000000"/>
                </a:solidFill>
                <a:latin typeface="Times New Roman" panose="02020603050405020304" pitchFamily="18" charset="0"/>
                <a:cs typeface="Times New Roman" panose="02020603050405020304" pitchFamily="18" charset="0"/>
              </a:rPr>
              <a:t>Vc</a:t>
            </a:r>
            <a:r>
              <a:rPr lang="zh-CN" altLang="zh-CN" sz="2200" dirty="0">
                <a:solidFill>
                  <a:srgbClr val="000000"/>
                </a:solidFill>
                <a:latin typeface="Times New Roman" panose="02020603050405020304" pitchFamily="18" charset="0"/>
                <a:cs typeface="Times New Roman" panose="02020603050405020304" pitchFamily="18" charset="0"/>
              </a:rPr>
              <a:t>被空气</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氧化</a:t>
            </a:r>
            <a:r>
              <a:rPr lang="zh-CN" altLang="zh-CN" sz="2200" dirty="0">
                <a:solidFill>
                  <a:srgbClr val="000000"/>
                </a:solidFill>
                <a:latin typeface="Times New Roman" panose="02020603050405020304" pitchFamily="18" charset="0"/>
                <a:cs typeface="Times New Roman" panose="02020603050405020304" pitchFamily="18" charset="0"/>
              </a:rPr>
              <a:t>。稀释饮料用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新煮沸并冷却</a:t>
            </a:r>
            <a:r>
              <a:rPr lang="zh-CN" altLang="zh-CN" sz="2200" dirty="0">
                <a:solidFill>
                  <a:srgbClr val="000000"/>
                </a:solidFill>
                <a:latin typeface="Times New Roman" panose="02020603050405020304" pitchFamily="18" charset="0"/>
                <a:cs typeface="Times New Roman" panose="02020603050405020304" pitchFamily="18" charset="0"/>
              </a:rPr>
              <a:t>的蒸馏水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淀粉</a:t>
            </a:r>
            <a:r>
              <a:rPr lang="zh-CN" altLang="zh-CN" sz="2200" dirty="0">
                <a:solidFill>
                  <a:srgbClr val="000000"/>
                </a:solidFill>
                <a:latin typeface="Times New Roman" panose="02020603050405020304" pitchFamily="18" charset="0"/>
                <a:cs typeface="Times New Roman" panose="02020603050405020304" pitchFamily="18" charset="0"/>
              </a:rPr>
              <a:t>溶液作指示剂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滴定至溶液呈稳定的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蓝</a:t>
            </a:r>
            <a:r>
              <a:rPr lang="zh-CN" altLang="zh-CN" sz="2200" dirty="0">
                <a:solidFill>
                  <a:srgbClr val="000000"/>
                </a:solidFill>
                <a:latin typeface="Times New Roman" panose="02020603050405020304" pitchFamily="18" charset="0"/>
                <a:cs typeface="Times New Roman" panose="02020603050405020304" pitchFamily="18" charset="0"/>
              </a:rPr>
              <a:t>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用</a:t>
            </a:r>
            <a:r>
              <a:rPr lang="zh-CN" altLang="zh-CN" sz="2200" dirty="0">
                <a:solidFill>
                  <a:srgbClr val="000000"/>
                </a:solidFill>
                <a:latin typeface="Times New Roman" panose="02020603050405020304" pitchFamily="18" charset="0"/>
                <a:cs typeface="Times New Roman" panose="02020603050405020304" pitchFamily="18" charset="0"/>
              </a:rPr>
              <a:t>已知浓度的</a:t>
            </a:r>
            <a:r>
              <a:rPr lang="en-US" altLang="zh-CN" sz="2200" dirty="0">
                <a:solidFill>
                  <a:srgbClr val="000000"/>
                </a:solidFill>
                <a:latin typeface="Times New Roman" panose="02020603050405020304" pitchFamily="18" charset="0"/>
                <a:cs typeface="Times New Roman" panose="02020603050405020304" pitchFamily="18" charset="0"/>
              </a:rPr>
              <a:t>I</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的标准液滴定饮料中</a:t>
            </a:r>
            <a:r>
              <a:rPr lang="en-US" altLang="zh-CN" sz="2200" dirty="0" err="1">
                <a:solidFill>
                  <a:srgbClr val="000000"/>
                </a:solidFill>
                <a:latin typeface="Times New Roman" panose="02020603050405020304" pitchFamily="18" charset="0"/>
                <a:cs typeface="Times New Roman" panose="02020603050405020304" pitchFamily="18" charset="0"/>
              </a:rPr>
              <a:t>Vc</a:t>
            </a:r>
            <a:r>
              <a:rPr lang="zh-CN" altLang="zh-CN" sz="2200" dirty="0">
                <a:solidFill>
                  <a:srgbClr val="000000"/>
                </a:solidFill>
                <a:latin typeface="Times New Roman" panose="02020603050405020304" pitchFamily="18" charset="0"/>
                <a:cs typeface="Times New Roman" panose="02020603050405020304" pitchFamily="18" charset="0"/>
              </a:rPr>
              <a:t>的含量时应注意什么问题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Vc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易被氧化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特别是在碱性条件下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。滴定时加入少量醋酸使溶液呈弱酸性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可减少</a:t>
            </a:r>
            <a:r>
              <a:rPr lang="en-US" altLang="zh-CN" sz="2200" dirty="0" err="1">
                <a:solidFill>
                  <a:srgbClr val="000000"/>
                </a:solidFill>
                <a:latin typeface="Times New Roman" panose="02020603050405020304" pitchFamily="18" charset="0"/>
                <a:cs typeface="Times New Roman" panose="02020603050405020304" pitchFamily="18" charset="0"/>
              </a:rPr>
              <a:t>Vc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的副反应。但滴定仍应尽快进行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以防</a:t>
            </a:r>
            <a:r>
              <a:rPr lang="en-US" altLang="zh-CN" sz="2200" dirty="0" err="1">
                <a:solidFill>
                  <a:srgbClr val="000000"/>
                </a:solidFill>
                <a:latin typeface="Times New Roman" panose="02020603050405020304" pitchFamily="18" charset="0"/>
                <a:cs typeface="Times New Roman" panose="02020603050405020304" pitchFamily="18" charset="0"/>
              </a:rPr>
              <a:t>Vc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被氧化。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思考感悟H.eps" descr="id:2147497579;FounderCES"/>
          <p:cNvPicPr>
            <a:picLocks noChangeAspect="1"/>
          </p:cNvPicPr>
          <p:nvPr/>
        </p:nvPicPr>
        <p:blipFill>
          <a:blip r:embed="rId5"/>
          <a:stretch>
            <a:fillRect/>
          </a:stretch>
        </p:blipFill>
        <p:spPr>
          <a:xfrm>
            <a:off x="508000" y="4044414"/>
            <a:ext cx="8128000" cy="418353"/>
          </a:xfrm>
          <a:prstGeom prst="rect">
            <a:avLst/>
          </a:prstGeom>
        </p:spPr>
      </p:pic>
      <p:sp>
        <p:nvSpPr>
          <p:cNvPr id="11" name="矩形 10"/>
          <p:cNvSpPr/>
          <p:nvPr/>
        </p:nvSpPr>
        <p:spPr>
          <a:xfrm>
            <a:off x="1749493" y="1669167"/>
            <a:ext cx="1106361"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168206" y="2071734"/>
            <a:ext cx="538209"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5097" y="2467606"/>
            <a:ext cx="538209" cy="2950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724446" y="2879706"/>
            <a:ext cx="163093"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101746" y="2878563"/>
            <a:ext cx="538209"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447730" y="3280991"/>
            <a:ext cx="538209"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652922" y="3277782"/>
            <a:ext cx="1694140" cy="2950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7092280" y="3287889"/>
            <a:ext cx="538209"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028431" y="3671595"/>
            <a:ext cx="260103"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9162216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13"/>
                                        </p:tgtEl>
                                      </p:cBhvr>
                                    </p:animEffect>
                                    <p:set>
                                      <p:cBhvr>
                                        <p:cTn id="15" dur="1" fill="hold">
                                          <p:stCondLst>
                                            <p:cond delay="499"/>
                                          </p:stCondLst>
                                        </p:cTn>
                                        <p:tgtEl>
                                          <p:spTgt spid="13"/>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4"/>
                                        </p:tgtEl>
                                      </p:cBhvr>
                                    </p:animEffect>
                                    <p:set>
                                      <p:cBhvr>
                                        <p:cTn id="20" dur="1" fill="hold">
                                          <p:stCondLst>
                                            <p:cond delay="499"/>
                                          </p:stCondLst>
                                        </p:cTn>
                                        <p:tgtEl>
                                          <p:spTgt spid="1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6"/>
                                        </p:tgtEl>
                                      </p:cBhvr>
                                    </p:animEffect>
                                    <p:set>
                                      <p:cBhvr>
                                        <p:cTn id="30" dur="1" fill="hold">
                                          <p:stCondLst>
                                            <p:cond delay="499"/>
                                          </p:stCondLst>
                                        </p:cTn>
                                        <p:tgtEl>
                                          <p:spTgt spid="16"/>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7"/>
                                        </p:tgtEl>
                                      </p:cBhvr>
                                    </p:animEffect>
                                    <p:set>
                                      <p:cBhvr>
                                        <p:cTn id="35" dur="1" fill="hold">
                                          <p:stCondLst>
                                            <p:cond delay="499"/>
                                          </p:stCondLst>
                                        </p:cTn>
                                        <p:tgtEl>
                                          <p:spTgt spid="1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8"/>
                                        </p:tgtEl>
                                      </p:cBhvr>
                                    </p:animEffect>
                                    <p:set>
                                      <p:cBhvr>
                                        <p:cTn id="40" dur="1" fill="hold">
                                          <p:stCondLst>
                                            <p:cond delay="499"/>
                                          </p:stCondLst>
                                        </p:cTn>
                                        <p:tgtEl>
                                          <p:spTgt spid="18"/>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9"/>
                                        </p:tgtEl>
                                      </p:cBhvr>
                                    </p:animEffect>
                                    <p:set>
                                      <p:cBhvr>
                                        <p:cTn id="45" dur="1" fill="hold">
                                          <p:stCondLst>
                                            <p:cond delay="499"/>
                                          </p:stCondLst>
                                        </p:cTn>
                                        <p:tgtEl>
                                          <p:spTgt spid="19"/>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nodeType="clickEffect">
                                  <p:stCondLst>
                                    <p:cond delay="0"/>
                                  </p:stCondLst>
                                  <p:childTnLst>
                                    <p:set>
                                      <p:cBhvr>
                                        <p:cTn id="49" dur="1" fill="hold">
                                          <p:stCondLst>
                                            <p:cond delay="0"/>
                                          </p:stCondLst>
                                        </p:cTn>
                                        <p:tgtEl>
                                          <p:spTgt spid="3">
                                            <p:txEl>
                                              <p:pRg st="4" end="4"/>
                                            </p:txEl>
                                          </p:spTgt>
                                        </p:tgtEl>
                                        <p:attrNameLst>
                                          <p:attrName>style.visibility</p:attrName>
                                        </p:attrNameLst>
                                      </p:cBhvr>
                                      <p:to>
                                        <p:strVal val="visible"/>
                                      </p:to>
                                    </p:set>
                                    <p:animEffect transition="in" filter="wipe(down)">
                                      <p:cBhvr>
                                        <p:cTn id="5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253</TotalTime>
  <Words>3045</Words>
  <Application>Microsoft Office PowerPoint</Application>
  <PresentationFormat>全屏显示(4:3)</PresentationFormat>
  <Paragraphs>234</Paragraphs>
  <Slides>38</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38</vt:i4>
      </vt:variant>
    </vt:vector>
  </HeadingPairs>
  <TitlesOfParts>
    <vt:vector size="50" baseType="lpstr">
      <vt:lpstr>NEU-BZ-S92</vt:lpstr>
      <vt:lpstr>方正书宋_GBK</vt:lpstr>
      <vt:lpstr>方正艺黑简体</vt:lpstr>
      <vt:lpstr>黑体</vt:lpstr>
      <vt:lpstr>楷体</vt:lpstr>
      <vt:lpstr>宋体</vt:lpstr>
      <vt:lpstr>微软雅黑</vt:lpstr>
      <vt:lpstr>Arial</vt:lpstr>
      <vt:lpstr>Calibri</vt:lpstr>
      <vt:lpstr>Times New Roman</vt:lpstr>
      <vt:lpstr>测控设计模板14新</vt:lpstr>
      <vt:lpstr>文档</vt:lpstr>
      <vt:lpstr>课题二　身边化学问题的探究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dbc</cp:lastModifiedBy>
  <cp:revision>65</cp:revision>
  <dcterms:created xsi:type="dcterms:W3CDTF">2014-04-23T05:53:17Z</dcterms:created>
  <dcterms:modified xsi:type="dcterms:W3CDTF">2016-06-30T08:25:12Z</dcterms:modified>
</cp:coreProperties>
</file>