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3"/>
    <p:sldId id="290" r:id="rId4"/>
    <p:sldId id="291" r:id="rId5"/>
    <p:sldId id="292" r:id="rId6"/>
    <p:sldId id="293" r:id="rId7"/>
    <p:sldId id="294" r:id="rId8"/>
    <p:sldId id="258" r:id="rId9"/>
    <p:sldId id="297" r:id="rId10"/>
    <p:sldId id="298" r:id="rId11"/>
    <p:sldId id="261" r:id="rId12"/>
    <p:sldId id="260" r:id="rId13"/>
    <p:sldId id="299" r:id="rId15"/>
    <p:sldId id="300" r:id="rId16"/>
    <p:sldId id="270" r:id="rId17"/>
    <p:sldId id="301" r:id="rId18"/>
    <p:sldId id="280" r:id="rId19"/>
    <p:sldId id="272" r:id="rId20"/>
    <p:sldId id="26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0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http://www.eyjx.com/admin/uploadpic/20051016213119895.jpg" TargetMode="Externa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hyperlink" Target="&#35760;&#26753;&#20219;&#20844;&#30340;&#19968;&#27425;&#28436;&#35762;&#65288;&#35270;&#39057;&#35838;&#65289;.pptx" TargetMode="Externa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267" name="Picture 3" descr="u=544818937,3717312573&amp;fm=23&amp;gp=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68" y="274638"/>
            <a:ext cx="5419732" cy="6369072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2214546" y="214338"/>
            <a:ext cx="861774" cy="65722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记梁任公先生的一次演讲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118692" y="3929066"/>
            <a:ext cx="738664" cy="164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/>
              <a:t>梁实秋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8596" y="355303"/>
            <a:ext cx="74295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品文品人</a:t>
            </a:r>
            <a:endParaRPr lang="zh-CN" altLang="en-US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" name="Picture 20" descr="http://www.eyjx.com/admin/uploadpic/20051016213119895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47471" y="1285860"/>
            <a:ext cx="4067339" cy="485778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536945" y="1648445"/>
            <a:ext cx="5072098" cy="49675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潇洒自信  卓越不凡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风趣幽默  开朗直率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博闻强识  投入忘我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感情丰沛  率真直爽</a:t>
            </a:r>
            <a:endParaRPr lang="zh-CN" alt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en-US" altLang="zh-CN" sz="44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95885" y="-12319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596" y="444981"/>
            <a:ext cx="74295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 品文品人</a:t>
            </a:r>
            <a:endParaRPr lang="zh-CN" altLang="en-US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5852" y="1276124"/>
            <a:ext cx="7286708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画外貌   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潇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洒自信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卓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越不凡</a:t>
            </a:r>
            <a:endParaRPr lang="en-US" altLang="zh-CN" sz="36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5802" y="2982280"/>
            <a:ext cx="7255288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写动作     </a:t>
            </a:r>
            <a:r>
              <a:rPr lang="zh-CN" altLang="en-US" sz="3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博闻强记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投入忘我</a:t>
            </a:r>
            <a:endParaRPr lang="zh-CN" altLang="en-US" sz="36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46164" y="3813820"/>
            <a:ext cx="7302831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摹神态   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感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情丰沛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率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真直爽</a:t>
            </a:r>
            <a:endParaRPr lang="zh-CN" altLang="en-US" sz="36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" y="1053465"/>
            <a:ext cx="859790" cy="27603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正面描写</a:t>
            </a:r>
            <a:endParaRPr lang="zh-CN" altLang="en-US" sz="4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52" y="2101631"/>
            <a:ext cx="7215237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绘语言     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风趣幽默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开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朗直率</a:t>
            </a:r>
            <a:endParaRPr lang="en-US" altLang="zh-CN" sz="36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251460" y="4253865"/>
            <a:ext cx="859790" cy="2349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侧面描写</a:t>
            </a:r>
            <a:endParaRPr lang="zh-CN" altLang="en-US" sz="4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2669" y="4835535"/>
            <a:ext cx="7302831" cy="6451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反应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   屏息以待,欢喜,泪下沾襟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2354" y="5857885"/>
            <a:ext cx="7302831" cy="6451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效果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对于中国文学发生了强烈 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2" grpId="0" bldLvl="0" animBg="1"/>
      <p:bldP spid="3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6680" y="1498600"/>
            <a:ext cx="4919980" cy="5198110"/>
          </a:xfrm>
          <a:ln w="19050">
            <a:solidFill>
              <a:srgbClr val="FF0000"/>
            </a:solidFill>
          </a:ln>
        </p:spPr>
        <p:txBody>
          <a:bodyPr>
            <a:normAutofit fontScale="60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先生讲《箜篌引》有情节,有背景,有人物,有情感,那其中的情感是什么? 讲《桃花扇》讲到”高皇帝”时竟痛哭流涕,他为什么痛哭,而讲到《闻官军收河南河北》时又张口大笑,这又是为什么?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388" y="576844"/>
            <a:ext cx="661289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合作探究，知情悟理 </a:t>
            </a:r>
            <a:endParaRPr lang="zh-CN" altLang="en-US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" y="1498600"/>
            <a:ext cx="3510280" cy="514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107" y="332656"/>
            <a:ext cx="5895975" cy="8299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合作探究，知情悟理</a:t>
            </a:r>
            <a:r>
              <a:rPr lang="zh-CN" alt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zh-CN" altLang="en-US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矩形 4">
            <a:hlinkClick r:id="rId2" action="ppaction://hlinkpres?slideindex=1&amp;slidetitle="/>
          </p:cNvPr>
          <p:cNvSpPr/>
          <p:nvPr/>
        </p:nvSpPr>
        <p:spPr>
          <a:xfrm>
            <a:off x="785110" y="1643050"/>
            <a:ext cx="24784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Arial Black" panose="020B0A04020102020204" pitchFamily="34" charset="0"/>
                <a:hlinkClick r:id="rId3" action="ppaction://hlinksldjump"/>
              </a:rPr>
              <a:t>《</a:t>
            </a:r>
            <a:r>
              <a:rPr lang="zh-CN" altLang="en-US" sz="3600" b="1" dirty="0">
                <a:latin typeface="Arial Black" panose="020B0A04020102020204" pitchFamily="34" charset="0"/>
                <a:hlinkClick r:id="rId3" action="ppaction://hlinksldjump"/>
              </a:rPr>
              <a:t>箜篌引</a:t>
            </a:r>
            <a:r>
              <a:rPr lang="en-US" altLang="zh-CN" sz="3600" b="1" dirty="0">
                <a:latin typeface="Arial Black" panose="020B0A04020102020204" pitchFamily="34" charset="0"/>
                <a:hlinkClick r:id="rId3" action="ppaction://hlinksldjump"/>
              </a:rPr>
              <a:t>》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42234" y="3071810"/>
            <a:ext cx="2501006" cy="662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latin typeface="Arial Black" panose="020B0A04020102020204" pitchFamily="34" charset="0"/>
              </a:rPr>
              <a:t>《</a:t>
            </a:r>
            <a:r>
              <a:rPr lang="zh-CN" altLang="en-US" sz="3600" b="1" dirty="0">
                <a:latin typeface="Arial Black" panose="020B0A04020102020204" pitchFamily="34" charset="0"/>
              </a:rPr>
              <a:t>桃花扇</a:t>
            </a:r>
            <a:r>
              <a:rPr lang="en-US" altLang="zh-CN" sz="3600" b="1" dirty="0">
                <a:latin typeface="Arial Black" panose="020B0A04020102020204" pitchFamily="34" charset="0"/>
              </a:rPr>
              <a:t>》</a:t>
            </a:r>
            <a:endParaRPr lang="en-US" altLang="zh-CN" sz="3600" b="1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06" y="4767160"/>
            <a:ext cx="4572032" cy="662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latin typeface="Arial Black" panose="020B0A04020102020204" pitchFamily="34" charset="0"/>
              </a:rPr>
              <a:t>《</a:t>
            </a:r>
            <a:r>
              <a:rPr lang="zh-CN" altLang="en-US" sz="3600" b="1" dirty="0">
                <a:latin typeface="Arial Black" panose="020B0A04020102020204" pitchFamily="34" charset="0"/>
              </a:rPr>
              <a:t>闻官军收河南河北</a:t>
            </a:r>
            <a:r>
              <a:rPr lang="en-US" altLang="zh-CN" sz="3600" b="1" dirty="0">
                <a:latin typeface="Arial Black" panose="020B0A04020102020204" pitchFamily="34" charset="0"/>
              </a:rPr>
              <a:t>》</a:t>
            </a:r>
            <a:endParaRPr lang="zh-CN" altLang="en-US" sz="3600" b="1" dirty="0">
              <a:latin typeface="Arial Black" panose="020B0A040201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3491" y="1629779"/>
            <a:ext cx="2244525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悲勇者牺牲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4929" y="3129977"/>
            <a:ext cx="2244525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哭国家衰亡</a:t>
            </a:r>
            <a:endParaRPr lang="zh-CN" altLang="en-US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6314" y="4773051"/>
            <a:ext cx="2244525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喜</a:t>
            </a:r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失地收复</a:t>
            </a:r>
            <a:endParaRPr lang="zh-CN" altLang="en-US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9433" y="1630350"/>
            <a:ext cx="800219" cy="307183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忧国忧民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5875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107" y="332656"/>
            <a:ext cx="5895975" cy="8299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合作探究，知情悟理</a:t>
            </a:r>
            <a:r>
              <a:rPr lang="zh-CN" alt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zh-CN" altLang="en-US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4595" y="237490"/>
            <a:ext cx="1290320" cy="641477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+mn-ea"/>
              </a:rPr>
              <a:t>有学问，有文采，有热心肠的学者，求之当世能有几人？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4680" y="1341120"/>
            <a:ext cx="6826885" cy="31076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zh-CN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亦哭亦笑，哭笑皆由赤子之心；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饮冰犹热，冰热均关民生社稷。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3" name="图片 2" descr="6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4732020"/>
            <a:ext cx="2171700" cy="1844675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680" y="4732020"/>
            <a:ext cx="2809875" cy="184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737" y="3013384"/>
            <a:ext cx="8643998" cy="3143272"/>
          </a:xfrm>
          <a:ln w="19050">
            <a:solidFill>
              <a:srgbClr val="FF0000"/>
            </a:solidFill>
          </a:ln>
        </p:spPr>
        <p:txBody>
          <a:bodyPr>
            <a:normAutofit fontScale="60000"/>
          </a:bodyPr>
          <a:lstStyle/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⑴大约在民国十年左右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（删“大约”）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；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⑵我很幸运地有机会听到这一篇动人的演讲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（一次）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；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⑶我在听先生这篇讲演后约二十余年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（删“约”）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；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⑷不少人对于中国文学发生了强烈的爱好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（产生……兴趣）</a:t>
            </a:r>
            <a:r>
              <a:rPr lang="zh-CN" sz="4000" b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388" y="576844"/>
            <a:ext cx="661289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大胆质疑，延伸拓展 </a:t>
            </a:r>
            <a:endParaRPr lang="zh-CN" altLang="en-US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815" y="1498600"/>
            <a:ext cx="8644890" cy="107632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为一代大师试着评改文章，给作者挑毛病，</a:t>
            </a:r>
            <a:endParaRPr lang="zh-CN" altLang="en-US" sz="32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如语法错误</a:t>
            </a:r>
            <a:endParaRPr lang="zh-CN" altLang="en-US" sz="32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7795" y="1141923"/>
            <a:ext cx="8229600" cy="5162381"/>
          </a:xfrm>
        </p:spPr>
        <p:txBody>
          <a:bodyPr>
            <a:normAutofit/>
          </a:bodyPr>
          <a:lstStyle/>
          <a:p>
            <a:pPr>
              <a:lnSpc>
                <a:spcPts val="4700"/>
              </a:lnSpc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000" b="1" dirty="0">
                <a:solidFill>
                  <a:srgbClr val="0000CC"/>
                </a:solidFill>
                <a:sym typeface="+mn-ea"/>
              </a:rPr>
              <a:t>故今日之责任，不在他人，而全在我少年。少年智则国智，少年富则国富，少年强则国强，少年独立则国独立，少年自由则国自由，少年进步则国进步，少年胜于欧洲，则国胜于欧洲，少年雄于地球，则国雄于地球。红日初升，其道大光；河出伏流，一泻汪洋；潜龙腾渊，鳞爪飞扬；乳虎啸谷，百兽震惶；鹰隼试翼，风尘翕张；奇花初胎，矞矞皇皇；干将发硎，有作其芒；天戴其苍，地履其黄；纵有千古，横有八荒；前途似海，来日方长。美哉，我少年中国，与天不老！壮哉，我中国少年，与国无疆！</a:t>
            </a:r>
            <a:endParaRPr kumimoji="1" lang="zh-CN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ts val="4700"/>
              </a:lnSpc>
            </a:pP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929005" y="219710"/>
            <a:ext cx="705167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大胆质疑，延伸拓展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275908"/>
            <a:ext cx="8229600" cy="5162381"/>
          </a:xfrm>
        </p:spPr>
        <p:txBody>
          <a:bodyPr>
            <a:normAutofit/>
          </a:bodyPr>
          <a:lstStyle/>
          <a:p>
            <a:pPr marL="109855" indent="0">
              <a:lnSpc>
                <a:spcPts val="4700"/>
              </a:lnSpc>
              <a:buNone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作者通过对梁任公言谈举止的描写，向我们展示了</a:t>
            </a:r>
            <a:r>
              <a:rPr kumimoji="1" lang="zh-CN" alt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一个有思想，有个性，有学问，有文采，博闻强识，睿智幽默，忧国忧民的学者形象，饱含了作者对学者梁启超先生无限的崇敬、景仰之情。</a:t>
            </a:r>
            <a:endParaRPr kumimoji="1" lang="zh-CN" altLang="en-US" sz="3600" b="1" dirty="0" smtClean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ts val="4700"/>
              </a:lnSpc>
            </a:pP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768985" y="433705"/>
            <a:ext cx="768032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课堂小结，巩固提升</a:t>
            </a:r>
            <a:endParaRPr lang="zh-CN" altLang="en-US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85" y="4285615"/>
            <a:ext cx="2821940" cy="215265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3160" y="4549775"/>
            <a:ext cx="3275330" cy="188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785926"/>
            <a:ext cx="8786874" cy="39290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精当的选材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展现品性</a:t>
            </a:r>
            <a:endParaRPr lang="zh-CN" altLang="en-US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endParaRPr lang="en-US" altLang="zh-CN" sz="44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传神的描写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突出特征</a:t>
            </a:r>
            <a:endParaRPr lang="zh-CN" altLang="en-US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endParaRPr lang="en-US" altLang="zh-CN" sz="44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点睛的议论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传递深情</a:t>
            </a:r>
            <a:endParaRPr lang="zh-CN" altLang="en-US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endParaRPr lang="zh-CN" altLang="en-US" sz="44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8985" y="383540"/>
            <a:ext cx="653986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课堂小结，巩固提升</a:t>
            </a:r>
            <a:endParaRPr lang="zh-CN" altLang="en-US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555" y="1597025"/>
            <a:ext cx="8644255" cy="5059680"/>
          </a:xfrm>
          <a:ln w="1905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zh-CN" altLang="en-US" sz="4000" b="1">
                <a:sym typeface="+mn-ea"/>
              </a:rPr>
              <a:t>《庄子</a:t>
            </a:r>
            <a:r>
              <a:rPr lang="zh-CN" altLang="en-US" sz="4000" b="1">
                <a:sym typeface="宋体" panose="02010600030101010101" pitchFamily="2" charset="-122"/>
              </a:rPr>
              <a:t>•人世间</a:t>
            </a:r>
            <a:r>
              <a:rPr lang="zh-CN" altLang="en-US" sz="4000" b="1">
                <a:sym typeface="+mn-ea"/>
              </a:rPr>
              <a:t>》</a:t>
            </a:r>
            <a:endParaRPr lang="zh-CN" altLang="en-US" sz="4000" b="1"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4000" b="1">
                <a:sym typeface="+mn-ea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今吾朝受命而夕饮冰，我其内热乎？</a:t>
            </a:r>
            <a:endParaRPr lang="zh-CN" altLang="en-US" sz="40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2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135" y="3693160"/>
            <a:ext cx="2257425" cy="2666365"/>
          </a:xfrm>
          <a:prstGeom prst="rect">
            <a:avLst/>
          </a:prstGeom>
        </p:spPr>
      </p:pic>
      <p:pic>
        <p:nvPicPr>
          <p:cNvPr id="5" name="图片 4" descr="ren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430" y="3693160"/>
            <a:ext cx="26860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660525"/>
            <a:ext cx="8644255" cy="4324350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9600" b="1" dirty="0">
                <a:sym typeface="+mn-ea"/>
              </a:rPr>
              <a:t>梁实秋，中国散文家、文学评论家、翻译家。</a:t>
            </a:r>
            <a:r>
              <a:rPr lang="en-US" altLang="zh-CN" sz="9600" b="1">
                <a:sym typeface="+mn-ea"/>
              </a:rPr>
              <a:t>1915</a:t>
            </a:r>
            <a:r>
              <a:rPr lang="zh-CN" altLang="en-US" sz="9600" b="1" dirty="0">
                <a:sym typeface="+mn-ea"/>
              </a:rPr>
              <a:t>年就读于清华大学，</a:t>
            </a:r>
            <a:r>
              <a:rPr lang="en-US" altLang="zh-CN" sz="9600" b="1">
                <a:sym typeface="+mn-ea"/>
              </a:rPr>
              <a:t>1923</a:t>
            </a:r>
            <a:r>
              <a:rPr lang="zh-CN" altLang="en-US" sz="9600" b="1" dirty="0">
                <a:sym typeface="+mn-ea"/>
              </a:rPr>
              <a:t>年留学美国。创作以散文小品著称，风格朴实隽永，有幽默感，以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雅舍小品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为代表作。主要著作有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浪漫的与古典的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、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文学的纪律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，译著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莎士比亚全集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，主编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远东英汉大辞典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。</a:t>
            </a:r>
            <a:endParaRPr lang="zh-CN" altLang="en-US" sz="9600" b="1" dirty="0"/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图片 6" descr="Img3471108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905" y="4438650"/>
            <a:ext cx="2361565" cy="2072005"/>
          </a:xfrm>
          <a:prstGeom prst="rect">
            <a:avLst/>
          </a:prstGeom>
        </p:spPr>
      </p:pic>
      <p:pic>
        <p:nvPicPr>
          <p:cNvPr id="8" name="图片 7" descr="W0201209105710515936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555" y="4437380"/>
            <a:ext cx="2202180" cy="207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3570" y="1393825"/>
            <a:ext cx="5652770" cy="5272405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sz="9600" b="1">
                <a:solidFill>
                  <a:srgbClr val="FF0000"/>
                </a:solidFill>
                <a:sym typeface="+mn-ea"/>
              </a:rPr>
              <a:t>梁启超,中国近代维新派领袖,学者。字卓如,号任公,又号饮冰室主人。广东新会人，清光绪举人，和其师康有为一起,倡导变法维新,并称“康梁”。早年所作政论文,流利畅达,感情奔放,颇有特色，晚年在清华学校讲学。著述涉及政治、经济、哲学、历史、语言学、宗教及文化艺术、文字音韵学等。其著作合编为《饮冰室合集》。</a:t>
            </a:r>
            <a:endParaRPr sz="96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" y="1394460"/>
            <a:ext cx="2886075" cy="518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660525"/>
            <a:ext cx="8644255" cy="4324350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</a:t>
            </a:r>
            <a:r>
              <a:rPr lang="zh-CN" altLang="en-US" sz="9600" b="1" dirty="0">
                <a:solidFill>
                  <a:srgbClr val="FF0000"/>
                </a:solidFill>
                <a:sym typeface="+mn-ea"/>
              </a:rPr>
              <a:t>生字、多音字及形近字辨析</a:t>
            </a:r>
            <a:br>
              <a:rPr lang="zh-CN" altLang="en-US" sz="9600" dirty="0">
                <a:sym typeface="+mn-ea"/>
              </a:rPr>
            </a:br>
            <a:r>
              <a:rPr lang="zh-CN" altLang="en-US" sz="9600" b="1" dirty="0">
                <a:sym typeface="+mn-ea"/>
              </a:rPr>
              <a:t>莅校（</a:t>
            </a:r>
            <a:r>
              <a:rPr lang="en-US" altLang="zh-CN" sz="9600" b="1" err="1">
                <a:sym typeface="+mn-ea"/>
              </a:rPr>
              <a:t>lì</a:t>
            </a:r>
            <a:r>
              <a:rPr lang="zh-CN" altLang="en-US" sz="9600" b="1" dirty="0">
                <a:sym typeface="+mn-ea"/>
              </a:rPr>
              <a:t>）    迥乎（</a:t>
            </a:r>
            <a:r>
              <a:rPr lang="en-US" altLang="zh-CN" sz="9600" b="1" err="1">
                <a:sym typeface="+mn-ea"/>
              </a:rPr>
              <a:t>jiǒng</a:t>
            </a:r>
            <a:r>
              <a:rPr lang="zh-CN" altLang="en-US" sz="9600" b="1" dirty="0">
                <a:sym typeface="+mn-ea"/>
              </a:rPr>
              <a:t>）  精悍（</a:t>
            </a:r>
            <a:r>
              <a:rPr lang="en-US" altLang="zh-CN" sz="9600" b="1" err="1">
                <a:sym typeface="+mn-ea"/>
              </a:rPr>
              <a:t>hàn</a:t>
            </a:r>
            <a:r>
              <a:rPr lang="zh-CN" altLang="en-US" sz="9600" b="1" dirty="0">
                <a:sym typeface="+mn-ea"/>
              </a:rPr>
              <a:t>）  步履（</a:t>
            </a:r>
            <a:r>
              <a:rPr lang="en-US" altLang="zh-CN" sz="9600" b="1" err="1">
                <a:sym typeface="+mn-ea"/>
              </a:rPr>
              <a:t>lǚ</a:t>
            </a:r>
            <a:r>
              <a:rPr lang="zh-CN" altLang="en-US" sz="9600" b="1" dirty="0">
                <a:sym typeface="+mn-ea"/>
              </a:rPr>
              <a:t>） </a:t>
            </a:r>
            <a:endParaRPr lang="zh-CN" altLang="en-US" sz="9600" b="1" dirty="0"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9600" b="1" dirty="0">
                <a:sym typeface="+mn-ea"/>
              </a:rPr>
              <a:t>  谦逊（</a:t>
            </a:r>
            <a:r>
              <a:rPr lang="en-US" altLang="zh-CN" sz="9600" b="1" err="1">
                <a:sym typeface="+mn-ea"/>
              </a:rPr>
              <a:t>xùn</a:t>
            </a:r>
            <a:r>
              <a:rPr lang="zh-CN" altLang="en-US" sz="9600" b="1" dirty="0">
                <a:sym typeface="+mn-ea"/>
              </a:rPr>
              <a:t>） 激亢（</a:t>
            </a:r>
            <a:r>
              <a:rPr lang="en-US" altLang="zh-CN" sz="9600" b="1" err="1">
                <a:sym typeface="+mn-ea"/>
              </a:rPr>
              <a:t>kàng</a:t>
            </a:r>
            <a:r>
              <a:rPr lang="zh-CN" altLang="en-US" sz="9600" b="1" dirty="0">
                <a:sym typeface="+mn-ea"/>
              </a:rPr>
              <a:t>）  屏息（</a:t>
            </a:r>
            <a:r>
              <a:rPr lang="en-US" altLang="zh-CN" sz="9600" b="1" err="1">
                <a:sym typeface="+mn-ea"/>
              </a:rPr>
              <a:t>bǐng</a:t>
            </a:r>
            <a:r>
              <a:rPr lang="zh-CN" altLang="en-US" sz="9600" b="1" dirty="0">
                <a:sym typeface="+mn-ea"/>
              </a:rPr>
              <a:t>） 拭泪（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         蓟北（</a:t>
            </a:r>
            <a:r>
              <a:rPr lang="en-US" altLang="zh-CN" sz="9600" b="1" err="1">
                <a:sym typeface="+mn-ea"/>
              </a:rPr>
              <a:t>jì</a:t>
            </a:r>
            <a:r>
              <a:rPr lang="zh-CN" altLang="en-US" sz="9600" b="1" dirty="0">
                <a:sym typeface="+mn-ea"/>
              </a:rPr>
              <a:t>）     涕泗（</a:t>
            </a:r>
            <a:r>
              <a:rPr lang="en-US" altLang="zh-CN" sz="9600" b="1" err="1">
                <a:sym typeface="+mn-ea"/>
              </a:rPr>
              <a:t>sì</a:t>
            </a:r>
            <a:r>
              <a:rPr lang="zh-CN" altLang="en-US" sz="9600" b="1" dirty="0">
                <a:sym typeface="+mn-ea"/>
              </a:rPr>
              <a:t>）       箜篌（</a:t>
            </a:r>
            <a:r>
              <a:rPr lang="en-US" altLang="zh-CN" sz="9600" b="1" err="1">
                <a:sym typeface="+mn-ea"/>
              </a:rPr>
              <a:t>kōng</a:t>
            </a:r>
            <a:r>
              <a:rPr lang="en-US" altLang="zh-CN" sz="9600" b="1">
                <a:sym typeface="+mn-ea"/>
              </a:rPr>
              <a:t> </a:t>
            </a:r>
            <a:r>
              <a:rPr lang="en-US" altLang="zh-CN" sz="9600" b="1" err="1">
                <a:sym typeface="+mn-ea"/>
              </a:rPr>
              <a:t>hóu</a:t>
            </a:r>
            <a:r>
              <a:rPr lang="zh-CN" altLang="en-US" sz="9600" b="1" dirty="0">
                <a:sym typeface="+mn-ea"/>
              </a:rPr>
              <a:t>）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饮：</a:t>
            </a:r>
            <a:r>
              <a:rPr lang="en-US" altLang="zh-CN" sz="9600" b="1" err="1">
                <a:sym typeface="+mn-ea"/>
              </a:rPr>
              <a:t>yǐn</a:t>
            </a:r>
            <a:r>
              <a:rPr lang="zh-CN" altLang="en-US" sz="9600" b="1" dirty="0">
                <a:sym typeface="+mn-ea"/>
              </a:rPr>
              <a:t>（饮恨）    </a:t>
            </a:r>
            <a:r>
              <a:rPr lang="en-US" altLang="zh-CN" sz="9600" b="1" err="1">
                <a:sym typeface="+mn-ea"/>
              </a:rPr>
              <a:t>yìn</a:t>
            </a:r>
            <a:r>
              <a:rPr lang="zh-CN" altLang="en-US" sz="9600" b="1" dirty="0">
                <a:sym typeface="+mn-ea"/>
              </a:rPr>
              <a:t>（饮牛）          </a:t>
            </a:r>
            <a:endParaRPr lang="zh-CN" altLang="en-US" sz="9600" b="1" dirty="0"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9600" b="1" dirty="0">
                <a:sym typeface="+mn-ea"/>
              </a:rPr>
              <a:t>  屏：</a:t>
            </a:r>
            <a:r>
              <a:rPr lang="en-US" altLang="zh-CN" sz="9600" b="1" err="1">
                <a:sym typeface="+mn-ea"/>
              </a:rPr>
              <a:t>bǐng</a:t>
            </a:r>
            <a:r>
              <a:rPr lang="zh-CN" altLang="en-US" sz="9600" b="1" dirty="0">
                <a:sym typeface="+mn-ea"/>
              </a:rPr>
              <a:t>（屏住）  </a:t>
            </a:r>
            <a:r>
              <a:rPr lang="en-US" altLang="zh-CN" sz="9600" b="1" err="1">
                <a:sym typeface="+mn-ea"/>
              </a:rPr>
              <a:t>píng</a:t>
            </a:r>
            <a:r>
              <a:rPr lang="zh-CN" altLang="en-US" sz="9600" b="1" dirty="0">
                <a:sym typeface="+mn-ea"/>
              </a:rPr>
              <a:t>（屏障）</a:t>
            </a:r>
            <a:endParaRPr sz="96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图片 4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5531485"/>
            <a:ext cx="656336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555" y="1426210"/>
            <a:ext cx="8644255" cy="4579620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</a:t>
            </a:r>
            <a:r>
              <a:rPr lang="zh-CN" altLang="en-US" sz="9600" b="1" dirty="0">
                <a:solidFill>
                  <a:srgbClr val="FF0000"/>
                </a:solidFill>
                <a:sym typeface="+mn-ea"/>
              </a:rPr>
              <a:t>生字、多音字及形近字辨析</a:t>
            </a:r>
            <a:br>
              <a:rPr lang="zh-CN" altLang="en-US" sz="9600" dirty="0">
                <a:sym typeface="+mn-ea"/>
              </a:rPr>
            </a:br>
            <a:r>
              <a:rPr lang="zh-CN" altLang="en-US" sz="9600" b="1" dirty="0">
                <a:sym typeface="+mn-ea"/>
              </a:rPr>
              <a:t>履：（</a:t>
            </a:r>
            <a:r>
              <a:rPr lang="en-US" altLang="zh-CN" sz="9600" b="1" err="1">
                <a:sym typeface="+mn-ea"/>
              </a:rPr>
              <a:t>lǚ</a:t>
            </a:r>
            <a:r>
              <a:rPr lang="zh-CN" altLang="en-US" sz="9600" b="1" dirty="0">
                <a:sym typeface="+mn-ea"/>
              </a:rPr>
              <a:t>）履行         屐：（</a:t>
            </a:r>
            <a:r>
              <a:rPr lang="en-US" altLang="zh-CN" sz="9600" b="1" err="1">
                <a:sym typeface="+mn-ea"/>
              </a:rPr>
              <a:t>jī</a:t>
            </a:r>
            <a:r>
              <a:rPr lang="zh-CN" altLang="en-US" sz="9600" b="1" dirty="0">
                <a:sym typeface="+mn-ea"/>
              </a:rPr>
              <a:t>）木屐 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屡：（</a:t>
            </a:r>
            <a:r>
              <a:rPr lang="en-US" altLang="zh-CN" sz="9600" b="1" err="1">
                <a:sym typeface="+mn-ea"/>
              </a:rPr>
              <a:t>lǚ</a:t>
            </a:r>
            <a:r>
              <a:rPr lang="zh-CN" altLang="en-US" sz="9600" b="1" dirty="0">
                <a:sym typeface="+mn-ea"/>
              </a:rPr>
              <a:t>）屡次         屦：（</a:t>
            </a:r>
            <a:r>
              <a:rPr lang="en-US" altLang="zh-CN" sz="9600" b="1" err="1">
                <a:sym typeface="+mn-ea"/>
              </a:rPr>
              <a:t>jù</a:t>
            </a:r>
            <a:r>
              <a:rPr lang="zh-CN" altLang="en-US" sz="9600" b="1" dirty="0">
                <a:sym typeface="+mn-ea"/>
              </a:rPr>
              <a:t>）草屦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拭：（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）拂拭        弑：（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）弑君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试：（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）试验        轼：（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）苏轼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箜：（</a:t>
            </a:r>
            <a:r>
              <a:rPr lang="en-US" altLang="zh-CN" sz="9600" b="1" err="1">
                <a:sym typeface="+mn-ea"/>
              </a:rPr>
              <a:t>kōng</a:t>
            </a:r>
            <a:r>
              <a:rPr lang="zh-CN" altLang="en-US" sz="9600" b="1" dirty="0">
                <a:sym typeface="+mn-ea"/>
              </a:rPr>
              <a:t>）箜篌    倥：（</a:t>
            </a:r>
            <a:r>
              <a:rPr lang="en-US" altLang="zh-CN" sz="9600" b="1" err="1">
                <a:sym typeface="+mn-ea"/>
              </a:rPr>
              <a:t>kǒng</a:t>
            </a:r>
            <a:r>
              <a:rPr lang="zh-CN" altLang="en-US" sz="9600" b="1" dirty="0">
                <a:sym typeface="+mn-ea"/>
              </a:rPr>
              <a:t>）倥偬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炯：（</a:t>
            </a:r>
            <a:r>
              <a:rPr lang="en-US" altLang="zh-CN" sz="9600" b="1" err="1">
                <a:sym typeface="+mn-ea"/>
              </a:rPr>
              <a:t>jiǒng</a:t>
            </a:r>
            <a:r>
              <a:rPr lang="zh-CN" altLang="en-US" sz="9600" b="1" dirty="0">
                <a:sym typeface="+mn-ea"/>
              </a:rPr>
              <a:t>）目光炯炯  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迥：（</a:t>
            </a:r>
            <a:r>
              <a:rPr lang="en-US" altLang="zh-CN" sz="9600" b="1" err="1">
                <a:sym typeface="+mn-ea"/>
              </a:rPr>
              <a:t>jiǒng</a:t>
            </a:r>
            <a:r>
              <a:rPr lang="zh-CN" altLang="en-US" sz="9600" b="1" dirty="0">
                <a:sym typeface="+mn-ea"/>
              </a:rPr>
              <a:t>）迥然不同</a:t>
            </a:r>
            <a:r>
              <a:rPr lang="zh-CN" altLang="en-US" sz="9600" dirty="0">
                <a:sym typeface="+mn-ea"/>
              </a:rPr>
              <a:t> </a:t>
            </a:r>
            <a:endParaRPr lang="zh-CN" altLang="en-US" sz="9600" dirty="0"/>
          </a:p>
          <a:p>
            <a:pPr>
              <a:lnSpc>
                <a:spcPct val="150000"/>
              </a:lnSpc>
              <a:buNone/>
            </a:pPr>
            <a:endParaRPr sz="96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710" y="5861050"/>
            <a:ext cx="6563360" cy="72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842" y="1618289"/>
            <a:ext cx="8643998" cy="3143272"/>
          </a:xfrm>
          <a:ln w="19050">
            <a:solidFill>
              <a:srgbClr val="FF0000"/>
            </a:solidFill>
          </a:ln>
        </p:spPr>
        <p:txBody>
          <a:bodyPr>
            <a:normAutofit fontScale="90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  <a:sym typeface="+mn-ea"/>
              </a:rPr>
              <a:t>本文对一次演讲中的梁启超做了精彩生动的描写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。阅读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8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四个段落，请找出你最喜欢的语句，</a:t>
            </a:r>
            <a:r>
              <a:rPr lang="zh-CN" altLang="en-US" sz="4000" b="1">
                <a:latin typeface="楷体" pitchFamily="49" charset="-122"/>
                <a:ea typeface="楷体" pitchFamily="49" charset="-122"/>
                <a:sym typeface="+mn-ea"/>
              </a:rPr>
              <a:t>作些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旁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注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。谈谈你的体会和感受。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022" y="576844"/>
            <a:ext cx="6673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品文品人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2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635" y="4867275"/>
            <a:ext cx="3235325" cy="1655445"/>
          </a:xfrm>
          <a:prstGeom prst="rect">
            <a:avLst/>
          </a:prstGeom>
        </p:spPr>
      </p:pic>
      <p:pic>
        <p:nvPicPr>
          <p:cNvPr id="7" name="图片 6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390" y="4952365"/>
            <a:ext cx="2393315" cy="165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214554"/>
            <a:ext cx="8643998" cy="3143272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sym typeface="+mn-ea"/>
              </a:rPr>
              <a:t>         </a:t>
            </a:r>
            <a:r>
              <a:rPr lang="en-US" altLang="zh-CN" sz="9600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9600" b="1">
                <a:latin typeface="楷体" pitchFamily="49" charset="-122"/>
                <a:ea typeface="楷体" pitchFamily="49" charset="-122"/>
                <a:sym typeface="+mn-ea"/>
              </a:rPr>
              <a:t>他的讲演是</a:t>
            </a:r>
            <a:r>
              <a:rPr lang="zh-CN" altLang="en-US" sz="9600" b="1" u="sng">
                <a:latin typeface="楷体" pitchFamily="49" charset="-122"/>
                <a:ea typeface="楷体" pitchFamily="49" charset="-122"/>
                <a:sym typeface="+mn-ea"/>
              </a:rPr>
              <a:t>预先写好的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整整齐齐</a:t>
            </a:r>
            <a:r>
              <a:rPr lang="zh-CN" altLang="en-US" sz="9600" b="1">
                <a:latin typeface="楷体" pitchFamily="49" charset="-122"/>
                <a:ea typeface="楷体" pitchFamily="49" charset="-122"/>
                <a:sym typeface="+mn-ea"/>
              </a:rPr>
              <a:t>地写在宽大的宣纸制的稿纸上面，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他的</a:t>
            </a:r>
            <a:r>
              <a:rPr lang="zh-CN" altLang="en-US" sz="9600" b="1" u="sng">
                <a:latin typeface="楷体" pitchFamily="49" charset="-122"/>
                <a:ea typeface="楷体" pitchFamily="49" charset="-122"/>
                <a:sym typeface="+mn-ea"/>
              </a:rPr>
              <a:t>书法很是秀丽</a:t>
            </a:r>
            <a:r>
              <a:rPr lang="zh-CN" altLang="en-US" sz="9600" b="1">
                <a:latin typeface="楷体" pitchFamily="49" charset="-122"/>
                <a:ea typeface="楷体" pitchFamily="49" charset="-122"/>
                <a:sym typeface="+mn-ea"/>
              </a:rPr>
              <a:t>，用浓墨写在宣纸上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十分美观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。但是读他这篇文章和听他这篇讲演，那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趣味相差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很多，犹之乎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读剧本与看戏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之迥乎不同。</a:t>
            </a:r>
            <a:endParaRPr lang="zh-CN" altLang="en-US" sz="96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022" y="576844"/>
            <a:ext cx="6673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品文品人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3708400" y="765175"/>
            <a:ext cx="2952750" cy="16557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3200" b="1" strike="noStrike" noProof="1">
                <a:solidFill>
                  <a:srgbClr val="C00000"/>
                </a:solidFill>
                <a:latin typeface="Times New Roman" panose="02020603050405020304" pitchFamily="18" charset="0"/>
              </a:rPr>
              <a:t>办事</a:t>
            </a:r>
            <a:r>
              <a:rPr lang="zh-CN" altLang="en-US" sz="3200" b="1" strike="noStrike" noProof="1" dirty="0">
                <a:solidFill>
                  <a:srgbClr val="C00000"/>
                </a:solidFill>
                <a:latin typeface="Times New Roman" panose="02020603050405020304" pitchFamily="18" charset="0"/>
              </a:rPr>
              <a:t>认真工作严谨</a:t>
            </a:r>
            <a:endParaRPr lang="zh-CN" altLang="en-US" sz="3200" b="1" strike="noStrike" noProof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4" name="椭圆形标注 6153"/>
          <p:cNvSpPr/>
          <p:nvPr/>
        </p:nvSpPr>
        <p:spPr>
          <a:xfrm rot="7539234">
            <a:off x="6264593" y="3524568"/>
            <a:ext cx="2384425" cy="2987675"/>
          </a:xfrm>
          <a:prstGeom prst="wedgeEllipseCallout">
            <a:avLst>
              <a:gd name="adj1" fmla="val -713"/>
              <a:gd name="adj2" fmla="val 70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对比，更体现演讲的动人，让人期待！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椭圆形标注 3"/>
          <p:cNvSpPr/>
          <p:nvPr/>
        </p:nvSpPr>
        <p:spPr>
          <a:xfrm rot="8700000">
            <a:off x="2051050" y="4508500"/>
            <a:ext cx="2187575" cy="1851025"/>
          </a:xfrm>
          <a:prstGeom prst="wedgeEllipseCallout">
            <a:avLst>
              <a:gd name="adj1" fmla="val -37301"/>
              <a:gd name="adj2" fmla="val 74394"/>
            </a:avLst>
          </a:prstGeom>
          <a:solidFill>
            <a:schemeClr val="accent1"/>
          </a:solidFill>
          <a:ln w="12700" cap="flat" cmpd="sng">
            <a:solidFill>
              <a:srgbClr val="95ADBC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p>
            <a:pPr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17750" y="5076825"/>
            <a:ext cx="1976438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书法修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养很好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2" grpId="0" animBg="1"/>
      <p:bldP spid="5" grpId="0" animBg="1"/>
      <p:bldP spid="7" grpId="0"/>
      <p:bldP spid="61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499235"/>
            <a:ext cx="8644255" cy="5072380"/>
          </a:xfrm>
          <a:ln w="19050">
            <a:solidFill>
              <a:srgbClr val="FF0000"/>
            </a:solidFill>
          </a:ln>
        </p:spPr>
        <p:txBody>
          <a:bodyPr>
            <a:normAutofit fontScale="50000"/>
          </a:bodyPr>
          <a:lstStyle/>
          <a:p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梁任公及其演讲的特点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演讲前</a:t>
            </a:r>
            <a:br>
              <a:rPr lang="zh-CN" altLang="en-US" sz="4000" b="1" dirty="0">
                <a:solidFill>
                  <a:srgbClr val="FF0000"/>
                </a:solidFill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准备演讲稿 </a:t>
            </a:r>
            <a:r>
              <a:rPr lang="zh-CN" altLang="en-US" sz="4000" b="1" dirty="0">
                <a:sym typeface="+mn-ea"/>
              </a:rPr>
              <a:t>（办事认真、书法修养好）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铺垫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入场外貌     </a:t>
            </a:r>
            <a:r>
              <a:rPr lang="zh-CN" altLang="en-US" sz="4000" b="1" dirty="0">
                <a:sym typeface="+mn-ea"/>
              </a:rPr>
              <a:t>秃头顶、宽下巴、短小精悍、肥长袍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前奏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动作           </a:t>
            </a:r>
            <a:r>
              <a:rPr lang="zh-CN" altLang="en-US" sz="4000" b="1" dirty="0">
                <a:sym typeface="+mn-ea"/>
              </a:rPr>
              <a:t>稳健潇洒、光芒四射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开场白        </a:t>
            </a:r>
            <a:r>
              <a:rPr lang="zh-CN" altLang="en-US" sz="4000" b="1" dirty="0">
                <a:sym typeface="+mn-ea"/>
              </a:rPr>
              <a:t>语言独特（谦逊、自负、风趣）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神态           </a:t>
            </a:r>
            <a:r>
              <a:rPr lang="zh-CN" altLang="en-US" sz="4000" b="1" dirty="0">
                <a:sym typeface="+mn-ea"/>
              </a:rPr>
              <a:t>生动有趣（眼睛向上一翻，轻轻点一下头）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声音           </a:t>
            </a:r>
            <a:r>
              <a:rPr lang="zh-CN" altLang="en-US" sz="4000" b="1" dirty="0">
                <a:sym typeface="+mn-ea"/>
              </a:rPr>
              <a:t>沉着有力，洪亮又激亢（沉稳 睿智）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内容           </a:t>
            </a:r>
            <a:r>
              <a:rPr lang="zh-CN" altLang="en-US" sz="4000" b="1" dirty="0">
                <a:sym typeface="+mn-ea"/>
              </a:rPr>
              <a:t>朗诵声情并茂（“五有”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文采出众、技巧纯熟） 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背诵有趣（博闻强识 旁征博引 记不起就敲头）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表情          </a:t>
            </a:r>
            <a:r>
              <a:rPr lang="zh-CN" altLang="en-US" sz="4000" b="1" dirty="0">
                <a:sym typeface="+mn-ea"/>
              </a:rPr>
              <a:t>于紧张处成为表演 （手舞足蹈 两哭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感情丰沛）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C00000"/>
                </a:solidFill>
                <a:sym typeface="+mn-ea"/>
              </a:rPr>
              <a:t>演讲后       </a:t>
            </a:r>
            <a:r>
              <a:rPr lang="zh-CN" altLang="en-US" sz="4000" b="1" dirty="0">
                <a:sym typeface="+mn-ea"/>
              </a:rPr>
              <a:t>大汗淋漓、状极愉快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                           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以上为正面描写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效果：深入人心，学生感动，对文学产生强烈爱好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                           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>
                <a:sym typeface="+mn-ea"/>
              </a:rPr>
              <a:t>以上为</a:t>
            </a:r>
            <a:r>
              <a:rPr lang="zh-CN" altLang="en-US" sz="4000" b="1" dirty="0">
                <a:sym typeface="+mn-ea"/>
              </a:rPr>
              <a:t>侧面描写</a:t>
            </a:r>
            <a:r>
              <a:rPr lang="zh-CN" altLang="en-US" sz="4000" dirty="0">
                <a:sym typeface="+mn-ea"/>
              </a:rPr>
              <a:t> </a:t>
            </a:r>
            <a:endParaRPr lang="zh-CN" altLang="en-US" sz="96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022" y="576844"/>
            <a:ext cx="6673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品文品人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2499</Words>
  <Application>WPS 演示</Application>
  <PresentationFormat>全屏显示(4:3)</PresentationFormat>
  <Paragraphs>145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Wingdings 3</vt:lpstr>
      <vt:lpstr>Verdana</vt:lpstr>
      <vt:lpstr>Wingdings 2</vt:lpstr>
      <vt:lpstr>黑体</vt:lpstr>
      <vt:lpstr>Arial Black</vt:lpstr>
      <vt:lpstr>楷体</vt:lpstr>
      <vt:lpstr>Times New Roman</vt:lpstr>
      <vt:lpstr>Lucida Sans Unicode</vt:lpstr>
      <vt:lpstr>微软雅黑</vt:lpstr>
      <vt:lpstr>Arial Unicode MS</vt:lpstr>
      <vt:lpstr>Calibri</vt:lpstr>
      <vt:lpstr>楷体_GB2312</vt:lpstr>
      <vt:lpstr>Symbol</vt:lpstr>
      <vt:lpstr>Wingdings</vt:lpstr>
      <vt:lpstr>聚合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XZJD</dc:creator>
  <cp:lastModifiedBy>Administrator</cp:lastModifiedBy>
  <cp:revision>96</cp:revision>
  <dcterms:created xsi:type="dcterms:W3CDTF">2016-09-24T11:33:00Z</dcterms:created>
  <dcterms:modified xsi:type="dcterms:W3CDTF">2017-10-04T01:35:48Z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